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3" r:id="rId2"/>
    <p:sldId id="284" r:id="rId3"/>
    <p:sldId id="276" r:id="rId4"/>
    <p:sldId id="269" r:id="rId5"/>
    <p:sldId id="285" r:id="rId6"/>
    <p:sldId id="286" r:id="rId7"/>
    <p:sldId id="295" r:id="rId8"/>
    <p:sldId id="296" r:id="rId9"/>
    <p:sldId id="262" r:id="rId10"/>
    <p:sldId id="256" r:id="rId11"/>
    <p:sldId id="257" r:id="rId12"/>
    <p:sldId id="271" r:id="rId13"/>
    <p:sldId id="290" r:id="rId14"/>
    <p:sldId id="292" r:id="rId15"/>
    <p:sldId id="293" r:id="rId16"/>
    <p:sldId id="279" r:id="rId17"/>
    <p:sldId id="29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290" autoAdjust="0"/>
  </p:normalViewPr>
  <p:slideViewPr>
    <p:cSldViewPr>
      <p:cViewPr varScale="1">
        <p:scale>
          <a:sx n="84" d="100"/>
          <a:sy n="84" d="100"/>
        </p:scale>
        <p:origin x="-6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7B7C35-D57E-4341-84FE-C057CF950C27}" type="datetimeFigureOut">
              <a:rPr lang="en-US" smtClean="0"/>
              <a:t>6/10/11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33D6D9-4D49-D247-B440-0914AB8CD510}" type="slidenum">
              <a:rPr lang="en-US" smtClean="0"/>
              <a:t>‹#›</a:t>
            </a:fld>
            <a:endParaRPr lang="en-US"/>
          </a:p>
        </p:txBody>
      </p:sp>
    </p:spTree>
    <p:extLst>
      <p:ext uri="{BB962C8B-B14F-4D97-AF65-F5344CB8AC3E}">
        <p14:creationId xmlns:p14="http://schemas.microsoft.com/office/powerpoint/2010/main" val="4242921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Dark matter &amp; neutrinos/proton decay detectors</a:t>
            </a:r>
          </a:p>
          <a:p>
            <a:r>
              <a:rPr lang="en-US" dirty="0">
                <a:ea typeface="ＭＳ Ｐゴシック" charset="0"/>
                <a:cs typeface="ＭＳ Ｐゴシック" charset="0"/>
              </a:rPr>
              <a:t>the emphasis should be on scalable technologies. </a:t>
            </a:r>
          </a:p>
          <a:p>
            <a:r>
              <a:rPr lang="en-US" dirty="0">
                <a:ea typeface="ＭＳ Ｐゴシック" charset="0"/>
                <a:cs typeface="ＭＳ Ｐゴシック" charset="0"/>
              </a:rPr>
              <a:t>CMB: more sensitive transition edge sensors</a:t>
            </a:r>
          </a:p>
          <a:p>
            <a:r>
              <a:rPr lang="en-US" dirty="0" err="1">
                <a:ea typeface="ＭＳ Ｐゴシック" charset="0"/>
                <a:cs typeface="ＭＳ Ｐゴシック" charset="0"/>
              </a:rPr>
              <a:t>Astro</a:t>
            </a:r>
            <a:r>
              <a:rPr lang="en-US" dirty="0">
                <a:ea typeface="ＭＳ Ｐゴシック" charset="0"/>
                <a:cs typeface="ＭＳ Ｐゴシック" charset="0"/>
              </a:rPr>
              <a:t>: </a:t>
            </a:r>
            <a:r>
              <a:rPr lang="en-US" dirty="0" err="1">
                <a:ea typeface="ＭＳ Ｐゴシック" charset="0"/>
                <a:cs typeface="ＭＳ Ｐゴシック" charset="0"/>
              </a:rPr>
              <a:t>ccd's</a:t>
            </a:r>
            <a:r>
              <a:rPr lang="en-US" dirty="0">
                <a:ea typeface="ＭＳ Ｐゴシック" charset="0"/>
                <a:cs typeface="ＭＳ Ｐゴシック" charset="0"/>
              </a:rPr>
              <a:t> with broad range of sensitivity</a:t>
            </a:r>
          </a:p>
          <a:p>
            <a:endParaRPr lang="en-US" dirty="0">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6344A4-7006-A04B-935C-22D6C5DBE30F}" type="slidenum">
              <a:rPr lang="en-US" sz="1200"/>
              <a:pPr/>
              <a:t>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6344A4-7006-A04B-935C-22D6C5DBE30F}" type="slidenum">
              <a:rPr lang="en-US" sz="1200"/>
              <a:pPr/>
              <a:t>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ＭＳ Ｐゴシック" charset="0"/>
                <a:cs typeface="ＭＳ Ｐゴシック" charset="0"/>
              </a:defRPr>
            </a:lvl1pPr>
            <a:lvl2pPr marL="742950" indent="-285750" defTabSz="909638">
              <a:defRPr sz="2400">
                <a:solidFill>
                  <a:schemeClr val="tx1"/>
                </a:solidFill>
                <a:latin typeface="Arial" charset="0"/>
                <a:ea typeface="ＭＳ Ｐゴシック" charset="0"/>
              </a:defRPr>
            </a:lvl2pPr>
            <a:lvl3pPr marL="1143000" indent="-228600" defTabSz="909638">
              <a:defRPr sz="2400">
                <a:solidFill>
                  <a:schemeClr val="tx1"/>
                </a:solidFill>
                <a:latin typeface="Arial" charset="0"/>
                <a:ea typeface="ＭＳ Ｐゴシック" charset="0"/>
              </a:defRPr>
            </a:lvl3pPr>
            <a:lvl4pPr marL="1600200" indent="-228600" defTabSz="909638">
              <a:defRPr sz="2400">
                <a:solidFill>
                  <a:schemeClr val="tx1"/>
                </a:solidFill>
                <a:latin typeface="Arial" charset="0"/>
                <a:ea typeface="ＭＳ Ｐゴシック" charset="0"/>
              </a:defRPr>
            </a:lvl4pPr>
            <a:lvl5pPr marL="2057400" indent="-228600" defTabSz="909638">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defRPr sz="2400">
                <a:solidFill>
                  <a:schemeClr val="tx1"/>
                </a:solidFill>
                <a:latin typeface="Arial" charset="0"/>
                <a:ea typeface="ＭＳ Ｐゴシック" charset="0"/>
              </a:defRPr>
            </a:lvl9pPr>
          </a:lstStyle>
          <a:p>
            <a:fld id="{383B79CF-174B-1E41-81D0-EB9F0074027E}" type="slidenum">
              <a:rPr lang="en-US" sz="1200">
                <a:latin typeface="Times New Roman" charset="0"/>
              </a:rPr>
              <a:pPr/>
              <a:t>5</a:t>
            </a:fld>
            <a:endParaRPr lang="en-US" sz="1200">
              <a:latin typeface="Times New Roman" charset="0"/>
            </a:endParaRPr>
          </a:p>
        </p:txBody>
      </p:sp>
      <p:sp>
        <p:nvSpPr>
          <p:cNvPr id="16386" name="Rectangle 2"/>
          <p:cNvSpPr>
            <a:spLocks noGrp="1" noRot="1" noChangeAspect="1" noChangeArrowheads="1" noTextEdit="1"/>
          </p:cNvSpPr>
          <p:nvPr>
            <p:ph type="sldImg"/>
          </p:nvPr>
        </p:nvSpPr>
        <p:spPr>
          <a:xfrm>
            <a:off x="1144588" y="681038"/>
            <a:ext cx="4572000" cy="3430587"/>
          </a:xfrm>
          <a:ln/>
        </p:spPr>
      </p:sp>
      <p:sp>
        <p:nvSpPr>
          <p:cNvPr id="16387" name="Rectangle 3"/>
          <p:cNvSpPr>
            <a:spLocks noGrp="1" noChangeArrowheads="1"/>
          </p:cNvSpPr>
          <p:nvPr>
            <p:ph type="body" idx="1"/>
          </p:nvPr>
        </p:nvSpPr>
        <p:spPr>
          <a:xfrm>
            <a:off x="914400" y="4343400"/>
            <a:ext cx="5029200"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This</a:t>
            </a:r>
            <a:r>
              <a:rPr lang="en-US" baseline="0" dirty="0" smtClean="0">
                <a:latin typeface="Times New Roman" charset="0"/>
                <a:ea typeface="ＭＳ Ｐゴシック" charset="0"/>
                <a:cs typeface="ＭＳ Ｐゴシック" charset="0"/>
              </a:rPr>
              <a:t> lab is today and has been for a very long </a:t>
            </a:r>
            <a:r>
              <a:rPr lang="en-US" baseline="0" dirty="0" err="1" smtClean="0">
                <a:latin typeface="Times New Roman" charset="0"/>
                <a:ea typeface="ＭＳ Ｐゴシック" charset="0"/>
                <a:cs typeface="ＭＳ Ｐゴシック" charset="0"/>
              </a:rPr>
              <a:t>tme</a:t>
            </a:r>
            <a:r>
              <a:rPr lang="en-US" baseline="0" dirty="0" smtClean="0">
                <a:latin typeface="Times New Roman" charset="0"/>
                <a:ea typeface="ＭＳ Ｐゴシック" charset="0"/>
                <a:cs typeface="ＭＳ Ｐゴシック" charset="0"/>
              </a:rPr>
              <a:t> a place where new knowledge is born </a:t>
            </a:r>
          </a:p>
          <a:p>
            <a:r>
              <a:rPr lang="en-US" baseline="0" dirty="0" smtClean="0">
                <a:latin typeface="Times New Roman" charset="0"/>
                <a:ea typeface="ＭＳ Ｐゴシック" charset="0"/>
                <a:cs typeface="ＭＳ Ｐゴシック" charset="0"/>
              </a:rPr>
              <a:t>the physics division is </a:t>
            </a:r>
            <a:r>
              <a:rPr lang="en-US" baseline="0" dirty="0" err="1" smtClean="0">
                <a:latin typeface="Times New Roman" charset="0"/>
                <a:ea typeface="ＭＳ Ｐゴシック" charset="0"/>
                <a:cs typeface="ＭＳ Ｐゴシック" charset="0"/>
              </a:rPr>
              <a:t>partcularky</a:t>
            </a:r>
            <a:r>
              <a:rPr lang="en-US" baseline="0" dirty="0" smtClean="0">
                <a:latin typeface="Times New Roman" charset="0"/>
                <a:ea typeface="ＭＳ Ｐゴシック" charset="0"/>
                <a:cs typeface="ＭＳ Ｐゴシック" charset="0"/>
              </a:rPr>
              <a:t> concerned with new  knowledge about the </a:t>
            </a:r>
            <a:r>
              <a:rPr lang="en-US" baseline="0" dirty="0" err="1" smtClean="0">
                <a:latin typeface="Times New Roman" charset="0"/>
                <a:ea typeface="ＭＳ Ｐゴシック" charset="0"/>
                <a:cs typeface="ＭＳ Ｐゴシック" charset="0"/>
              </a:rPr>
              <a:t>subatom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wordl</a:t>
            </a:r>
            <a:r>
              <a:rPr lang="en-US" baseline="0" dirty="0" smtClean="0">
                <a:latin typeface="Times New Roman" charset="0"/>
                <a:ea typeface="ＭＳ Ｐゴシック" charset="0"/>
                <a:cs typeface="ＭＳ Ｐゴシック" charset="0"/>
              </a:rPr>
              <a:t> of particles</a:t>
            </a:r>
          </a:p>
          <a:p>
            <a:r>
              <a:rPr lang="en-US" baseline="0" dirty="0" smtClean="0">
                <a:latin typeface="Times New Roman" charset="0"/>
                <a:ea typeface="ＭＳ Ｐゴシック" charset="0"/>
                <a:cs typeface="ＭＳ Ｐゴシック" charset="0"/>
              </a:rPr>
              <a:t>and knowledge about the cosmos  and the connection between the two and has been  one of the </a:t>
            </a:r>
            <a:r>
              <a:rPr lang="en-US" baseline="0" dirty="0" err="1" smtClean="0">
                <a:latin typeface="Times New Roman" charset="0"/>
                <a:ea typeface="ＭＳ Ｐゴシック" charset="0"/>
                <a:cs typeface="ＭＳ Ｐゴシック" charset="0"/>
              </a:rPr>
              <a:t>leadingplaces</a:t>
            </a:r>
            <a:r>
              <a:rPr lang="en-US" baseline="0" dirty="0" smtClean="0">
                <a:latin typeface="Times New Roman" charset="0"/>
                <a:ea typeface="ＭＳ Ｐゴシック" charset="0"/>
                <a:cs typeface="ＭＳ Ｐゴシック" charset="0"/>
              </a:rPr>
              <a:t> in the world exploring this connection</a:t>
            </a:r>
          </a:p>
          <a:p>
            <a:r>
              <a:rPr lang="en-US" baseline="0" dirty="0" err="1" smtClean="0">
                <a:latin typeface="Times New Roman" charset="0"/>
                <a:ea typeface="ＭＳ Ｐゴシック" charset="0"/>
                <a:cs typeface="ＭＳ Ｐゴシック" charset="0"/>
              </a:rPr>
              <a:t>Expaning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fronters</a:t>
            </a:r>
            <a:r>
              <a:rPr lang="en-US" baseline="0" dirty="0" smtClean="0">
                <a:latin typeface="Times New Roman" charset="0"/>
                <a:ea typeface="ＭＳ Ｐゴシック" charset="0"/>
                <a:cs typeface="ＭＳ Ｐゴシック" charset="0"/>
              </a:rPr>
              <a:t> of knowledge this talk will </a:t>
            </a:r>
            <a:r>
              <a:rPr lang="en-US" baseline="0" dirty="0" err="1" smtClean="0">
                <a:latin typeface="Times New Roman" charset="0"/>
                <a:ea typeface="ＭＳ Ｐゴシック" charset="0"/>
                <a:cs typeface="ＭＳ Ｐゴシック" charset="0"/>
              </a:rPr>
              <a:t>desibe</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tha</a:t>
            </a:r>
            <a:r>
              <a:rPr lang="en-US" baseline="0" dirty="0" smtClean="0">
                <a:latin typeface="Times New Roman" charset="0"/>
                <a:ea typeface="ＭＳ Ｐゴシック" charset="0"/>
                <a:cs typeface="ＭＳ Ｐゴシック" charset="0"/>
              </a:rPr>
              <a:t> program and its possible </a:t>
            </a:r>
            <a:r>
              <a:rPr lang="en-US" baseline="0" dirty="0" err="1" smtClean="0">
                <a:latin typeface="Times New Roman" charset="0"/>
                <a:ea typeface="ＭＳ Ｐゴシック" charset="0"/>
                <a:cs typeface="ＭＳ Ｐゴシック" charset="0"/>
              </a:rPr>
              <a:t>evolstion</a:t>
            </a:r>
            <a:endParaRPr lang="en-US" baseline="0" dirty="0" smtClean="0">
              <a:latin typeface="Times New Roman" charset="0"/>
              <a:ea typeface="ＭＳ Ｐゴシック" charset="0"/>
              <a:cs typeface="ＭＳ Ｐゴシック" charset="0"/>
            </a:endParaRPr>
          </a:p>
          <a:p>
            <a:r>
              <a:rPr lang="en-US" baseline="0" dirty="0" smtClean="0">
                <a:latin typeface="Times New Roman" charset="0"/>
                <a:ea typeface="ＭＳ Ｐゴシック" charset="0"/>
                <a:cs typeface="ＭＳ Ｐゴシック" charset="0"/>
              </a:rPr>
              <a:t>At a time when </a:t>
            </a:r>
            <a:r>
              <a:rPr lang="en-US" baseline="0" dirty="0" err="1" smtClean="0">
                <a:latin typeface="Times New Roman" charset="0"/>
                <a:ea typeface="ＭＳ Ｐゴシック" charset="0"/>
                <a:cs typeface="ＭＳ Ｐゴシック" charset="0"/>
              </a:rPr>
              <a:t>fudning</a:t>
            </a:r>
            <a:r>
              <a:rPr lang="en-US" baseline="0" dirty="0" smtClean="0">
                <a:latin typeface="Times New Roman" charset="0"/>
                <a:ea typeface="ＭＳ Ｐゴシック" charset="0"/>
                <a:cs typeface="ＭＳ Ｐゴシック" charset="0"/>
              </a:rPr>
              <a:t> for </a:t>
            </a:r>
            <a:r>
              <a:rPr lang="en-US" baseline="0" dirty="0" err="1" smtClean="0">
                <a:latin typeface="Times New Roman" charset="0"/>
                <a:ea typeface="ＭＳ Ｐゴシック" charset="0"/>
                <a:cs typeface="ＭＳ Ｐゴシック" charset="0"/>
              </a:rPr>
              <a:t>partcile</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physcs</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aand</a:t>
            </a:r>
            <a:r>
              <a:rPr lang="en-US" baseline="0" dirty="0" smtClean="0">
                <a:latin typeface="Times New Roman" charset="0"/>
                <a:ea typeface="ＭＳ Ｐゴシック" charset="0"/>
                <a:cs typeface="ＭＳ Ｐゴシック" charset="0"/>
              </a:rPr>
              <a:t> cosmology has been flat flat for a long time and where the funds </a:t>
            </a:r>
            <a:r>
              <a:rPr lang="en-US" baseline="0" dirty="0" err="1" smtClean="0">
                <a:latin typeface="Times New Roman" charset="0"/>
                <a:ea typeface="ＭＳ Ｐゴシック" charset="0"/>
                <a:cs typeface="ＭＳ Ｐゴシック" charset="0"/>
              </a:rPr>
              <a:t>availble</a:t>
            </a:r>
            <a:r>
              <a:rPr lang="en-US" baseline="0" dirty="0" smtClean="0">
                <a:latin typeface="Times New Roman" charset="0"/>
                <a:ea typeface="ＭＳ Ｐゴシック" charset="0"/>
                <a:cs typeface="ＭＳ Ｐゴシック" charset="0"/>
              </a:rPr>
              <a:t> to </a:t>
            </a:r>
            <a:r>
              <a:rPr lang="en-US" baseline="0" dirty="0" err="1" smtClean="0">
                <a:latin typeface="Times New Roman" charset="0"/>
                <a:ea typeface="ＭＳ Ｐゴシック" charset="0"/>
                <a:cs typeface="ＭＳ Ｐゴシック" charset="0"/>
              </a:rPr>
              <a:t>invoate</a:t>
            </a:r>
            <a:r>
              <a:rPr lang="en-US" baseline="0" dirty="0" smtClean="0">
                <a:latin typeface="Times New Roman" charset="0"/>
                <a:ea typeface="ＭＳ Ｐゴシック" charset="0"/>
                <a:cs typeface="ＭＳ Ｐゴシック" charset="0"/>
              </a:rPr>
              <a:t> are </a:t>
            </a:r>
            <a:r>
              <a:rPr lang="en-US" baseline="0" dirty="0" err="1" smtClean="0">
                <a:latin typeface="Times New Roman" charset="0"/>
                <a:ea typeface="ＭＳ Ｐゴシック" charset="0"/>
                <a:cs typeface="ＭＳ Ｐゴシック" charset="0"/>
              </a:rPr>
              <a:t>curatked</a:t>
            </a:r>
            <a:r>
              <a:rPr lang="en-US" baseline="0" dirty="0" smtClean="0">
                <a:latin typeface="Times New Roman" charset="0"/>
                <a:ea typeface="ＭＳ Ｐゴシック" charset="0"/>
                <a:cs typeface="ＭＳ Ｐゴシック" charset="0"/>
              </a:rPr>
              <a:t> </a:t>
            </a:r>
          </a:p>
          <a:p>
            <a:r>
              <a:rPr lang="en-US" baseline="0" dirty="0" smtClean="0">
                <a:latin typeface="Times New Roman" charset="0"/>
                <a:ea typeface="ＭＳ Ｐゴシック" charset="0"/>
                <a:cs typeface="ＭＳ Ｐゴシック" charset="0"/>
              </a:rPr>
              <a:t>I also </a:t>
            </a:r>
            <a:r>
              <a:rPr lang="en-US" baseline="0" dirty="0" err="1" smtClean="0">
                <a:latin typeface="Times New Roman" charset="0"/>
                <a:ea typeface="ＭＳ Ｐゴシック" charset="0"/>
                <a:cs typeface="ＭＳ Ｐゴシック" charset="0"/>
              </a:rPr>
              <a:t>lokk</a:t>
            </a:r>
            <a:r>
              <a:rPr lang="en-US" baseline="0" dirty="0" smtClean="0">
                <a:latin typeface="Times New Roman" charset="0"/>
                <a:ea typeface="ＭＳ Ｐゴシック" charset="0"/>
                <a:cs typeface="ＭＳ Ｐゴシック" charset="0"/>
              </a:rPr>
              <a:t> at </a:t>
            </a:r>
            <a:r>
              <a:rPr lang="en-US" baseline="0" dirty="0" err="1" smtClean="0">
                <a:latin typeface="Times New Roman" charset="0"/>
                <a:ea typeface="ＭＳ Ｐゴシック" charset="0"/>
                <a:cs typeface="ＭＳ Ｐゴシック" charset="0"/>
              </a:rPr>
              <a:t>exapdning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forntoers</a:t>
            </a:r>
            <a:r>
              <a:rPr lang="en-US" baseline="0" dirty="0" smtClean="0">
                <a:latin typeface="Times New Roman" charset="0"/>
                <a:ea typeface="ＭＳ Ｐゴシック" charset="0"/>
                <a:cs typeface="ＭＳ Ｐゴシック" charset="0"/>
              </a:rPr>
              <a:t> of funding. </a:t>
            </a:r>
          </a:p>
          <a:p>
            <a:endParaRPr lang="en-US" baseline="0" dirty="0" smtClean="0">
              <a:latin typeface="Times New Roman" charset="0"/>
              <a:ea typeface="ＭＳ Ｐゴシック" charset="0"/>
              <a:cs typeface="ＭＳ Ｐゴシック" charset="0"/>
            </a:endParaRPr>
          </a:p>
          <a:p>
            <a:endParaRPr lang="en-US" baseline="0" dirty="0" smtClean="0">
              <a:latin typeface="Times New Roman" charset="0"/>
              <a:ea typeface="ＭＳ Ｐゴシック" charset="0"/>
              <a:cs typeface="ＭＳ Ｐゴシック" charset="0"/>
            </a:endParaRPr>
          </a:p>
          <a:p>
            <a:endParaRPr lang="en-US" baseline="0" dirty="0" smtClean="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Points 1 and</a:t>
            </a:r>
            <a:r>
              <a:rPr lang="en-US" sz="1200" baseline="0" dirty="0" smtClean="0"/>
              <a:t> 2 </a:t>
            </a:r>
            <a:r>
              <a:rPr lang="en-US" sz="1200" dirty="0" smtClean="0"/>
              <a:t>Will elevate &amp; champion instrumentation, guide, community voice, </a:t>
            </a:r>
          </a:p>
          <a:p>
            <a:r>
              <a:rPr lang="en-US" sz="1200" dirty="0" smtClean="0"/>
              <a:t>representative of the community ensure complete coordinated </a:t>
            </a:r>
          </a:p>
          <a:p>
            <a:r>
              <a:rPr lang="en-US" sz="1200" dirty="0" smtClean="0"/>
              <a:t>balanced program, promote cooperation across community, decadal </a:t>
            </a:r>
          </a:p>
          <a:p>
            <a:r>
              <a:rPr lang="en-US" sz="1200" dirty="0" smtClean="0"/>
              <a:t>perspective,  advocate with congress  and industry &amp; other disciplines </a:t>
            </a:r>
          </a:p>
          <a:p>
            <a:r>
              <a:rPr lang="en-US" sz="1200" dirty="0" smtClean="0"/>
              <a:t>Concerns: additional bureaucracy, should not impact running projects</a:t>
            </a:r>
          </a:p>
          <a:p>
            <a:r>
              <a:rPr lang="en-US" dirty="0" smtClean="0"/>
              <a:t>Point 3  best practices? </a:t>
            </a:r>
            <a:r>
              <a:rPr lang="en-US" sz="1200" dirty="0" smtClean="0">
                <a:solidFill>
                  <a:srgbClr val="000000"/>
                </a:solidFill>
                <a:ea typeface="ＭＳ 明朝"/>
              </a:rPr>
              <a:t>)  Large Area Planar Photo Detector development multiple labs, multiple disciplines, multiple universities, multiple industrial partners benefits HEP  &amp; industry required LDRD, ADR MRI, DOE mission need for future nu detector (&lt;100M$ for phototubes) , vision of Howard and Dennis, + ARRA </a:t>
            </a:r>
            <a:r>
              <a:rPr lang="en-US" dirty="0" smtClean="0"/>
              <a:t>  </a:t>
            </a:r>
          </a:p>
          <a:p>
            <a:r>
              <a:rPr lang="en-US" dirty="0" smtClean="0"/>
              <a:t>Links to other discipline and industry</a:t>
            </a:r>
            <a:r>
              <a:rPr lang="en-US" baseline="0" dirty="0" smtClean="0"/>
              <a:t> through exchange program and joint workshops benefits everyone and </a:t>
            </a:r>
            <a:r>
              <a:rPr lang="en-US" baseline="0" dirty="0" err="1" smtClean="0"/>
              <a:t>provdies</a:t>
            </a:r>
            <a:r>
              <a:rPr lang="en-US" baseline="0" dirty="0" smtClean="0"/>
              <a:t> and independent voice for our filed in DC</a:t>
            </a:r>
          </a:p>
          <a:p>
            <a:endParaRPr lang="en-US" baseline="0" dirty="0" smtClean="0"/>
          </a:p>
          <a:p>
            <a:r>
              <a:rPr lang="en-US" sz="1200" dirty="0" smtClean="0">
                <a:solidFill>
                  <a:srgbClr val="000000"/>
                </a:solidFill>
                <a:ea typeface="ＭＳ 明朝"/>
              </a:rPr>
              <a:t>Essence of lab + university partnerships in instrumentation</a:t>
            </a:r>
          </a:p>
          <a:p>
            <a:r>
              <a:rPr lang="en-US" sz="1200" dirty="0" smtClean="0">
                <a:solidFill>
                  <a:srgbClr val="000000"/>
                </a:solidFill>
                <a:ea typeface="ＭＳ 明朝"/>
              </a:rPr>
              <a:t>Collaborative use of resources at labs is a good idea</a:t>
            </a:r>
          </a:p>
          <a:p>
            <a:r>
              <a:rPr lang="en-US" sz="1200" dirty="0" smtClean="0">
                <a:solidFill>
                  <a:srgbClr val="000000"/>
                </a:solidFill>
                <a:ea typeface="ＭＳ 明朝"/>
              </a:rPr>
              <a:t>Create centers of excellence @ labs each with own specialty, needs national coordination</a:t>
            </a:r>
            <a:endParaRPr lang="en-US" dirty="0"/>
          </a:p>
        </p:txBody>
      </p:sp>
      <p:sp>
        <p:nvSpPr>
          <p:cNvPr id="4" name="Slide Number Placeholder 3"/>
          <p:cNvSpPr>
            <a:spLocks noGrp="1"/>
          </p:cNvSpPr>
          <p:nvPr>
            <p:ph type="sldNum" sz="quarter" idx="10"/>
          </p:nvPr>
        </p:nvSpPr>
        <p:spPr/>
        <p:txBody>
          <a:bodyPr/>
          <a:lstStyle/>
          <a:p>
            <a:fld id="{1033D6D9-4D49-D247-B440-0914AB8CD510}" type="slidenum">
              <a:rPr lang="en-US" smtClean="0"/>
              <a:t>10</a:t>
            </a:fld>
            <a:endParaRPr lang="en-US"/>
          </a:p>
        </p:txBody>
      </p:sp>
    </p:spTree>
    <p:extLst>
      <p:ext uri="{BB962C8B-B14F-4D97-AF65-F5344CB8AC3E}">
        <p14:creationId xmlns:p14="http://schemas.microsoft.com/office/powerpoint/2010/main" val="192236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Is it </a:t>
            </a:r>
            <a:r>
              <a:rPr lang="en-US" dirty="0" err="1" smtClean="0"/>
              <a:t>impornat</a:t>
            </a:r>
            <a:r>
              <a:rPr lang="en-US" dirty="0" smtClean="0"/>
              <a:t>? I </a:t>
            </a:r>
            <a:r>
              <a:rPr lang="en-US" dirty="0" err="1" smtClean="0"/>
              <a:t>belive</a:t>
            </a:r>
            <a:r>
              <a:rPr lang="en-US" dirty="0" smtClean="0"/>
              <a:t> yes but the impression among the young and at the </a:t>
            </a:r>
            <a:r>
              <a:rPr lang="en-US" dirty="0" err="1" smtClean="0"/>
              <a:t>agenceis</a:t>
            </a:r>
            <a:r>
              <a:rPr lang="en-US" dirty="0" smtClean="0"/>
              <a:t> is that to advance the </a:t>
            </a:r>
            <a:r>
              <a:rPr lang="en-US" dirty="0" err="1" smtClean="0"/>
              <a:t>carreer</a:t>
            </a:r>
            <a:r>
              <a:rPr lang="en-US" baseline="0" dirty="0" smtClean="0"/>
              <a:t> </a:t>
            </a:r>
            <a:r>
              <a:rPr lang="en-US" baseline="0" dirty="0" err="1" smtClean="0"/>
              <a:t>physisc</a:t>
            </a:r>
            <a:r>
              <a:rPr lang="en-US" baseline="0" dirty="0" smtClean="0"/>
              <a:t> is the only </a:t>
            </a:r>
            <a:r>
              <a:rPr lang="en-US" baseline="0" dirty="0" err="1" smtClean="0"/>
              <a:t>crtieria</a:t>
            </a:r>
            <a:endParaRPr lang="en-US" baseline="0" dirty="0" smtClean="0"/>
          </a:p>
          <a:p>
            <a:pPr marL="0" indent="0">
              <a:buNone/>
            </a:pPr>
            <a:r>
              <a:rPr lang="en-US" baseline="0" dirty="0" smtClean="0"/>
              <a:t>Suppose who interview 2 candidate for a job both have the </a:t>
            </a:r>
            <a:r>
              <a:rPr lang="en-US" baseline="0" dirty="0" err="1" smtClean="0"/>
              <a:t>sam</a:t>
            </a:r>
            <a:r>
              <a:rPr lang="en-US" baseline="0" dirty="0" smtClean="0"/>
              <a:t> </a:t>
            </a:r>
            <a:r>
              <a:rPr lang="en-US" baseline="0" dirty="0" err="1" smtClean="0"/>
              <a:t>phyisics</a:t>
            </a:r>
            <a:r>
              <a:rPr lang="en-US" baseline="0" dirty="0" smtClean="0"/>
              <a:t> </a:t>
            </a:r>
            <a:r>
              <a:rPr lang="en-US" baseline="0" dirty="0" err="1" smtClean="0"/>
              <a:t>capabilityies</a:t>
            </a:r>
            <a:r>
              <a:rPr lang="en-US" baseline="0" dirty="0" smtClean="0"/>
              <a:t> in analysis would you choose the one that also had </a:t>
            </a:r>
            <a:r>
              <a:rPr lang="en-US" baseline="0" dirty="0" err="1" smtClean="0"/>
              <a:t>te</a:t>
            </a:r>
            <a:r>
              <a:rPr lang="en-US" baseline="0" dirty="0" smtClean="0"/>
              <a:t> greatest hardware knowledge? If that is the </a:t>
            </a:r>
            <a:r>
              <a:rPr lang="en-US" baseline="0" dirty="0" err="1" smtClean="0"/>
              <a:t>cae</a:t>
            </a:r>
            <a:r>
              <a:rPr lang="en-US" baseline="0" dirty="0" smtClean="0"/>
              <a:t> let it be known to you </a:t>
            </a:r>
            <a:r>
              <a:rPr lang="en-US" baseline="0" dirty="0" err="1" smtClean="0"/>
              <a:t>collageusa</a:t>
            </a:r>
            <a:r>
              <a:rPr lang="en-US" baseline="0" dirty="0" smtClean="0"/>
              <a:t> and to the agencies. We must show we value </a:t>
            </a:r>
            <a:r>
              <a:rPr lang="en-US" baseline="0" dirty="0" err="1" smtClean="0"/>
              <a:t>insrumentation</a:t>
            </a:r>
            <a:r>
              <a:rPr lang="en-US" baseline="0" dirty="0" smtClean="0"/>
              <a:t> for it to thrive.</a:t>
            </a:r>
          </a:p>
          <a:p>
            <a:pPr marL="228600" indent="-228600">
              <a:buAutoNum type="arabicPeriod" startAt="2"/>
            </a:pPr>
            <a:r>
              <a:rPr lang="en-US" baseline="0" dirty="0" smtClean="0"/>
              <a:t>EDIT school at CERN an example.  Schools </a:t>
            </a:r>
            <a:r>
              <a:rPr lang="en-US" baseline="0" dirty="0" err="1" smtClean="0"/>
              <a:t>recah</a:t>
            </a:r>
            <a:r>
              <a:rPr lang="en-US" baseline="0" dirty="0" smtClean="0"/>
              <a:t> many so </a:t>
            </a:r>
            <a:r>
              <a:rPr lang="en-US" baseline="0" dirty="0" err="1" smtClean="0"/>
              <a:t>ao</a:t>
            </a:r>
            <a:r>
              <a:rPr lang="en-US" baseline="0" dirty="0" smtClean="0"/>
              <a:t> high value but </a:t>
            </a:r>
            <a:r>
              <a:rPr lang="en-US" sz="1200" dirty="0" smtClean="0"/>
              <a:t>Many noted school is no substitute for working in an instrument group @ </a:t>
            </a:r>
            <a:r>
              <a:rPr lang="en-US" sz="1200" dirty="0" err="1" smtClean="0"/>
              <a:t>Uni</a:t>
            </a:r>
            <a:r>
              <a:rPr lang="en-US" sz="1200" dirty="0" smtClean="0"/>
              <a:t>, or lab. &amp; with test beam </a:t>
            </a:r>
          </a:p>
          <a:p>
            <a:pPr marL="228600" marR="0" indent="-228600" algn="l" defTabSz="457200" rtl="0" eaLnBrk="1" fontAlgn="auto" latinLnBrk="0" hangingPunct="1">
              <a:lnSpc>
                <a:spcPct val="100000"/>
              </a:lnSpc>
              <a:spcBef>
                <a:spcPts val="0"/>
              </a:spcBef>
              <a:spcAft>
                <a:spcPts val="0"/>
              </a:spcAft>
              <a:buClrTx/>
              <a:buSzTx/>
              <a:buFontTx/>
              <a:buAutoNum type="arabicPeriod" startAt="2"/>
              <a:tabLst/>
              <a:defRPr/>
            </a:pPr>
            <a:r>
              <a:rPr lang="en-US" sz="1200" dirty="0" smtClean="0"/>
              <a:t>High</a:t>
            </a:r>
            <a:r>
              <a:rPr lang="en-US" sz="1200" baseline="0" dirty="0" smtClean="0"/>
              <a:t> stipend aim for tens f </a:t>
            </a:r>
            <a:r>
              <a:rPr lang="en-US" sz="1200" baseline="0" dirty="0" err="1" smtClean="0"/>
              <a:t>fellwos</a:t>
            </a:r>
            <a:r>
              <a:rPr lang="en-US" sz="1200" baseline="0" dirty="0" smtClean="0"/>
              <a:t> add prestige </a:t>
            </a:r>
            <a:r>
              <a:rPr lang="en-US" sz="1200" dirty="0" smtClean="0"/>
              <a:t>Exist in Europe CERN+ </a:t>
            </a:r>
            <a:r>
              <a:rPr lang="en-US" sz="1200" dirty="0" err="1" smtClean="0"/>
              <a:t>univs</a:t>
            </a:r>
            <a:r>
              <a:rPr lang="en-US" sz="1200" dirty="0" smtClean="0"/>
              <a:t>. </a:t>
            </a:r>
          </a:p>
          <a:p>
            <a:pPr marL="228600" indent="-228600">
              <a:buAutoNum type="arabicPeriod" startAt="2"/>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Exist in Europe Marie Curie , CERN+ </a:t>
            </a:r>
            <a:r>
              <a:rPr lang="en-US" sz="1200" dirty="0" err="1" smtClean="0"/>
              <a:t>univs</a:t>
            </a:r>
            <a:r>
              <a:rPr lang="en-US" sz="1200" dirty="0" smtClean="0"/>
              <a:t>. Suggest 50% instrumentation 50% physics. Will be hard to get industry funding target companies with many HEP PhDs/companies near national labs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1033D6D9-4D49-D247-B440-0914AB8CD510}" type="slidenum">
              <a:rPr lang="en-US" smtClean="0"/>
              <a:t>11</a:t>
            </a:fld>
            <a:endParaRPr lang="en-US"/>
          </a:p>
        </p:txBody>
      </p:sp>
    </p:spTree>
    <p:extLst>
      <p:ext uri="{BB962C8B-B14F-4D97-AF65-F5344CB8AC3E}">
        <p14:creationId xmlns:p14="http://schemas.microsoft.com/office/powerpoint/2010/main" val="186241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3D6D9-4D49-D247-B440-0914AB8CD510}" type="slidenum">
              <a:rPr lang="en-US" smtClean="0"/>
              <a:t>12</a:t>
            </a:fld>
            <a:endParaRPr lang="en-US"/>
          </a:p>
        </p:txBody>
      </p:sp>
    </p:spTree>
    <p:extLst>
      <p:ext uri="{BB962C8B-B14F-4D97-AF65-F5344CB8AC3E}">
        <p14:creationId xmlns:p14="http://schemas.microsoft.com/office/powerpoint/2010/main" val="251227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3D6D9-4D49-D247-B440-0914AB8CD510}" type="slidenum">
              <a:rPr lang="en-US" smtClean="0"/>
              <a:t>13</a:t>
            </a:fld>
            <a:endParaRPr lang="en-US"/>
          </a:p>
        </p:txBody>
      </p:sp>
    </p:spTree>
    <p:extLst>
      <p:ext uri="{BB962C8B-B14F-4D97-AF65-F5344CB8AC3E}">
        <p14:creationId xmlns:p14="http://schemas.microsoft.com/office/powerpoint/2010/main" val="277826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3D6D9-4D49-D247-B440-0914AB8CD510}" type="slidenum">
              <a:rPr lang="en-US" smtClean="0"/>
              <a:t>14</a:t>
            </a:fld>
            <a:endParaRPr lang="en-US"/>
          </a:p>
        </p:txBody>
      </p:sp>
    </p:spTree>
    <p:extLst>
      <p:ext uri="{BB962C8B-B14F-4D97-AF65-F5344CB8AC3E}">
        <p14:creationId xmlns:p14="http://schemas.microsoft.com/office/powerpoint/2010/main" val="2778269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3D6D9-4D49-D247-B440-0914AB8CD510}" type="slidenum">
              <a:rPr lang="en-US" smtClean="0"/>
              <a:t>15</a:t>
            </a:fld>
            <a:endParaRPr lang="en-US"/>
          </a:p>
        </p:txBody>
      </p:sp>
    </p:spTree>
    <p:extLst>
      <p:ext uri="{BB962C8B-B14F-4D97-AF65-F5344CB8AC3E}">
        <p14:creationId xmlns:p14="http://schemas.microsoft.com/office/powerpoint/2010/main" val="277826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7C867B-6A4D-4FE4-9B22-BF08AEF50405}" type="datetimeFigureOut">
              <a:rPr lang="en-US" smtClean="0"/>
              <a:t>6/10/11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212299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C867B-6A4D-4FE4-9B22-BF08AEF50405}" type="datetimeFigureOut">
              <a:rPr lang="en-US" smtClean="0"/>
              <a:t>6/10/11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4210217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C867B-6A4D-4FE4-9B22-BF08AEF50405}" type="datetimeFigureOut">
              <a:rPr lang="en-US" smtClean="0"/>
              <a:t>6/10/11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208388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C867B-6A4D-4FE4-9B22-BF08AEF50405}" type="datetimeFigureOut">
              <a:rPr lang="en-US" smtClean="0"/>
              <a:t>6/10/11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105042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7C867B-6A4D-4FE4-9B22-BF08AEF50405}" type="datetimeFigureOut">
              <a:rPr lang="en-US" smtClean="0"/>
              <a:t>6/10/11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165788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7C867B-6A4D-4FE4-9B22-BF08AEF50405}" type="datetimeFigureOut">
              <a:rPr lang="en-US" smtClean="0"/>
              <a:t>6/10/11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203294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7C867B-6A4D-4FE4-9B22-BF08AEF50405}" type="datetimeFigureOut">
              <a:rPr lang="en-US" smtClean="0"/>
              <a:t>6/10/11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295127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7C867B-6A4D-4FE4-9B22-BF08AEF50405}" type="datetimeFigureOut">
              <a:rPr lang="en-US" smtClean="0"/>
              <a:t>6/10/11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147059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C867B-6A4D-4FE4-9B22-BF08AEF50405}" type="datetimeFigureOut">
              <a:rPr lang="en-US" smtClean="0"/>
              <a:t>6/10/11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506028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7C867B-6A4D-4FE4-9B22-BF08AEF50405}" type="datetimeFigureOut">
              <a:rPr lang="en-US" smtClean="0"/>
              <a:t>6/10/11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182734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7C867B-6A4D-4FE4-9B22-BF08AEF50405}" type="datetimeFigureOut">
              <a:rPr lang="en-US" smtClean="0"/>
              <a:t>6/10/11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FDFB66-AB06-474D-B269-32F689847785}" type="slidenum">
              <a:rPr lang="en-US" smtClean="0"/>
              <a:t>‹#›</a:t>
            </a:fld>
            <a:endParaRPr lang="en-US" dirty="0"/>
          </a:p>
        </p:txBody>
      </p:sp>
    </p:spTree>
    <p:extLst>
      <p:ext uri="{BB962C8B-B14F-4D97-AF65-F5344CB8AC3E}">
        <p14:creationId xmlns:p14="http://schemas.microsoft.com/office/powerpoint/2010/main" val="32925346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7C867B-6A4D-4FE4-9B22-BF08AEF50405}" type="datetimeFigureOut">
              <a:rPr lang="en-US" smtClean="0"/>
              <a:t>6/10/11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DFB66-AB06-474D-B269-32F689847785}" type="slidenum">
              <a:rPr lang="en-US" smtClean="0"/>
              <a:t>‹#›</a:t>
            </a:fld>
            <a:endParaRPr lang="en-US" dirty="0"/>
          </a:p>
        </p:txBody>
      </p:sp>
    </p:spTree>
    <p:extLst>
      <p:ext uri="{BB962C8B-B14F-4D97-AF65-F5344CB8AC3E}">
        <p14:creationId xmlns:p14="http://schemas.microsoft.com/office/powerpoint/2010/main" val="339975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indico.fnal.gov/categoryDisplay.py?categId=2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567645" cy="7109639"/>
          </a:xfrm>
          <a:prstGeom prst="rect">
            <a:avLst/>
          </a:prstGeom>
          <a:noFill/>
        </p:spPr>
        <p:txBody>
          <a:bodyPr wrap="none" rtlCol="0">
            <a:spAutoFit/>
          </a:bodyPr>
          <a:lstStyle/>
          <a:p>
            <a:r>
              <a:rPr lang="en-US" sz="2800" dirty="0"/>
              <a:t> </a:t>
            </a:r>
            <a:r>
              <a:rPr lang="en-US" sz="2800" dirty="0" smtClean="0"/>
              <a:t>Town Hall Meeting of the DPF Instrumentation Taskforce</a:t>
            </a:r>
          </a:p>
          <a:p>
            <a:endParaRPr lang="en-US" sz="2800" dirty="0"/>
          </a:p>
          <a:p>
            <a:r>
              <a:rPr lang="en-US" sz="2800" dirty="0" smtClean="0"/>
              <a:t> June </a:t>
            </a:r>
            <a:r>
              <a:rPr lang="en-US" sz="2800" dirty="0"/>
              <a:t>9</a:t>
            </a:r>
            <a:r>
              <a:rPr lang="en-US" sz="2800" dirty="0" smtClean="0"/>
              <a:t> </a:t>
            </a:r>
            <a:r>
              <a:rPr lang="en-US" sz="2800" dirty="0"/>
              <a:t> </a:t>
            </a:r>
            <a:r>
              <a:rPr lang="en-US" sz="2800" dirty="0" smtClean="0"/>
              <a:t>12:45-2</a:t>
            </a:r>
            <a:r>
              <a:rPr lang="en-US" sz="2800" dirty="0"/>
              <a:t>:00  PDT</a:t>
            </a:r>
          </a:p>
          <a:p>
            <a:endParaRPr lang="en-US" sz="2800" dirty="0"/>
          </a:p>
          <a:p>
            <a:r>
              <a:rPr lang="en-US" sz="2800" dirty="0" smtClean="0"/>
              <a:t>12:45</a:t>
            </a:r>
            <a:r>
              <a:rPr lang="en-US" sz="2800" dirty="0"/>
              <a:t>  </a:t>
            </a:r>
            <a:r>
              <a:rPr lang="en-US" sz="2800" dirty="0" smtClean="0"/>
              <a:t>The Taskforce/Origins/Goals </a:t>
            </a:r>
            <a:r>
              <a:rPr lang="en-US" sz="2800" dirty="0"/>
              <a:t>and </a:t>
            </a:r>
            <a:r>
              <a:rPr lang="en-US" sz="2800" dirty="0" smtClean="0"/>
              <a:t>methods</a:t>
            </a:r>
          </a:p>
          <a:p>
            <a:r>
              <a:rPr lang="en-US" sz="2800" dirty="0" smtClean="0"/>
              <a:t>/ </a:t>
            </a:r>
            <a:r>
              <a:rPr lang="en-US" sz="2800" dirty="0"/>
              <a:t>The six tasks/ Schedule </a:t>
            </a:r>
          </a:p>
          <a:p>
            <a:endParaRPr lang="en-US" sz="2800" dirty="0" smtClean="0"/>
          </a:p>
          <a:p>
            <a:r>
              <a:rPr lang="en-US" sz="2800" dirty="0" smtClean="0"/>
              <a:t>                                       Ian &amp; Marcel</a:t>
            </a:r>
            <a:endParaRPr lang="en-US" sz="2800" dirty="0"/>
          </a:p>
          <a:p>
            <a:endParaRPr lang="en-US" sz="2800" dirty="0" smtClean="0"/>
          </a:p>
          <a:p>
            <a:r>
              <a:rPr lang="en-US" sz="2800" dirty="0" smtClean="0"/>
              <a:t>12:55 -2:00</a:t>
            </a:r>
            <a:r>
              <a:rPr lang="en-US" sz="2800" dirty="0"/>
              <a:t> </a:t>
            </a:r>
            <a:r>
              <a:rPr lang="en-US" sz="2800" dirty="0" smtClean="0"/>
              <a:t> Discussion </a:t>
            </a:r>
          </a:p>
          <a:p>
            <a:endParaRPr lang="en-US" sz="2800" dirty="0"/>
          </a:p>
          <a:p>
            <a:r>
              <a:rPr lang="en-US" sz="2800" dirty="0" smtClean="0"/>
              <a:t>                                     The Community</a:t>
            </a:r>
          </a:p>
          <a:p>
            <a:endParaRPr lang="en-US" sz="2800" dirty="0" smtClean="0"/>
          </a:p>
          <a:p>
            <a:r>
              <a:rPr lang="en-US" sz="2800" dirty="0" smtClean="0"/>
              <a:t>Meetings and minutes of the taskforce:</a:t>
            </a:r>
          </a:p>
          <a:p>
            <a:r>
              <a:rPr lang="en-US" sz="2800" dirty="0"/>
              <a:t>https://</a:t>
            </a:r>
            <a:r>
              <a:rPr lang="en-US" sz="2800" dirty="0" err="1"/>
              <a:t>indico.fnal.gov</a:t>
            </a:r>
            <a:r>
              <a:rPr lang="en-US" sz="2800" dirty="0"/>
              <a:t>/</a:t>
            </a:r>
            <a:r>
              <a:rPr lang="en-US" sz="2800" dirty="0" err="1"/>
              <a:t>categoryDisplay.py?categId</a:t>
            </a:r>
            <a:r>
              <a:rPr lang="en-US" sz="2800" dirty="0"/>
              <a:t>=22</a:t>
            </a:r>
          </a:p>
          <a:p>
            <a:endParaRPr lang="en-US" dirty="0" smtClean="0"/>
          </a:p>
          <a:p>
            <a:r>
              <a:rPr lang="en-US" dirty="0" smtClean="0"/>
              <a:t>                                                                                 </a:t>
            </a:r>
            <a:endParaRPr lang="en-US" dirty="0"/>
          </a:p>
        </p:txBody>
      </p:sp>
    </p:spTree>
    <p:extLst>
      <p:ext uri="{BB962C8B-B14F-4D97-AF65-F5344CB8AC3E}">
        <p14:creationId xmlns:p14="http://schemas.microsoft.com/office/powerpoint/2010/main" val="2995925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009650"/>
          </a:xfrm>
        </p:spPr>
        <p:txBody>
          <a:bodyPr/>
          <a:lstStyle/>
          <a:p>
            <a:r>
              <a:rPr lang="en-US" dirty="0" smtClean="0"/>
              <a:t>Taskforce Charge  </a:t>
            </a:r>
            <a:endParaRPr lang="en-US" dirty="0"/>
          </a:p>
        </p:txBody>
      </p:sp>
      <p:sp>
        <p:nvSpPr>
          <p:cNvPr id="3" name="Subtitle 2"/>
          <p:cNvSpPr>
            <a:spLocks noGrp="1"/>
          </p:cNvSpPr>
          <p:nvPr>
            <p:ph type="subTitle" idx="1"/>
          </p:nvPr>
        </p:nvSpPr>
        <p:spPr>
          <a:xfrm>
            <a:off x="304800" y="1219200"/>
            <a:ext cx="8534400" cy="5257800"/>
          </a:xfrm>
        </p:spPr>
        <p:txBody>
          <a:bodyPr>
            <a:normAutofit/>
          </a:bodyPr>
          <a:lstStyle/>
          <a:p>
            <a:pPr algn="l"/>
            <a:r>
              <a:rPr lang="en-US" sz="2000" dirty="0" smtClean="0">
                <a:solidFill>
                  <a:schemeClr val="tx1"/>
                </a:solidFill>
              </a:rPr>
              <a:t>Charge organized in three broad areas</a:t>
            </a:r>
          </a:p>
          <a:p>
            <a:pPr algn="l"/>
            <a:endParaRPr lang="en-US" sz="2000" dirty="0">
              <a:solidFill>
                <a:schemeClr val="tx1"/>
              </a:solidFill>
            </a:endParaRPr>
          </a:p>
          <a:p>
            <a:pPr marL="400050" indent="-400050" algn="l">
              <a:buAutoNum type="romanUcPeriod"/>
            </a:pPr>
            <a:r>
              <a:rPr lang="en-US" sz="2000" dirty="0" smtClean="0">
                <a:solidFill>
                  <a:schemeClr val="tx1"/>
                </a:solidFill>
              </a:rPr>
              <a:t>Structure for a National Instrumentation R&amp;D strategy</a:t>
            </a:r>
          </a:p>
          <a:p>
            <a:pPr marL="857250" lvl="1" indent="-400050" algn="l">
              <a:buAutoNum type="romanUcPeriod"/>
            </a:pPr>
            <a:r>
              <a:rPr lang="en-US" sz="2000" dirty="0" smtClean="0">
                <a:solidFill>
                  <a:schemeClr val="tx1"/>
                </a:solidFill>
              </a:rPr>
              <a:t>Need, merit and process for evaluating and promoting the national R&amp;D program through a National Instrumentation Advisory Panel</a:t>
            </a:r>
          </a:p>
          <a:p>
            <a:pPr marL="857250" lvl="1" indent="-400050" algn="l">
              <a:buAutoNum type="romanUcPeriod"/>
            </a:pPr>
            <a:r>
              <a:rPr lang="en-US" sz="2000" dirty="0" smtClean="0">
                <a:solidFill>
                  <a:schemeClr val="tx1"/>
                </a:solidFill>
              </a:rPr>
              <a:t>Appropriate role for a standing panel on instrumentation vis-à-vis existing and new projects</a:t>
            </a:r>
          </a:p>
          <a:p>
            <a:pPr marL="857250" lvl="1" indent="-400050" algn="l">
              <a:buAutoNum type="romanUcPeriod"/>
            </a:pPr>
            <a:r>
              <a:rPr lang="en-US" sz="2000" dirty="0" smtClean="0">
                <a:solidFill>
                  <a:schemeClr val="tx1"/>
                </a:solidFill>
              </a:rPr>
              <a:t>Models for universities-laboratory collaborative projects</a:t>
            </a:r>
          </a:p>
          <a:p>
            <a:pPr marL="857250" lvl="1" indent="-400050" algn="l">
              <a:buAutoNum type="romanUcPeriod"/>
            </a:pPr>
            <a:r>
              <a:rPr lang="en-US" sz="2000" dirty="0" smtClean="0">
                <a:solidFill>
                  <a:schemeClr val="tx1"/>
                </a:solidFill>
              </a:rPr>
              <a:t>Strategic links to other scientific disciplines</a:t>
            </a:r>
          </a:p>
          <a:p>
            <a:pPr marL="857250" lvl="1" indent="-400050" algn="l">
              <a:buAutoNum type="romanUcPeriod"/>
            </a:pPr>
            <a:r>
              <a:rPr lang="en-US" sz="2000" dirty="0" smtClean="0">
                <a:solidFill>
                  <a:schemeClr val="tx1"/>
                </a:solidFill>
              </a:rPr>
              <a:t>Strategic links to industry</a:t>
            </a:r>
          </a:p>
          <a:p>
            <a:pPr marL="400050" indent="-400050" algn="l">
              <a:buAutoNum type="romanUcPeriod"/>
            </a:pPr>
            <a:r>
              <a:rPr lang="en-US" sz="2000" dirty="0" smtClean="0">
                <a:solidFill>
                  <a:schemeClr val="tx1"/>
                </a:solidFill>
              </a:rPr>
              <a:t>Models for Entrepreneurial Instrumentation Science Strategy</a:t>
            </a:r>
          </a:p>
          <a:p>
            <a:pPr marL="857250" lvl="1" indent="-400050" algn="l">
              <a:buAutoNum type="romanUcPeriod"/>
            </a:pPr>
            <a:r>
              <a:rPr lang="en-US" sz="2000" dirty="0" smtClean="0">
                <a:solidFill>
                  <a:schemeClr val="tx1"/>
                </a:solidFill>
              </a:rPr>
              <a:t>Availability of targeted resources at each of the five national laboratories to specifically support particular needs of individual researchers at the universities and the laboratories?</a:t>
            </a:r>
            <a:endParaRPr lang="en-US" sz="2000" dirty="0">
              <a:solidFill>
                <a:schemeClr val="tx1"/>
              </a:solidFill>
            </a:endParaRPr>
          </a:p>
        </p:txBody>
      </p:sp>
    </p:spTree>
    <p:extLst>
      <p:ext uri="{BB962C8B-B14F-4D97-AF65-F5344CB8AC3E}">
        <p14:creationId xmlns:p14="http://schemas.microsoft.com/office/powerpoint/2010/main" val="6745062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Taskforce Charge</a:t>
            </a:r>
            <a:endParaRPr lang="en-US" dirty="0"/>
          </a:p>
        </p:txBody>
      </p:sp>
      <p:sp>
        <p:nvSpPr>
          <p:cNvPr id="3" name="Content Placeholder 2"/>
          <p:cNvSpPr>
            <a:spLocks noGrp="1"/>
          </p:cNvSpPr>
          <p:nvPr>
            <p:ph idx="1"/>
          </p:nvPr>
        </p:nvSpPr>
        <p:spPr>
          <a:xfrm>
            <a:off x="533400" y="1600201"/>
            <a:ext cx="8229600" cy="3200400"/>
          </a:xfrm>
        </p:spPr>
        <p:txBody>
          <a:bodyPr>
            <a:normAutofit/>
          </a:bodyPr>
          <a:lstStyle/>
          <a:p>
            <a:pPr marL="514350" indent="-514350">
              <a:buFont typeface="+mj-lt"/>
              <a:buAutoNum type="romanUcPeriod" startAt="3"/>
            </a:pPr>
            <a:r>
              <a:rPr lang="en-US" sz="2000" dirty="0" smtClean="0"/>
              <a:t>Graduate Student and Post Doctoral Training</a:t>
            </a:r>
          </a:p>
          <a:p>
            <a:pPr marL="800100" lvl="1" indent="-400050">
              <a:buAutoNum type="romanUcPeriod"/>
            </a:pPr>
            <a:r>
              <a:rPr lang="en-US" sz="2000" dirty="0" smtClean="0"/>
              <a:t>Role of experience in instrumentation R&amp;D in the life of US graduate students</a:t>
            </a:r>
          </a:p>
          <a:p>
            <a:pPr marL="800100" lvl="1" indent="-400050">
              <a:buAutoNum type="romanUcPeriod"/>
            </a:pPr>
            <a:r>
              <a:rPr lang="en-US" sz="2000" dirty="0" smtClean="0"/>
              <a:t>Academic, intensive, US-based instrumentation experience for graduate students with academic credits, within the context of a global program of coordinated instrumentation schools</a:t>
            </a:r>
          </a:p>
          <a:p>
            <a:pPr marL="800100" lvl="1" indent="-400050">
              <a:buAutoNum type="romanUcPeriod"/>
            </a:pPr>
            <a:r>
              <a:rPr lang="en-US" sz="2000" dirty="0" smtClean="0"/>
              <a:t>National instrumentation fellowship program for Ph.D. Students and postdoctoral scholars to encourage and support research in instrumentation</a:t>
            </a:r>
            <a:r>
              <a:rPr lang="en-US" sz="1600" dirty="0" smtClean="0"/>
              <a:t>.</a:t>
            </a:r>
            <a:r>
              <a:rPr lang="en-US" sz="2000" dirty="0" smtClean="0"/>
              <a:t> </a:t>
            </a:r>
          </a:p>
        </p:txBody>
      </p:sp>
    </p:spTree>
    <p:extLst>
      <p:ext uri="{BB962C8B-B14F-4D97-AF65-F5344CB8AC3E}">
        <p14:creationId xmlns:p14="http://schemas.microsoft.com/office/powerpoint/2010/main" val="5482773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533400" y="914400"/>
            <a:ext cx="8229600" cy="1371600"/>
          </a:xfrm>
        </p:spPr>
        <p:txBody>
          <a:bodyPr>
            <a:noAutofit/>
          </a:bodyPr>
          <a:lstStyle/>
          <a:p>
            <a:pPr marL="0" indent="0" algn="ctr">
              <a:buNone/>
            </a:pPr>
            <a:r>
              <a:rPr lang="en-US" dirty="0" smtClean="0"/>
              <a:t>International Advisors</a:t>
            </a:r>
          </a:p>
          <a:p>
            <a:pPr marL="0" indent="0">
              <a:buNone/>
            </a:pPr>
            <a:r>
              <a:rPr lang="en-US" sz="2000" dirty="0" smtClean="0"/>
              <a:t>Asia</a:t>
            </a:r>
            <a:r>
              <a:rPr lang="en-US" sz="2000" dirty="0"/>
              <a:t>:  </a:t>
            </a:r>
            <a:r>
              <a:rPr lang="en-US" sz="2000" dirty="0" err="1"/>
              <a:t>Yoshitako</a:t>
            </a:r>
            <a:r>
              <a:rPr lang="en-US" sz="2000" dirty="0"/>
              <a:t> </a:t>
            </a:r>
            <a:r>
              <a:rPr lang="en-US" sz="2000" dirty="0" err="1" smtClean="0"/>
              <a:t>Kuno</a:t>
            </a:r>
            <a:r>
              <a:rPr lang="en-US" sz="2000" dirty="0" smtClean="0"/>
              <a:t>, Geoff </a:t>
            </a:r>
            <a:r>
              <a:rPr lang="en-US" sz="2000" dirty="0"/>
              <a:t>Taylor, </a:t>
            </a:r>
            <a:r>
              <a:rPr lang="en-US" sz="2000" dirty="0" err="1"/>
              <a:t>Yifang</a:t>
            </a:r>
            <a:r>
              <a:rPr lang="en-US" sz="2000" dirty="0"/>
              <a:t> </a:t>
            </a:r>
            <a:r>
              <a:rPr lang="en-US" sz="2000" dirty="0" smtClean="0"/>
              <a:t>Wang. Hitoshi Yamamoto </a:t>
            </a:r>
          </a:p>
          <a:p>
            <a:pPr marL="0" indent="0">
              <a:buNone/>
            </a:pPr>
            <a:r>
              <a:rPr lang="en-US" sz="2000" dirty="0" smtClean="0"/>
              <a:t>Europe:  </a:t>
            </a:r>
            <a:r>
              <a:rPr lang="en-US" sz="2000" dirty="0" err="1" smtClean="0"/>
              <a:t>Ariella</a:t>
            </a:r>
            <a:r>
              <a:rPr lang="en-US" sz="2000" dirty="0" smtClean="0"/>
              <a:t> </a:t>
            </a:r>
            <a:r>
              <a:rPr lang="en-US" sz="2000" dirty="0" err="1" smtClean="0"/>
              <a:t>Cattai</a:t>
            </a:r>
            <a:r>
              <a:rPr lang="en-US" sz="2000" dirty="0" smtClean="0"/>
              <a:t>, Joachim </a:t>
            </a:r>
            <a:r>
              <a:rPr lang="en-US" sz="2000" dirty="0" err="1" smtClean="0"/>
              <a:t>Mnich</a:t>
            </a:r>
            <a:r>
              <a:rPr lang="en-US" sz="2000" dirty="0" smtClean="0"/>
              <a:t> Tatsuya </a:t>
            </a:r>
            <a:r>
              <a:rPr lang="en-US" sz="2000" dirty="0" err="1" smtClean="0"/>
              <a:t>Nakada</a:t>
            </a:r>
            <a:r>
              <a:rPr lang="en-US" sz="2000" dirty="0" smtClean="0"/>
              <a:t> Peter </a:t>
            </a:r>
            <a:r>
              <a:rPr lang="en-US" sz="2000" dirty="0" err="1" smtClean="0"/>
              <a:t>Weilhammer</a:t>
            </a:r>
            <a:endParaRPr lang="en-US" sz="2000" dirty="0" smtClean="0"/>
          </a:p>
        </p:txBody>
      </p:sp>
      <p:sp>
        <p:nvSpPr>
          <p:cNvPr id="2" name="TextBox 1"/>
          <p:cNvSpPr txBox="1"/>
          <p:nvPr/>
        </p:nvSpPr>
        <p:spPr>
          <a:xfrm>
            <a:off x="304800" y="1905000"/>
            <a:ext cx="8610600" cy="4862870"/>
          </a:xfrm>
          <a:prstGeom prst="rect">
            <a:avLst/>
          </a:prstGeom>
          <a:noFill/>
        </p:spPr>
        <p:txBody>
          <a:bodyPr wrap="square" rtlCol="0">
            <a:spAutoFit/>
          </a:bodyPr>
          <a:lstStyle/>
          <a:p>
            <a:pPr algn="ctr"/>
            <a:r>
              <a:rPr lang="en-US" dirty="0" smtClean="0"/>
              <a:t>   </a:t>
            </a:r>
            <a:endParaRPr lang="en-US" dirty="0"/>
          </a:p>
          <a:p>
            <a:r>
              <a:rPr lang="en-US" sz="2000" dirty="0" smtClean="0"/>
              <a:t>                                                 </a:t>
            </a:r>
            <a:r>
              <a:rPr lang="en-US" sz="3200" dirty="0" smtClean="0"/>
              <a:t>National Advisors</a:t>
            </a:r>
          </a:p>
          <a:p>
            <a:r>
              <a:rPr lang="en-US" sz="2000" dirty="0" smtClean="0"/>
              <a:t>Karen </a:t>
            </a:r>
            <a:r>
              <a:rPr lang="en-US" sz="2000" dirty="0" err="1" smtClean="0"/>
              <a:t>Byrum</a:t>
            </a:r>
            <a:r>
              <a:rPr lang="en-US" sz="2000" dirty="0" smtClean="0"/>
              <a:t>. </a:t>
            </a:r>
            <a:r>
              <a:rPr lang="en-US" sz="2000" dirty="0" err="1" smtClean="0"/>
              <a:t>Minfang</a:t>
            </a:r>
            <a:r>
              <a:rPr lang="en-US" sz="2000" dirty="0" smtClean="0"/>
              <a:t> </a:t>
            </a:r>
            <a:r>
              <a:rPr lang="en-US" sz="2000" dirty="0" err="1" smtClean="0"/>
              <a:t>Yeh</a:t>
            </a:r>
            <a:r>
              <a:rPr lang="en-US" sz="2000" dirty="0" smtClean="0"/>
              <a:t>, Paul O’Connor, Mike </a:t>
            </a:r>
            <a:r>
              <a:rPr lang="en-US" sz="2000" dirty="0" err="1" smtClean="0"/>
              <a:t>Crisler</a:t>
            </a:r>
            <a:r>
              <a:rPr lang="en-US" sz="2000" dirty="0" smtClean="0"/>
              <a:t>, Ron Lipton, Joel </a:t>
            </a:r>
            <a:r>
              <a:rPr lang="en-US" sz="2000" dirty="0"/>
              <a:t>Butler</a:t>
            </a:r>
          </a:p>
          <a:p>
            <a:r>
              <a:rPr lang="en-US" sz="2000" dirty="0"/>
              <a:t>Simon </a:t>
            </a:r>
            <a:r>
              <a:rPr lang="en-US" sz="2000" dirty="0" smtClean="0"/>
              <a:t>Kwan Hogan Nguyen Ted Liu Erick </a:t>
            </a:r>
            <a:r>
              <a:rPr lang="en-US" sz="2000" dirty="0" err="1" smtClean="0"/>
              <a:t>Ramberg</a:t>
            </a:r>
            <a:r>
              <a:rPr lang="en-US" sz="2000" dirty="0" smtClean="0"/>
              <a:t> Juan Estrada Steve </a:t>
            </a:r>
            <a:r>
              <a:rPr lang="en-US" sz="2000" dirty="0"/>
              <a:t>Holland</a:t>
            </a:r>
          </a:p>
          <a:p>
            <a:r>
              <a:rPr lang="en-US" sz="2000" dirty="0"/>
              <a:t>Carl </a:t>
            </a:r>
            <a:r>
              <a:rPr lang="en-US" sz="2000" dirty="0" smtClean="0"/>
              <a:t>Haber David </a:t>
            </a:r>
            <a:r>
              <a:rPr lang="en-US" sz="2000" dirty="0" err="1" smtClean="0"/>
              <a:t>Nygren</a:t>
            </a:r>
            <a:r>
              <a:rPr lang="en-US" sz="2000" dirty="0" smtClean="0"/>
              <a:t> Chris </a:t>
            </a:r>
            <a:r>
              <a:rPr lang="en-US" sz="2000" dirty="0" err="1" smtClean="0"/>
              <a:t>Bebek</a:t>
            </a:r>
            <a:r>
              <a:rPr lang="en-US" sz="2000" dirty="0" smtClean="0"/>
              <a:t> Jim </a:t>
            </a:r>
            <a:r>
              <a:rPr lang="en-US" sz="2000" dirty="0"/>
              <a:t>Fast </a:t>
            </a:r>
            <a:r>
              <a:rPr lang="en-US" sz="2000" dirty="0" smtClean="0"/>
              <a:t> David </a:t>
            </a:r>
            <a:r>
              <a:rPr lang="en-US" sz="2000" dirty="0" err="1" smtClean="0"/>
              <a:t>Asner</a:t>
            </a:r>
            <a:r>
              <a:rPr lang="en-US" sz="2000" dirty="0" smtClean="0"/>
              <a:t> Aaron </a:t>
            </a:r>
            <a:r>
              <a:rPr lang="en-US" sz="2000" dirty="0" err="1"/>
              <a:t>Roodman</a:t>
            </a:r>
            <a:endParaRPr lang="en-US" sz="2000" dirty="0"/>
          </a:p>
          <a:p>
            <a:r>
              <a:rPr lang="en-US" sz="2000" dirty="0"/>
              <a:t>Chris </a:t>
            </a:r>
            <a:r>
              <a:rPr lang="en-US" sz="2000" dirty="0" smtClean="0"/>
              <a:t>Keeney </a:t>
            </a:r>
            <a:r>
              <a:rPr lang="en-US" sz="2000" dirty="0" err="1" smtClean="0"/>
              <a:t>SuDong</a:t>
            </a:r>
            <a:r>
              <a:rPr lang="en-US" sz="2000" dirty="0" smtClean="0"/>
              <a:t> Jerry </a:t>
            </a:r>
            <a:r>
              <a:rPr lang="en-US" sz="2000" dirty="0" err="1" smtClean="0"/>
              <a:t>Va’vra</a:t>
            </a:r>
            <a:r>
              <a:rPr lang="en-US" sz="2000" dirty="0" smtClean="0"/>
              <a:t> Natalie Roe </a:t>
            </a:r>
            <a:r>
              <a:rPr lang="en-US" sz="2000" dirty="0" err="1" smtClean="0"/>
              <a:t>Veljko</a:t>
            </a:r>
            <a:r>
              <a:rPr lang="en-US" sz="2000" dirty="0" smtClean="0"/>
              <a:t> </a:t>
            </a:r>
            <a:r>
              <a:rPr lang="en-US" sz="2000" dirty="0" err="1" smtClean="0"/>
              <a:t>Radeka</a:t>
            </a:r>
            <a:endParaRPr lang="en-US" sz="2000" dirty="0"/>
          </a:p>
          <a:p>
            <a:endParaRPr lang="en-US" sz="2000" dirty="0" smtClean="0"/>
          </a:p>
          <a:p>
            <a:r>
              <a:rPr lang="en-US" sz="2000" dirty="0"/>
              <a:t>James White Priscilla Cushman Sally </a:t>
            </a:r>
            <a:r>
              <a:rPr lang="en-US" sz="2000" dirty="0" smtClean="0"/>
              <a:t>Seidel Wesley Smith Abe </a:t>
            </a:r>
            <a:r>
              <a:rPr lang="en-US" sz="2000" dirty="0" err="1"/>
              <a:t>Seiden</a:t>
            </a:r>
            <a:endParaRPr lang="en-US" sz="2000" dirty="0"/>
          </a:p>
          <a:p>
            <a:r>
              <a:rPr lang="en-US" sz="2000" dirty="0"/>
              <a:t>David </a:t>
            </a:r>
            <a:r>
              <a:rPr lang="en-US" sz="2000" dirty="0" err="1" smtClean="0"/>
              <a:t>Saltzberg</a:t>
            </a:r>
            <a:r>
              <a:rPr lang="en-US" sz="2000" dirty="0" smtClean="0"/>
              <a:t> Bonnie Fleming  Daniela </a:t>
            </a:r>
            <a:r>
              <a:rPr lang="en-US" sz="2000" dirty="0" err="1" smtClean="0"/>
              <a:t>Bortoletto</a:t>
            </a:r>
            <a:r>
              <a:rPr lang="en-US" sz="2000" dirty="0" smtClean="0"/>
              <a:t>, Mani </a:t>
            </a:r>
            <a:r>
              <a:rPr lang="en-US" sz="2000" dirty="0" err="1" smtClean="0"/>
              <a:t>Tripathi</a:t>
            </a:r>
            <a:r>
              <a:rPr lang="en-US" sz="2000" dirty="0" smtClean="0"/>
              <a:t> Jim </a:t>
            </a:r>
            <a:r>
              <a:rPr lang="en-US" sz="2000" dirty="0" err="1" smtClean="0"/>
              <a:t>Brau</a:t>
            </a:r>
            <a:endParaRPr lang="en-US" sz="2000" dirty="0" smtClean="0"/>
          </a:p>
          <a:p>
            <a:endParaRPr lang="en-US" sz="2000" dirty="0" smtClean="0"/>
          </a:p>
          <a:p>
            <a:endParaRPr lang="en-US" sz="2000" dirty="0" smtClean="0"/>
          </a:p>
          <a:p>
            <a:r>
              <a:rPr lang="en-US" sz="2000" dirty="0" smtClean="0"/>
              <a:t>~30 have provided multi-page answers to detailed questions related to the </a:t>
            </a:r>
          </a:p>
          <a:p>
            <a:r>
              <a:rPr lang="en-US" sz="2000" dirty="0" smtClean="0"/>
              <a:t>themes and scope of the six tasks. They will continue to provide advice for the duration, and also have the option to serve on subgroups of the taskforce</a:t>
            </a:r>
            <a:endParaRPr lang="en-US" sz="2000" dirty="0"/>
          </a:p>
          <a:p>
            <a:endParaRPr lang="en-US" sz="2000" dirty="0"/>
          </a:p>
        </p:txBody>
      </p:sp>
      <p:sp>
        <p:nvSpPr>
          <p:cNvPr id="3" name="TextBox 2"/>
          <p:cNvSpPr txBox="1"/>
          <p:nvPr/>
        </p:nvSpPr>
        <p:spPr>
          <a:xfrm>
            <a:off x="1524000" y="228600"/>
            <a:ext cx="6315952" cy="584776"/>
          </a:xfrm>
          <a:prstGeom prst="rect">
            <a:avLst/>
          </a:prstGeom>
          <a:noFill/>
        </p:spPr>
        <p:txBody>
          <a:bodyPr wrap="none" rtlCol="0">
            <a:spAutoFit/>
          </a:bodyPr>
          <a:lstStyle/>
          <a:p>
            <a:r>
              <a:rPr lang="en-US" sz="3200" dirty="0" smtClean="0"/>
              <a:t>Perspective, broad input,  ownership  </a:t>
            </a:r>
            <a:endParaRPr lang="en-US" sz="3200" dirty="0"/>
          </a:p>
        </p:txBody>
      </p:sp>
    </p:spTree>
    <p:extLst>
      <p:ext uri="{BB962C8B-B14F-4D97-AF65-F5344CB8AC3E}">
        <p14:creationId xmlns:p14="http://schemas.microsoft.com/office/powerpoint/2010/main" val="4139390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8909184" cy="6924972"/>
          </a:xfrm>
          <a:prstGeom prst="rect">
            <a:avLst/>
          </a:prstGeom>
          <a:noFill/>
        </p:spPr>
        <p:txBody>
          <a:bodyPr wrap="none" rtlCol="0">
            <a:spAutoFit/>
          </a:bodyPr>
          <a:lstStyle/>
          <a:p>
            <a:r>
              <a:rPr lang="en-US" sz="3600" dirty="0" smtClean="0"/>
              <a:t> The Six Tasks &amp; Six </a:t>
            </a:r>
            <a:r>
              <a:rPr lang="en-US" sz="3600" dirty="0" err="1" smtClean="0"/>
              <a:t>Subgoups</a:t>
            </a:r>
            <a:r>
              <a:rPr lang="en-US" sz="3600" dirty="0" smtClean="0"/>
              <a:t> to develop them</a:t>
            </a:r>
          </a:p>
          <a:p>
            <a:r>
              <a:rPr lang="en-US" sz="2400" dirty="0" smtClean="0"/>
              <a:t>                              (Membership Updated June 8 2011)</a:t>
            </a:r>
          </a:p>
          <a:p>
            <a:r>
              <a:rPr lang="en-US" sz="2400" dirty="0" smtClean="0"/>
              <a:t>In response to the charge, recognizing its breadth &amp; scope we formed</a:t>
            </a:r>
          </a:p>
          <a:p>
            <a:r>
              <a:rPr lang="en-US" sz="2400" dirty="0"/>
              <a:t>s</a:t>
            </a:r>
            <a:r>
              <a:rPr lang="en-US" sz="2400" dirty="0" smtClean="0"/>
              <a:t>ix subgroups who will meet in parallel &amp; report back to the taskforce </a:t>
            </a:r>
          </a:p>
          <a:p>
            <a:endParaRPr lang="en-US" sz="2400" dirty="0" smtClean="0">
              <a:solidFill>
                <a:srgbClr val="0000FF"/>
              </a:solidFill>
            </a:endParaRPr>
          </a:p>
          <a:p>
            <a:r>
              <a:rPr lang="en-US" sz="2400" dirty="0" smtClean="0">
                <a:solidFill>
                  <a:srgbClr val="0000FF"/>
                </a:solidFill>
              </a:rPr>
              <a:t>National </a:t>
            </a:r>
            <a:r>
              <a:rPr lang="en-US" sz="2400" dirty="0">
                <a:solidFill>
                  <a:srgbClr val="0000FF"/>
                </a:solidFill>
              </a:rPr>
              <a:t>Instrumentation </a:t>
            </a:r>
            <a:r>
              <a:rPr lang="en-US" sz="2400" dirty="0" smtClean="0">
                <a:solidFill>
                  <a:srgbClr val="0000FF"/>
                </a:solidFill>
              </a:rPr>
              <a:t>Program Advisory Group</a:t>
            </a:r>
            <a:r>
              <a:rPr lang="en-US" sz="2400" dirty="0">
                <a:solidFill>
                  <a:srgbClr val="0000FF"/>
                </a:solidFill>
              </a:rPr>
              <a:t> </a:t>
            </a:r>
          </a:p>
          <a:p>
            <a:r>
              <a:rPr lang="en-US" sz="2400" dirty="0" smtClean="0"/>
              <a:t>A body to look at the national program as a whole, identify promising </a:t>
            </a:r>
          </a:p>
          <a:p>
            <a:r>
              <a:rPr lang="en-US" sz="2400" dirty="0" smtClean="0"/>
              <a:t>new areas to explore, make connections including interdisciplinary</a:t>
            </a:r>
          </a:p>
          <a:p>
            <a:r>
              <a:rPr lang="en-US" sz="2400" dirty="0" smtClean="0"/>
              <a:t>&amp; industry  </a:t>
            </a:r>
          </a:p>
          <a:p>
            <a:r>
              <a:rPr lang="en-US" sz="2400" dirty="0" smtClean="0"/>
              <a:t>Blucher </a:t>
            </a:r>
            <a:r>
              <a:rPr lang="en-US" sz="2400" dirty="0"/>
              <a:t> </a:t>
            </a:r>
            <a:r>
              <a:rPr lang="en-US" sz="2400" dirty="0" err="1"/>
              <a:t>Artuso</a:t>
            </a:r>
            <a:r>
              <a:rPr lang="en-US" sz="2400" dirty="0"/>
              <a:t>  </a:t>
            </a:r>
            <a:r>
              <a:rPr lang="en-US" sz="2400" dirty="0" err="1"/>
              <a:t>Lissauer</a:t>
            </a:r>
            <a:r>
              <a:rPr lang="en-US" sz="2400" dirty="0"/>
              <a:t>  </a:t>
            </a:r>
            <a:r>
              <a:rPr lang="en-US" sz="2400" dirty="0" err="1" smtClean="0"/>
              <a:t>Gilchriese</a:t>
            </a:r>
            <a:r>
              <a:rPr lang="en-US" sz="2400" dirty="0" smtClean="0"/>
              <a:t>(C) </a:t>
            </a:r>
            <a:r>
              <a:rPr lang="en-US" sz="2400" dirty="0"/>
              <a:t> </a:t>
            </a:r>
            <a:r>
              <a:rPr lang="en-US" sz="2400" dirty="0" err="1" smtClean="0"/>
              <a:t>Weerts</a:t>
            </a:r>
            <a:r>
              <a:rPr lang="en-US" sz="2400" dirty="0" smtClean="0"/>
              <a:t> </a:t>
            </a:r>
            <a:r>
              <a:rPr lang="en-US" sz="2400" dirty="0" err="1" smtClean="0"/>
              <a:t>Asner</a:t>
            </a:r>
            <a:r>
              <a:rPr lang="en-US" sz="2400" dirty="0" smtClean="0"/>
              <a:t>(*)</a:t>
            </a:r>
          </a:p>
          <a:p>
            <a:endParaRPr lang="en-US" sz="2400" dirty="0" smtClean="0">
              <a:solidFill>
                <a:srgbClr val="0000FF"/>
              </a:solidFill>
            </a:endParaRPr>
          </a:p>
          <a:p>
            <a:r>
              <a:rPr lang="en-US" sz="2400" dirty="0" smtClean="0">
                <a:solidFill>
                  <a:srgbClr val="0000FF"/>
                </a:solidFill>
              </a:rPr>
              <a:t>Targeted </a:t>
            </a:r>
            <a:r>
              <a:rPr lang="en-US" sz="2400" dirty="0">
                <a:solidFill>
                  <a:srgbClr val="0000FF"/>
                </a:solidFill>
              </a:rPr>
              <a:t>Resources  @ the National Labs</a:t>
            </a:r>
          </a:p>
          <a:p>
            <a:r>
              <a:rPr lang="en-US" sz="2400" dirty="0" smtClean="0">
                <a:solidFill>
                  <a:srgbClr val="000000"/>
                </a:solidFill>
                <a:latin typeface="Times New Roman"/>
                <a:ea typeface="ＭＳ 明朝"/>
              </a:rPr>
              <a:t>To support development needs of researchers especially for new </a:t>
            </a:r>
          </a:p>
          <a:p>
            <a:r>
              <a:rPr lang="en-US" sz="2400" dirty="0">
                <a:solidFill>
                  <a:srgbClr val="000000"/>
                </a:solidFill>
                <a:latin typeface="Times New Roman"/>
                <a:ea typeface="ＭＳ 明朝"/>
              </a:rPr>
              <a:t>i</a:t>
            </a:r>
            <a:r>
              <a:rPr lang="en-US" sz="2400" dirty="0" smtClean="0">
                <a:solidFill>
                  <a:srgbClr val="000000"/>
                </a:solidFill>
                <a:latin typeface="Times New Roman"/>
                <a:ea typeface="ＭＳ 明朝"/>
              </a:rPr>
              <a:t>nstrumentation ideas at universities </a:t>
            </a:r>
            <a:r>
              <a:rPr lang="en-US" sz="2400" dirty="0">
                <a:solidFill>
                  <a:srgbClr val="000000"/>
                </a:solidFill>
                <a:latin typeface="Times New Roman"/>
                <a:ea typeface="ＭＳ 明朝"/>
              </a:rPr>
              <a:t>and </a:t>
            </a:r>
            <a:r>
              <a:rPr lang="en-US" sz="2400" dirty="0" smtClean="0">
                <a:solidFill>
                  <a:srgbClr val="000000"/>
                </a:solidFill>
                <a:latin typeface="Times New Roman"/>
                <a:ea typeface="ＭＳ 明朝"/>
              </a:rPr>
              <a:t>labs</a:t>
            </a:r>
            <a:r>
              <a:rPr lang="en-US" sz="2400" dirty="0">
                <a:solidFill>
                  <a:srgbClr val="000000"/>
                </a:solidFill>
                <a:latin typeface="Times New Roman"/>
                <a:ea typeface="ＭＳ 明朝"/>
              </a:rPr>
              <a:t>? </a:t>
            </a:r>
          </a:p>
          <a:p>
            <a:r>
              <a:rPr lang="en-US" sz="2400" dirty="0" smtClean="0"/>
              <a:t>Bock </a:t>
            </a:r>
            <a:r>
              <a:rPr lang="en-US" sz="2400" dirty="0" err="1" smtClean="0"/>
              <a:t>Gilchriese</a:t>
            </a:r>
            <a:r>
              <a:rPr lang="en-US" sz="2400" dirty="0" smtClean="0"/>
              <a:t> Macfarlane(C) </a:t>
            </a:r>
            <a:r>
              <a:rPr lang="en-US" sz="2400" dirty="0" err="1" smtClean="0"/>
              <a:t>Weerts</a:t>
            </a:r>
            <a:r>
              <a:rPr lang="en-US" sz="2400" dirty="0" smtClean="0"/>
              <a:t> </a:t>
            </a:r>
            <a:r>
              <a:rPr lang="en-US" sz="2400" dirty="0" err="1" smtClean="0"/>
              <a:t>Lissauer</a:t>
            </a:r>
            <a:r>
              <a:rPr lang="en-US" sz="2400" dirty="0" smtClean="0"/>
              <a:t> White </a:t>
            </a:r>
            <a:r>
              <a:rPr lang="en-US" sz="2400" dirty="0" err="1"/>
              <a:t>Molzon</a:t>
            </a:r>
            <a:r>
              <a:rPr lang="en-US" sz="2400" dirty="0"/>
              <a:t> </a:t>
            </a:r>
            <a:endParaRPr lang="en-US" sz="2400" dirty="0" smtClean="0"/>
          </a:p>
          <a:p>
            <a:r>
              <a:rPr lang="en-US" sz="2400" dirty="0" smtClean="0"/>
              <a:t>Blucher Cushman(*) Fast(*)  Smith(*) Lipton(*)</a:t>
            </a:r>
          </a:p>
          <a:p>
            <a:endParaRPr lang="en-US" sz="2400" dirty="0"/>
          </a:p>
          <a:p>
            <a:r>
              <a:rPr lang="en-US" sz="2400" dirty="0" smtClean="0">
                <a:solidFill>
                  <a:srgbClr val="0000FF"/>
                </a:solidFill>
              </a:rPr>
              <a:t>(C</a:t>
            </a:r>
            <a:r>
              <a:rPr lang="en-US" sz="2400" dirty="0">
                <a:solidFill>
                  <a:srgbClr val="0000FF"/>
                </a:solidFill>
              </a:rPr>
              <a:t>) </a:t>
            </a:r>
            <a:r>
              <a:rPr lang="en-US" sz="2400" dirty="0" smtClean="0">
                <a:solidFill>
                  <a:srgbClr val="0000FF"/>
                </a:solidFill>
              </a:rPr>
              <a:t>denotes </a:t>
            </a:r>
            <a:r>
              <a:rPr lang="en-US" sz="2400" dirty="0">
                <a:solidFill>
                  <a:srgbClr val="0000FF"/>
                </a:solidFill>
              </a:rPr>
              <a:t>chair </a:t>
            </a:r>
            <a:r>
              <a:rPr lang="en-US" sz="2400" dirty="0"/>
              <a:t>(*) denotes National Advisor</a:t>
            </a:r>
            <a:endParaRPr lang="en-US" sz="2400" dirty="0" smtClean="0"/>
          </a:p>
        </p:txBody>
      </p:sp>
    </p:spTree>
    <p:extLst>
      <p:ext uri="{BB962C8B-B14F-4D97-AF65-F5344CB8AC3E}">
        <p14:creationId xmlns:p14="http://schemas.microsoft.com/office/powerpoint/2010/main" val="11516895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821353"/>
            <a:ext cx="9010900" cy="4893647"/>
          </a:xfrm>
          <a:prstGeom prst="rect">
            <a:avLst/>
          </a:prstGeom>
          <a:noFill/>
        </p:spPr>
        <p:txBody>
          <a:bodyPr wrap="none" rtlCol="0">
            <a:spAutoFit/>
          </a:bodyPr>
          <a:lstStyle/>
          <a:p>
            <a:r>
              <a:rPr lang="en-US" sz="2400" dirty="0" smtClean="0">
                <a:solidFill>
                  <a:srgbClr val="0000FF"/>
                </a:solidFill>
              </a:rPr>
              <a:t>National </a:t>
            </a:r>
            <a:r>
              <a:rPr lang="en-US" sz="2400" dirty="0">
                <a:solidFill>
                  <a:srgbClr val="0000FF"/>
                </a:solidFill>
              </a:rPr>
              <a:t>Fellowships </a:t>
            </a:r>
            <a:r>
              <a:rPr lang="en-US" sz="2400" dirty="0"/>
              <a:t> </a:t>
            </a:r>
          </a:p>
          <a:p>
            <a:r>
              <a:rPr lang="en-US" sz="2400" dirty="0">
                <a:solidFill>
                  <a:srgbClr val="000000"/>
                </a:solidFill>
                <a:latin typeface="Times New Roman"/>
                <a:ea typeface="ＭＳ 明朝"/>
              </a:rPr>
              <a:t>A</a:t>
            </a:r>
            <a:r>
              <a:rPr lang="en-US" sz="2400" dirty="0" smtClean="0">
                <a:solidFill>
                  <a:srgbClr val="000000"/>
                </a:solidFill>
                <a:latin typeface="Times New Roman"/>
                <a:ea typeface="ＭＳ 明朝"/>
              </a:rPr>
              <a:t> </a:t>
            </a:r>
            <a:r>
              <a:rPr lang="en-US" sz="2400" dirty="0">
                <a:solidFill>
                  <a:srgbClr val="000000"/>
                </a:solidFill>
                <a:latin typeface="Times New Roman"/>
                <a:ea typeface="ＭＳ 明朝"/>
              </a:rPr>
              <a:t>national instrumentation fellowship program </a:t>
            </a:r>
            <a:r>
              <a:rPr lang="en-US" sz="2400" dirty="0" smtClean="0">
                <a:solidFill>
                  <a:srgbClr val="000000"/>
                </a:solidFill>
                <a:latin typeface="Times New Roman"/>
                <a:ea typeface="ＭＳ 明朝"/>
              </a:rPr>
              <a:t>supported by NSF/DOE </a:t>
            </a:r>
          </a:p>
          <a:p>
            <a:r>
              <a:rPr lang="en-US" sz="2400" dirty="0">
                <a:solidFill>
                  <a:srgbClr val="000000"/>
                </a:solidFill>
                <a:latin typeface="Times New Roman"/>
                <a:ea typeface="ＭＳ 明朝"/>
              </a:rPr>
              <a:t>a</a:t>
            </a:r>
            <a:r>
              <a:rPr lang="en-US" sz="2400" dirty="0" smtClean="0">
                <a:solidFill>
                  <a:srgbClr val="000000"/>
                </a:solidFill>
                <a:latin typeface="Times New Roman"/>
                <a:ea typeface="ＭＳ 明朝"/>
              </a:rPr>
              <a:t>nd Industry to </a:t>
            </a:r>
            <a:r>
              <a:rPr lang="en-US" sz="2400" dirty="0">
                <a:solidFill>
                  <a:srgbClr val="000000"/>
                </a:solidFill>
                <a:latin typeface="Times New Roman"/>
                <a:ea typeface="ＭＳ 明朝"/>
              </a:rPr>
              <a:t>encourage </a:t>
            </a:r>
            <a:r>
              <a:rPr lang="en-US" sz="2400" dirty="0" smtClean="0">
                <a:solidFill>
                  <a:srgbClr val="000000"/>
                </a:solidFill>
                <a:latin typeface="Times New Roman"/>
                <a:ea typeface="ＭＳ 明朝"/>
              </a:rPr>
              <a:t>and </a:t>
            </a:r>
            <a:r>
              <a:rPr lang="en-US" sz="2400" dirty="0">
                <a:solidFill>
                  <a:srgbClr val="000000"/>
                </a:solidFill>
                <a:latin typeface="Times New Roman"/>
                <a:ea typeface="ＭＳ 明朝"/>
              </a:rPr>
              <a:t>support research in </a:t>
            </a:r>
            <a:r>
              <a:rPr lang="en-US" sz="2400" dirty="0" smtClean="0">
                <a:solidFill>
                  <a:srgbClr val="000000"/>
                </a:solidFill>
                <a:latin typeface="Times New Roman"/>
                <a:ea typeface="ＭＳ 明朝"/>
              </a:rPr>
              <a:t>instrumentation, </a:t>
            </a:r>
          </a:p>
          <a:p>
            <a:r>
              <a:rPr lang="en-US" sz="2400" dirty="0" smtClean="0">
                <a:solidFill>
                  <a:srgbClr val="000000"/>
                </a:solidFill>
                <a:latin typeface="Times New Roman"/>
                <a:ea typeface="ＭＳ 明朝"/>
              </a:rPr>
              <a:t>awarded through competitive proposals from labs and universities </a:t>
            </a:r>
            <a:endParaRPr lang="en-US" sz="2400" dirty="0">
              <a:solidFill>
                <a:srgbClr val="000000"/>
              </a:solidFill>
              <a:latin typeface="Times New Roman"/>
              <a:ea typeface="ＭＳ 明朝"/>
            </a:endParaRPr>
          </a:p>
          <a:p>
            <a:endParaRPr lang="en-US" sz="2400" dirty="0" smtClean="0"/>
          </a:p>
          <a:p>
            <a:r>
              <a:rPr lang="en-US" sz="2400" dirty="0" err="1" smtClean="0"/>
              <a:t>Sciolla</a:t>
            </a:r>
            <a:r>
              <a:rPr lang="en-US" sz="2400" dirty="0" smtClean="0"/>
              <a:t> </a:t>
            </a:r>
            <a:r>
              <a:rPr lang="en-US" sz="2400" dirty="0" err="1"/>
              <a:t>Schumm</a:t>
            </a:r>
            <a:r>
              <a:rPr lang="en-US" sz="2400" dirty="0"/>
              <a:t> (</a:t>
            </a:r>
            <a:r>
              <a:rPr lang="en-US" sz="2400" dirty="0" smtClean="0"/>
              <a:t>*C) </a:t>
            </a:r>
            <a:r>
              <a:rPr lang="en-US" sz="2400" dirty="0"/>
              <a:t>  Bock  MacFarlane </a:t>
            </a:r>
            <a:endParaRPr lang="en-US" sz="2400" dirty="0" smtClean="0"/>
          </a:p>
          <a:p>
            <a:endParaRPr lang="en-US" sz="2400" dirty="0" smtClean="0">
              <a:solidFill>
                <a:srgbClr val="0000FF"/>
              </a:solidFill>
            </a:endParaRPr>
          </a:p>
          <a:p>
            <a:r>
              <a:rPr lang="en-US" sz="2400" dirty="0" smtClean="0">
                <a:solidFill>
                  <a:srgbClr val="0000FF"/>
                </a:solidFill>
              </a:rPr>
              <a:t>Instrumentation </a:t>
            </a:r>
            <a:r>
              <a:rPr lang="en-US" sz="2400" dirty="0">
                <a:solidFill>
                  <a:srgbClr val="0000FF"/>
                </a:solidFill>
              </a:rPr>
              <a:t>School    </a:t>
            </a:r>
          </a:p>
          <a:p>
            <a:r>
              <a:rPr lang="en-US" sz="2400" dirty="0" smtClean="0">
                <a:solidFill>
                  <a:srgbClr val="000000"/>
                </a:solidFill>
                <a:latin typeface="Times New Roman"/>
                <a:ea typeface="ＭＳ 明朝"/>
              </a:rPr>
              <a:t>Regular EDIT </a:t>
            </a:r>
            <a:r>
              <a:rPr lang="en-US" sz="2400" dirty="0">
                <a:solidFill>
                  <a:srgbClr val="000000"/>
                </a:solidFill>
                <a:latin typeface="Times New Roman"/>
                <a:ea typeface="ＭＳ 明朝"/>
              </a:rPr>
              <a:t>style instrumentation </a:t>
            </a:r>
            <a:r>
              <a:rPr lang="en-US" sz="2400" dirty="0" smtClean="0">
                <a:solidFill>
                  <a:srgbClr val="000000"/>
                </a:solidFill>
                <a:latin typeface="Times New Roman"/>
                <a:ea typeface="ＭＳ 明朝"/>
              </a:rPr>
              <a:t>schools </a:t>
            </a:r>
            <a:r>
              <a:rPr lang="en-US" sz="2400" dirty="0">
                <a:solidFill>
                  <a:srgbClr val="000000"/>
                </a:solidFill>
                <a:latin typeface="Times New Roman"/>
                <a:ea typeface="ＭＳ 明朝"/>
              </a:rPr>
              <a:t>at the US </a:t>
            </a:r>
            <a:r>
              <a:rPr lang="en-US" sz="2400" dirty="0" smtClean="0">
                <a:solidFill>
                  <a:srgbClr val="000000"/>
                </a:solidFill>
                <a:latin typeface="Times New Roman"/>
                <a:ea typeface="ＭＳ 明朝"/>
              </a:rPr>
              <a:t>labs</a:t>
            </a:r>
          </a:p>
          <a:p>
            <a:r>
              <a:rPr lang="en-US" sz="2400" dirty="0" smtClean="0">
                <a:solidFill>
                  <a:srgbClr val="000000"/>
                </a:solidFill>
                <a:latin typeface="Times New Roman"/>
                <a:ea typeface="ＭＳ 明朝"/>
              </a:rPr>
              <a:t>with </a:t>
            </a:r>
            <a:r>
              <a:rPr lang="en-US" sz="2400" dirty="0">
                <a:solidFill>
                  <a:srgbClr val="000000"/>
                </a:solidFill>
                <a:latin typeface="Times New Roman"/>
                <a:ea typeface="ＭＳ 明朝"/>
              </a:rPr>
              <a:t>academic </a:t>
            </a:r>
            <a:r>
              <a:rPr lang="en-US" sz="2400" dirty="0" smtClean="0">
                <a:solidFill>
                  <a:srgbClr val="000000"/>
                </a:solidFill>
                <a:latin typeface="Times New Roman"/>
                <a:ea typeface="ＭＳ 明朝"/>
              </a:rPr>
              <a:t>credits similar to ICFA accelerator schools</a:t>
            </a:r>
            <a:endParaRPr lang="en-US" sz="2400" dirty="0" smtClean="0"/>
          </a:p>
          <a:p>
            <a:endParaRPr lang="en-US" sz="2400" dirty="0"/>
          </a:p>
          <a:p>
            <a:r>
              <a:rPr lang="en-US" sz="2400" dirty="0" err="1" smtClean="0"/>
              <a:t>Cattai</a:t>
            </a:r>
            <a:r>
              <a:rPr lang="en-US" sz="2400" dirty="0" smtClean="0"/>
              <a:t> </a:t>
            </a:r>
            <a:r>
              <a:rPr lang="en-US" sz="2400" dirty="0"/>
              <a:t>(</a:t>
            </a:r>
            <a:r>
              <a:rPr lang="en-US" sz="2400" dirty="0" smtClean="0"/>
              <a:t>*C) </a:t>
            </a:r>
            <a:r>
              <a:rPr lang="en-US" sz="2400" dirty="0"/>
              <a:t> Para (</a:t>
            </a:r>
            <a:r>
              <a:rPr lang="en-US" sz="2400" dirty="0" smtClean="0"/>
              <a:t>*C) </a:t>
            </a:r>
            <a:r>
              <a:rPr lang="en-US" sz="2400" dirty="0"/>
              <a:t> </a:t>
            </a:r>
            <a:r>
              <a:rPr lang="en-US" sz="2400" dirty="0" err="1"/>
              <a:t>Sciolla</a:t>
            </a:r>
            <a:r>
              <a:rPr lang="en-US" sz="2400" dirty="0"/>
              <a:t>  Bock </a:t>
            </a:r>
            <a:r>
              <a:rPr lang="en-US" sz="2400" dirty="0" smtClean="0"/>
              <a:t>MacFarlane Seidel(*) </a:t>
            </a:r>
            <a:r>
              <a:rPr lang="en-US" sz="2400" dirty="0" err="1" smtClean="0"/>
              <a:t>Asner</a:t>
            </a:r>
            <a:r>
              <a:rPr lang="en-US" sz="2400" dirty="0" smtClean="0"/>
              <a:t>(*)</a:t>
            </a:r>
          </a:p>
          <a:p>
            <a:endParaRPr lang="en-US" sz="2400" dirty="0" smtClean="0">
              <a:solidFill>
                <a:srgbClr val="0000FF"/>
              </a:solidFill>
            </a:endParaRPr>
          </a:p>
        </p:txBody>
      </p:sp>
    </p:spTree>
    <p:extLst>
      <p:ext uri="{BB962C8B-B14F-4D97-AF65-F5344CB8AC3E}">
        <p14:creationId xmlns:p14="http://schemas.microsoft.com/office/powerpoint/2010/main" val="34537102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9073066" cy="8586964"/>
          </a:xfrm>
          <a:prstGeom prst="rect">
            <a:avLst/>
          </a:prstGeom>
          <a:noFill/>
        </p:spPr>
        <p:txBody>
          <a:bodyPr wrap="none" rtlCol="0">
            <a:spAutoFit/>
          </a:bodyPr>
          <a:lstStyle/>
          <a:p>
            <a:endParaRPr lang="en-US" sz="2400" dirty="0" smtClean="0">
              <a:solidFill>
                <a:srgbClr val="0000FF"/>
              </a:solidFill>
            </a:endParaRPr>
          </a:p>
          <a:p>
            <a:r>
              <a:rPr lang="en-US" sz="2400" dirty="0" smtClean="0">
                <a:solidFill>
                  <a:srgbClr val="0000FF"/>
                </a:solidFill>
              </a:rPr>
              <a:t>National </a:t>
            </a:r>
            <a:r>
              <a:rPr lang="en-US" sz="2400" dirty="0">
                <a:solidFill>
                  <a:srgbClr val="0000FF"/>
                </a:solidFill>
              </a:rPr>
              <a:t>Prize  </a:t>
            </a:r>
          </a:p>
          <a:p>
            <a:r>
              <a:rPr lang="en-US" sz="2400" dirty="0" smtClean="0"/>
              <a:t>Creation of an APS prize on instrumentation in HEP similar to Panofsky </a:t>
            </a:r>
          </a:p>
          <a:p>
            <a:r>
              <a:rPr lang="en-US" sz="2400" dirty="0" smtClean="0"/>
              <a:t>Prize, and best thesis and best paper prizes. Focus on </a:t>
            </a:r>
          </a:p>
          <a:p>
            <a:r>
              <a:rPr lang="en-US" sz="2400" dirty="0" smtClean="0"/>
              <a:t>younger researchers</a:t>
            </a:r>
          </a:p>
          <a:p>
            <a:endParaRPr lang="en-US" sz="2400" dirty="0" smtClean="0"/>
          </a:p>
          <a:p>
            <a:r>
              <a:rPr lang="en-US" sz="2400" dirty="0" err="1" smtClean="0"/>
              <a:t>Molzon</a:t>
            </a:r>
            <a:r>
              <a:rPr lang="en-US" sz="2400" dirty="0" smtClean="0"/>
              <a:t>(C) </a:t>
            </a:r>
            <a:r>
              <a:rPr lang="en-US" sz="2400" dirty="0" err="1" smtClean="0"/>
              <a:t>Lissauer</a:t>
            </a:r>
            <a:endParaRPr lang="en-US" sz="2400" dirty="0" smtClean="0"/>
          </a:p>
          <a:p>
            <a:endParaRPr lang="en-US" sz="2400" dirty="0" smtClean="0">
              <a:solidFill>
                <a:srgbClr val="0000FF"/>
              </a:solidFill>
            </a:endParaRPr>
          </a:p>
          <a:p>
            <a:r>
              <a:rPr lang="en-US" sz="2400" dirty="0" smtClean="0">
                <a:solidFill>
                  <a:srgbClr val="0000FF"/>
                </a:solidFill>
              </a:rPr>
              <a:t>Interdisciplinary </a:t>
            </a:r>
            <a:r>
              <a:rPr lang="en-US" sz="2400" dirty="0">
                <a:solidFill>
                  <a:srgbClr val="0000FF"/>
                </a:solidFill>
              </a:rPr>
              <a:t> </a:t>
            </a:r>
            <a:r>
              <a:rPr lang="en-US" sz="2400" dirty="0" smtClean="0">
                <a:solidFill>
                  <a:srgbClr val="0000FF"/>
                </a:solidFill>
              </a:rPr>
              <a:t>               </a:t>
            </a:r>
            <a:endParaRPr lang="en-US" sz="2400" dirty="0">
              <a:solidFill>
                <a:srgbClr val="0000FF"/>
              </a:solidFill>
            </a:endParaRPr>
          </a:p>
          <a:p>
            <a:r>
              <a:rPr lang="en-US" sz="2400" dirty="0">
                <a:solidFill>
                  <a:srgbClr val="000000"/>
                </a:solidFill>
                <a:latin typeface="Times New Roman"/>
                <a:ea typeface="ＭＳ 明朝"/>
              </a:rPr>
              <a:t>T</a:t>
            </a:r>
            <a:r>
              <a:rPr lang="en-US" sz="2400" dirty="0" smtClean="0">
                <a:solidFill>
                  <a:srgbClr val="000000"/>
                </a:solidFill>
                <a:latin typeface="Times New Roman"/>
                <a:ea typeface="ＭＳ 明朝"/>
              </a:rPr>
              <a:t>he </a:t>
            </a:r>
            <a:r>
              <a:rPr lang="en-US" sz="2400" dirty="0">
                <a:solidFill>
                  <a:srgbClr val="000000"/>
                </a:solidFill>
                <a:latin typeface="Times New Roman"/>
                <a:ea typeface="ＭＳ 明朝"/>
              </a:rPr>
              <a:t>relative importance of developing strategic links </a:t>
            </a:r>
            <a:r>
              <a:rPr lang="en-US" sz="2400" dirty="0" smtClean="0">
                <a:solidFill>
                  <a:srgbClr val="000000"/>
                </a:solidFill>
                <a:latin typeface="Times New Roman"/>
                <a:ea typeface="ＭＳ 明朝"/>
              </a:rPr>
              <a:t>to</a:t>
            </a:r>
            <a:r>
              <a:rPr lang="en-US" sz="2400" dirty="0">
                <a:solidFill>
                  <a:srgbClr val="000000"/>
                </a:solidFill>
                <a:latin typeface="Times New Roman"/>
                <a:ea typeface="ＭＳ 明朝"/>
              </a:rPr>
              <a:t> </a:t>
            </a:r>
            <a:r>
              <a:rPr lang="en-US" sz="2400" dirty="0" smtClean="0">
                <a:solidFill>
                  <a:srgbClr val="000000"/>
                </a:solidFill>
                <a:latin typeface="Times New Roman"/>
                <a:ea typeface="ＭＳ 明朝"/>
              </a:rPr>
              <a:t>nuclear </a:t>
            </a:r>
            <a:r>
              <a:rPr lang="en-US" sz="2400" dirty="0">
                <a:solidFill>
                  <a:srgbClr val="000000"/>
                </a:solidFill>
                <a:latin typeface="Times New Roman"/>
                <a:ea typeface="ＭＳ 明朝"/>
              </a:rPr>
              <a:t>physics, </a:t>
            </a:r>
            <a:endParaRPr lang="en-US" sz="2400" dirty="0" smtClean="0">
              <a:solidFill>
                <a:srgbClr val="000000"/>
              </a:solidFill>
              <a:latin typeface="Times New Roman"/>
              <a:ea typeface="ＭＳ 明朝"/>
            </a:endParaRPr>
          </a:p>
          <a:p>
            <a:r>
              <a:rPr lang="en-US" sz="2400" dirty="0" smtClean="0">
                <a:solidFill>
                  <a:srgbClr val="000000"/>
                </a:solidFill>
                <a:latin typeface="Times New Roman"/>
                <a:ea typeface="ＭＳ 明朝"/>
              </a:rPr>
              <a:t>materials </a:t>
            </a:r>
            <a:r>
              <a:rPr lang="en-US" sz="2400" dirty="0">
                <a:solidFill>
                  <a:srgbClr val="000000"/>
                </a:solidFill>
                <a:latin typeface="Times New Roman"/>
                <a:ea typeface="ＭＳ 明朝"/>
              </a:rPr>
              <a:t>science, condensed matter physics, and </a:t>
            </a:r>
            <a:endParaRPr lang="en-US" sz="2400" dirty="0" smtClean="0">
              <a:solidFill>
                <a:srgbClr val="000000"/>
              </a:solidFill>
              <a:latin typeface="Times New Roman"/>
              <a:ea typeface="ＭＳ 明朝"/>
            </a:endParaRPr>
          </a:p>
          <a:p>
            <a:r>
              <a:rPr lang="en-US" sz="2400" dirty="0" smtClean="0">
                <a:solidFill>
                  <a:srgbClr val="000000"/>
                </a:solidFill>
                <a:latin typeface="Times New Roman"/>
                <a:ea typeface="ＭＳ 明朝"/>
              </a:rPr>
              <a:t>electrical </a:t>
            </a:r>
            <a:r>
              <a:rPr lang="en-US" sz="2400" dirty="0">
                <a:solidFill>
                  <a:srgbClr val="000000"/>
                </a:solidFill>
                <a:latin typeface="Times New Roman"/>
                <a:ea typeface="ＭＳ 明朝"/>
              </a:rPr>
              <a:t>and computer engineering both in academia and in industry </a:t>
            </a:r>
            <a:endParaRPr lang="en-US" sz="2400" dirty="0" smtClean="0">
              <a:solidFill>
                <a:srgbClr val="000000"/>
              </a:solidFill>
              <a:latin typeface="Times New Roman"/>
              <a:ea typeface="ＭＳ 明朝"/>
            </a:endParaRPr>
          </a:p>
          <a:p>
            <a:r>
              <a:rPr lang="en-US" sz="2400" dirty="0" smtClean="0">
                <a:solidFill>
                  <a:srgbClr val="000000"/>
                </a:solidFill>
                <a:latin typeface="Times New Roman"/>
                <a:ea typeface="ＭＳ 明朝"/>
              </a:rPr>
              <a:t>to </a:t>
            </a:r>
            <a:r>
              <a:rPr lang="en-US" sz="2400" dirty="0">
                <a:solidFill>
                  <a:srgbClr val="000000"/>
                </a:solidFill>
                <a:latin typeface="Times New Roman"/>
                <a:ea typeface="ＭＳ 明朝"/>
              </a:rPr>
              <a:t>the future of </a:t>
            </a:r>
            <a:r>
              <a:rPr lang="en-US" sz="2400" dirty="0" smtClean="0">
                <a:solidFill>
                  <a:srgbClr val="000000"/>
                </a:solidFill>
                <a:latin typeface="Times New Roman"/>
                <a:ea typeface="ＭＳ 明朝"/>
              </a:rPr>
              <a:t>HEP </a:t>
            </a:r>
            <a:r>
              <a:rPr lang="en-US" sz="2400" dirty="0">
                <a:solidFill>
                  <a:srgbClr val="000000"/>
                </a:solidFill>
                <a:latin typeface="Times New Roman"/>
                <a:ea typeface="ＭＳ 明朝"/>
              </a:rPr>
              <a:t>instrumentation as the complexity </a:t>
            </a:r>
            <a:endParaRPr lang="en-US" sz="2400" dirty="0" smtClean="0">
              <a:solidFill>
                <a:srgbClr val="000000"/>
              </a:solidFill>
              <a:latin typeface="Times New Roman"/>
              <a:ea typeface="ＭＳ 明朝"/>
            </a:endParaRPr>
          </a:p>
          <a:p>
            <a:r>
              <a:rPr lang="en-US" sz="2400" dirty="0" smtClean="0">
                <a:solidFill>
                  <a:srgbClr val="000000"/>
                </a:solidFill>
                <a:latin typeface="Times New Roman"/>
                <a:ea typeface="ＭＳ 明朝"/>
              </a:rPr>
              <a:t>of </a:t>
            </a:r>
            <a:r>
              <a:rPr lang="en-US" sz="2400" dirty="0">
                <a:solidFill>
                  <a:srgbClr val="000000"/>
                </a:solidFill>
                <a:latin typeface="Times New Roman"/>
                <a:ea typeface="ＭＳ 明朝"/>
              </a:rPr>
              <a:t>our experiments increases. </a:t>
            </a:r>
            <a:endParaRPr lang="en-US" sz="2400" dirty="0" smtClean="0">
              <a:solidFill>
                <a:srgbClr val="000000"/>
              </a:solidFill>
              <a:latin typeface="Times New Roman"/>
              <a:ea typeface="ＭＳ 明朝"/>
            </a:endParaRPr>
          </a:p>
          <a:p>
            <a:r>
              <a:rPr lang="en-US" sz="2400" dirty="0" smtClean="0">
                <a:solidFill>
                  <a:srgbClr val="000000"/>
                </a:solidFill>
                <a:latin typeface="Times New Roman"/>
                <a:ea typeface="ＭＳ 明朝"/>
              </a:rPr>
              <a:t>How </a:t>
            </a:r>
            <a:r>
              <a:rPr lang="en-US" sz="2400" dirty="0">
                <a:solidFill>
                  <a:srgbClr val="000000"/>
                </a:solidFill>
                <a:latin typeface="Times New Roman"/>
                <a:ea typeface="ＭＳ 明朝"/>
              </a:rPr>
              <a:t>might these links be developed and sustained?</a:t>
            </a:r>
          </a:p>
          <a:p>
            <a:r>
              <a:rPr lang="en-US" sz="2400" dirty="0" err="1" smtClean="0"/>
              <a:t>Artuso</a:t>
            </a:r>
            <a:r>
              <a:rPr lang="en-US" sz="2400" dirty="0" smtClean="0"/>
              <a:t> </a:t>
            </a:r>
            <a:r>
              <a:rPr lang="en-US" sz="2400" dirty="0"/>
              <a:t> White </a:t>
            </a:r>
            <a:r>
              <a:rPr lang="en-US" sz="2400" dirty="0" err="1"/>
              <a:t>Gilchriese</a:t>
            </a:r>
            <a:r>
              <a:rPr lang="en-US" sz="2400" dirty="0"/>
              <a:t>  </a:t>
            </a:r>
            <a:r>
              <a:rPr lang="en-US" sz="2400" dirty="0" err="1" smtClean="0"/>
              <a:t>Weerts</a:t>
            </a:r>
            <a:r>
              <a:rPr lang="en-US" sz="2400" dirty="0" smtClean="0"/>
              <a:t>(C)</a:t>
            </a:r>
            <a:r>
              <a:rPr lang="en-US" sz="2400" dirty="0"/>
              <a:t> </a:t>
            </a:r>
            <a:r>
              <a:rPr lang="en-US" sz="2400" dirty="0" smtClean="0"/>
              <a:t>Cushman(*) Fast(*)</a:t>
            </a:r>
            <a:endParaRPr lang="en-US" sz="2400" dirty="0"/>
          </a:p>
          <a:p>
            <a:endParaRPr lang="en-US" sz="2400" dirty="0" smtClean="0">
              <a:solidFill>
                <a:srgbClr val="FF0000"/>
              </a:solidFill>
            </a:endParaRPr>
          </a:p>
          <a:p>
            <a:r>
              <a:rPr lang="en-US" sz="2400" dirty="0" smtClean="0">
                <a:solidFill>
                  <a:srgbClr val="FF0000"/>
                </a:solidFill>
              </a:rPr>
              <a:t>We encourage the community to join subgroups</a:t>
            </a:r>
            <a:endParaRPr lang="en-US" sz="2400" dirty="0">
              <a:solidFill>
                <a:srgbClr val="FF0000"/>
              </a:solidFill>
            </a:endParaRPr>
          </a:p>
          <a:p>
            <a:endParaRPr lang="en-US" sz="2400" dirty="0"/>
          </a:p>
          <a:p>
            <a:endParaRPr lang="en-US" sz="2400" dirty="0"/>
          </a:p>
          <a:p>
            <a:endParaRPr lang="en-US" sz="2400" dirty="0" smtClean="0"/>
          </a:p>
          <a:p>
            <a:endParaRPr lang="en-US" sz="2400" dirty="0"/>
          </a:p>
          <a:p>
            <a:endParaRPr lang="en-US" sz="2400" dirty="0"/>
          </a:p>
        </p:txBody>
      </p:sp>
    </p:spTree>
    <p:extLst>
      <p:ext uri="{BB962C8B-B14F-4D97-AF65-F5344CB8AC3E}">
        <p14:creationId xmlns:p14="http://schemas.microsoft.com/office/powerpoint/2010/main" val="3419057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Taskforce Timeline</a:t>
            </a:r>
            <a:endParaRPr lang="en-US" dirty="0"/>
          </a:p>
        </p:txBody>
      </p:sp>
      <p:sp>
        <p:nvSpPr>
          <p:cNvPr id="3" name="Content Placeholder 2"/>
          <p:cNvSpPr>
            <a:spLocks noGrp="1"/>
          </p:cNvSpPr>
          <p:nvPr>
            <p:ph idx="1"/>
          </p:nvPr>
        </p:nvSpPr>
        <p:spPr>
          <a:xfrm>
            <a:off x="533400" y="808037"/>
            <a:ext cx="8305800" cy="5668963"/>
          </a:xfrm>
        </p:spPr>
        <p:txBody>
          <a:bodyPr>
            <a:normAutofit fontScale="40000" lnSpcReduction="20000"/>
          </a:bodyPr>
          <a:lstStyle/>
          <a:p>
            <a:pPr marL="0" indent="0">
              <a:buNone/>
            </a:pPr>
            <a:r>
              <a:rPr lang="en-US" sz="5100" dirty="0" smtClean="0"/>
              <a:t>December/January Charge written</a:t>
            </a:r>
          </a:p>
          <a:p>
            <a:pPr marL="0" indent="0">
              <a:buNone/>
            </a:pPr>
            <a:r>
              <a:rPr lang="en-US" sz="5100" dirty="0" smtClean="0"/>
              <a:t>February  Taskforce members identified </a:t>
            </a:r>
          </a:p>
          <a:p>
            <a:pPr marL="0" indent="0">
              <a:buNone/>
            </a:pPr>
            <a:r>
              <a:rPr lang="en-US" sz="5100" dirty="0" smtClean="0"/>
              <a:t>March/April   National and International Advisors identified</a:t>
            </a:r>
          </a:p>
          <a:p>
            <a:pPr marL="0" indent="0">
              <a:buNone/>
            </a:pPr>
            <a:r>
              <a:rPr lang="en-US" sz="5100" dirty="0" smtClean="0"/>
              <a:t>March   Expressions of interest &amp; support from agencies (at HEPAP </a:t>
            </a:r>
            <a:r>
              <a:rPr lang="en-US" sz="5100" dirty="0" err="1" smtClean="0"/>
              <a:t>mtg</a:t>
            </a:r>
            <a:r>
              <a:rPr lang="en-US" sz="5100" dirty="0" smtClean="0"/>
              <a:t>)</a:t>
            </a:r>
          </a:p>
          <a:p>
            <a:pPr marL="0" indent="0">
              <a:buNone/>
            </a:pPr>
            <a:r>
              <a:rPr lang="en-US" sz="5100" dirty="0" smtClean="0"/>
              <a:t>End April  Working groups created to address charge </a:t>
            </a:r>
          </a:p>
          <a:p>
            <a:pPr marL="0" indent="0">
              <a:buNone/>
            </a:pPr>
            <a:r>
              <a:rPr lang="en-US" sz="5100" dirty="0" smtClean="0"/>
              <a:t>May  2 taskforce kickoff meeting </a:t>
            </a:r>
            <a:endParaRPr lang="en-US" sz="5100" dirty="0"/>
          </a:p>
          <a:p>
            <a:pPr marL="0" indent="0">
              <a:buNone/>
            </a:pPr>
            <a:r>
              <a:rPr lang="en-US" sz="5100" dirty="0" smtClean="0"/>
              <a:t>June    TIPP   town hall for community input</a:t>
            </a:r>
          </a:p>
          <a:p>
            <a:pPr marL="0" indent="0">
              <a:buNone/>
            </a:pPr>
            <a:r>
              <a:rPr lang="en-US" sz="5100" dirty="0" smtClean="0">
                <a:solidFill>
                  <a:srgbClr val="FF0000"/>
                </a:solidFill>
              </a:rPr>
              <a:t>August DPF Brown detector town hall for community input </a:t>
            </a:r>
          </a:p>
          <a:p>
            <a:pPr marL="0" indent="0">
              <a:buNone/>
            </a:pPr>
            <a:r>
              <a:rPr lang="en-US" sz="5100" dirty="0" smtClean="0">
                <a:solidFill>
                  <a:srgbClr val="FF0000"/>
                </a:solidFill>
              </a:rPr>
              <a:t>Friday </a:t>
            </a:r>
            <a:r>
              <a:rPr lang="en-US" sz="5100" dirty="0">
                <a:solidFill>
                  <a:srgbClr val="FF0000"/>
                </a:solidFill>
              </a:rPr>
              <a:t>August 12 1400-1530 EDT</a:t>
            </a:r>
          </a:p>
          <a:p>
            <a:pPr marL="0" indent="0">
              <a:buNone/>
            </a:pPr>
            <a:endParaRPr lang="en-US" sz="5100" dirty="0" smtClean="0"/>
          </a:p>
          <a:p>
            <a:pPr marL="0" indent="0">
              <a:buNone/>
            </a:pPr>
            <a:r>
              <a:rPr lang="en-US" sz="5100" dirty="0" smtClean="0"/>
              <a:t>August main ideas and recommendations well-advanced and available for community </a:t>
            </a:r>
            <a:r>
              <a:rPr lang="en-US" sz="5100" dirty="0"/>
              <a:t> </a:t>
            </a:r>
            <a:r>
              <a:rPr lang="en-US" sz="5100" dirty="0" smtClean="0"/>
              <a:t>comment at  Brown meeting</a:t>
            </a:r>
          </a:p>
          <a:p>
            <a:pPr marL="0" indent="0">
              <a:buNone/>
            </a:pPr>
            <a:endParaRPr lang="en-US" sz="5100" dirty="0" smtClean="0"/>
          </a:p>
          <a:p>
            <a:pPr marL="0" indent="0">
              <a:buNone/>
            </a:pPr>
            <a:r>
              <a:rPr lang="en-US" sz="5100" dirty="0" smtClean="0"/>
              <a:t>September Final report to DPF by </a:t>
            </a:r>
            <a:r>
              <a:rPr lang="en-US" sz="5100" dirty="0"/>
              <a:t>end of September </a:t>
            </a:r>
            <a:endParaRPr lang="en-US" sz="5100" dirty="0" smtClean="0"/>
          </a:p>
          <a:p>
            <a:pPr marL="0" indent="0">
              <a:buNone/>
            </a:pPr>
            <a:endParaRPr lang="en-US" sz="5100" dirty="0"/>
          </a:p>
          <a:p>
            <a:pPr marL="0" indent="0">
              <a:buNone/>
            </a:pPr>
            <a:r>
              <a:rPr lang="en-US" sz="5100" dirty="0" smtClean="0"/>
              <a:t>regular subgroup meetings and taskforce meetings  throughout period</a:t>
            </a:r>
          </a:p>
          <a:p>
            <a:pPr marL="0" indent="0">
              <a:buNone/>
            </a:pPr>
            <a:endParaRPr lang="en-US" sz="5100" dirty="0" smtClean="0"/>
          </a:p>
          <a:p>
            <a:pPr marL="0" indent="0">
              <a:buNone/>
            </a:pPr>
            <a:endParaRPr lang="en-US" sz="2000" dirty="0" smtClean="0"/>
          </a:p>
        </p:txBody>
      </p:sp>
    </p:spTree>
    <p:extLst>
      <p:ext uri="{BB962C8B-B14F-4D97-AF65-F5344CB8AC3E}">
        <p14:creationId xmlns:p14="http://schemas.microsoft.com/office/powerpoint/2010/main" val="9409856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8458200" cy="6001642"/>
          </a:xfrm>
          <a:prstGeom prst="rect">
            <a:avLst/>
          </a:prstGeom>
        </p:spPr>
        <p:txBody>
          <a:bodyPr wrap="square">
            <a:spAutoFit/>
          </a:bodyPr>
          <a:lstStyle/>
          <a:p>
            <a:r>
              <a:rPr lang="en-US" sz="2400" dirty="0">
                <a:solidFill>
                  <a:srgbClr val="FF0000"/>
                </a:solidFill>
              </a:rPr>
              <a:t>Our overriding goal is to change the way instrumentation </a:t>
            </a:r>
          </a:p>
          <a:p>
            <a:r>
              <a:rPr lang="en-US" sz="2400" dirty="0">
                <a:solidFill>
                  <a:srgbClr val="FF0000"/>
                </a:solidFill>
              </a:rPr>
              <a:t>is viewed in the U.S.</a:t>
            </a:r>
            <a:r>
              <a:rPr lang="en-US" sz="2400" dirty="0"/>
              <a:t>  </a:t>
            </a:r>
          </a:p>
          <a:p>
            <a:endParaRPr lang="en-US" sz="2400" dirty="0" smtClean="0"/>
          </a:p>
          <a:p>
            <a:r>
              <a:rPr lang="en-US" sz="2400" dirty="0" smtClean="0"/>
              <a:t>We </a:t>
            </a:r>
            <a:r>
              <a:rPr lang="en-US" sz="2400" dirty="0"/>
              <a:t>can begin that change by producing a compelling report. </a:t>
            </a:r>
          </a:p>
          <a:p>
            <a:endParaRPr lang="en-US" sz="2400" dirty="0" smtClean="0"/>
          </a:p>
          <a:p>
            <a:r>
              <a:rPr lang="en-US" sz="2400" dirty="0" smtClean="0"/>
              <a:t>This </a:t>
            </a:r>
            <a:r>
              <a:rPr lang="en-US" sz="2400" dirty="0"/>
              <a:t>will require each subgroup and the taskforce as a whole to think broadly and creatively, and it will require continued broad community input and buy-in (town halls and surveys are part of this process</a:t>
            </a:r>
            <a:r>
              <a:rPr lang="en-US" sz="2400" dirty="0" smtClean="0"/>
              <a:t>)</a:t>
            </a:r>
          </a:p>
          <a:p>
            <a:endParaRPr lang="en-US" sz="2400" dirty="0"/>
          </a:p>
          <a:p>
            <a:r>
              <a:rPr lang="en-US" sz="2400" dirty="0" smtClean="0"/>
              <a:t>Taskforce </a:t>
            </a:r>
            <a:r>
              <a:rPr lang="en-US" sz="2400" dirty="0" smtClean="0"/>
              <a:t>meetings and minutes at</a:t>
            </a:r>
          </a:p>
          <a:p>
            <a:r>
              <a:rPr lang="en-US" sz="2400" dirty="0" smtClean="0">
                <a:hlinkClick r:id="rId2"/>
              </a:rPr>
              <a:t>https</a:t>
            </a:r>
            <a:r>
              <a:rPr lang="en-US" sz="2400" dirty="0">
                <a:hlinkClick r:id="rId2"/>
              </a:rPr>
              <a:t>://indico.fnal.gov/categoryDisplay.py?categId=</a:t>
            </a:r>
            <a:r>
              <a:rPr lang="en-US" sz="2400" dirty="0" smtClean="0">
                <a:hlinkClick r:id="rId2"/>
              </a:rPr>
              <a:t>22</a:t>
            </a:r>
            <a:endParaRPr lang="en-US" sz="2400" dirty="0" smtClean="0"/>
          </a:p>
          <a:p>
            <a:endParaRPr lang="en-US" sz="2400" dirty="0" smtClean="0">
              <a:solidFill>
                <a:srgbClr val="FF0000"/>
              </a:solidFill>
            </a:endParaRPr>
          </a:p>
          <a:p>
            <a:r>
              <a:rPr lang="en-US" sz="2400" dirty="0" smtClean="0">
                <a:solidFill>
                  <a:srgbClr val="FF0000"/>
                </a:solidFill>
              </a:rPr>
              <a:t>Next town hall:</a:t>
            </a:r>
          </a:p>
          <a:p>
            <a:r>
              <a:rPr lang="en-US" sz="2400" dirty="0" smtClean="0">
                <a:solidFill>
                  <a:srgbClr val="FF0000"/>
                </a:solidFill>
              </a:rPr>
              <a:t>August </a:t>
            </a:r>
            <a:r>
              <a:rPr lang="en-US" sz="2400" dirty="0">
                <a:solidFill>
                  <a:srgbClr val="FF0000"/>
                </a:solidFill>
              </a:rPr>
              <a:t>DPF Brown detector town hall for community input </a:t>
            </a:r>
          </a:p>
          <a:p>
            <a:r>
              <a:rPr lang="en-US" sz="2400" dirty="0">
                <a:solidFill>
                  <a:srgbClr val="FF0000"/>
                </a:solidFill>
              </a:rPr>
              <a:t>Friday August 12 1400-</a:t>
            </a:r>
            <a:r>
              <a:rPr lang="en-US" sz="2400">
                <a:solidFill>
                  <a:srgbClr val="FF0000"/>
                </a:solidFill>
              </a:rPr>
              <a:t>1530 </a:t>
            </a:r>
            <a:r>
              <a:rPr lang="en-US" sz="2400" smtClean="0">
                <a:solidFill>
                  <a:srgbClr val="FF0000"/>
                </a:solidFill>
              </a:rPr>
              <a:t>EDT</a:t>
            </a:r>
            <a:endParaRPr lang="en-US" sz="2400" dirty="0">
              <a:solidFill>
                <a:srgbClr val="FF0000"/>
              </a:solidFill>
            </a:endParaRPr>
          </a:p>
        </p:txBody>
      </p:sp>
    </p:spTree>
    <p:extLst>
      <p:ext uri="{BB962C8B-B14F-4D97-AF65-F5344CB8AC3E}">
        <p14:creationId xmlns:p14="http://schemas.microsoft.com/office/powerpoint/2010/main" val="28310171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DPF Taskforce on Instrumentation</a:t>
            </a:r>
            <a:endParaRPr lang="en-US" dirty="0"/>
          </a:p>
        </p:txBody>
      </p:sp>
      <p:sp>
        <p:nvSpPr>
          <p:cNvPr id="4" name="Content Placeholder 2"/>
          <p:cNvSpPr txBox="1">
            <a:spLocks/>
          </p:cNvSpPr>
          <p:nvPr/>
        </p:nvSpPr>
        <p:spPr>
          <a:xfrm>
            <a:off x="228600" y="1447800"/>
            <a:ext cx="8610600" cy="4114800"/>
          </a:xfrm>
          <a:prstGeom prst="rect">
            <a:avLst/>
          </a:prstGeom>
        </p:spPr>
        <p:txBody>
          <a:bodyPr vert="horz" lIns="91440" tIns="45720" rIns="91440" bIns="45720" numCol="2"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900" dirty="0" smtClean="0"/>
              <a:t>From Universities </a:t>
            </a:r>
          </a:p>
          <a:p>
            <a:pPr lvl="1"/>
            <a:r>
              <a:rPr lang="en-US" sz="2900" dirty="0" smtClean="0"/>
              <a:t>Marina </a:t>
            </a:r>
            <a:r>
              <a:rPr lang="en-US" sz="2900" dirty="0" err="1" smtClean="0"/>
              <a:t>Artuso</a:t>
            </a:r>
            <a:r>
              <a:rPr lang="en-US" sz="2900" dirty="0" smtClean="0"/>
              <a:t>, Syracuse</a:t>
            </a:r>
          </a:p>
          <a:p>
            <a:pPr lvl="1"/>
            <a:r>
              <a:rPr lang="en-US" sz="2900" dirty="0" smtClean="0"/>
              <a:t>Ed Blucher, Chicago</a:t>
            </a:r>
          </a:p>
          <a:p>
            <a:pPr lvl="1"/>
            <a:r>
              <a:rPr lang="en-US" sz="2900" dirty="0" smtClean="0"/>
              <a:t>Bill </a:t>
            </a:r>
            <a:r>
              <a:rPr lang="en-US" sz="2900" dirty="0" err="1" smtClean="0"/>
              <a:t>Molzen</a:t>
            </a:r>
            <a:r>
              <a:rPr lang="en-US" sz="2900" dirty="0" smtClean="0"/>
              <a:t>, Irvine</a:t>
            </a:r>
          </a:p>
          <a:p>
            <a:pPr lvl="1"/>
            <a:r>
              <a:rPr lang="en-US" sz="2900" dirty="0" smtClean="0"/>
              <a:t>Gabriella </a:t>
            </a:r>
            <a:r>
              <a:rPr lang="en-US" sz="2900" dirty="0" err="1" smtClean="0"/>
              <a:t>Sciolla</a:t>
            </a:r>
            <a:r>
              <a:rPr lang="en-US" sz="2900" dirty="0" smtClean="0"/>
              <a:t>, Brandeis</a:t>
            </a:r>
          </a:p>
          <a:p>
            <a:pPr lvl="1"/>
            <a:r>
              <a:rPr lang="en-US" sz="2900" dirty="0"/>
              <a:t>Ian Shipsey*, </a:t>
            </a:r>
            <a:r>
              <a:rPr lang="en-US" sz="2900" dirty="0" smtClean="0"/>
              <a:t>Purdue</a:t>
            </a:r>
          </a:p>
          <a:p>
            <a:pPr lvl="1"/>
            <a:r>
              <a:rPr lang="en-US" sz="2900" dirty="0" smtClean="0"/>
              <a:t>Andy White, UT Arlington</a:t>
            </a:r>
          </a:p>
          <a:p>
            <a:pPr marL="457200" lvl="1" indent="0">
              <a:buFont typeface="Arial" pitchFamily="34" charset="0"/>
              <a:buNone/>
            </a:pPr>
            <a:endParaRPr lang="en-US" sz="2900" dirty="0" smtClean="0"/>
          </a:p>
          <a:p>
            <a:pPr marL="457200" lvl="1" indent="0">
              <a:buFont typeface="Arial" pitchFamily="34" charset="0"/>
              <a:buNone/>
            </a:pPr>
            <a:endParaRPr lang="en-US" sz="2900" dirty="0" smtClean="0"/>
          </a:p>
          <a:p>
            <a:pPr marL="457200" lvl="1" indent="0">
              <a:buFont typeface="Arial" pitchFamily="34" charset="0"/>
              <a:buNone/>
            </a:pPr>
            <a:endParaRPr lang="en-US" sz="2900" dirty="0" smtClean="0"/>
          </a:p>
          <a:p>
            <a:pPr marL="457200" lvl="1" indent="0">
              <a:buFont typeface="Arial" pitchFamily="34" charset="0"/>
              <a:buNone/>
            </a:pPr>
            <a:endParaRPr lang="en-US" sz="2900" dirty="0" smtClean="0"/>
          </a:p>
          <a:p>
            <a:pPr marL="457200" lvl="1" indent="0">
              <a:buFont typeface="Arial" pitchFamily="34" charset="0"/>
              <a:buNone/>
            </a:pPr>
            <a:endParaRPr lang="en-US" sz="2900" dirty="0" smtClean="0"/>
          </a:p>
          <a:p>
            <a:pPr marL="457200" lvl="1" indent="0">
              <a:buFont typeface="Arial" pitchFamily="34" charset="0"/>
              <a:buNone/>
            </a:pPr>
            <a:r>
              <a:rPr lang="en-US" sz="2900" dirty="0" smtClean="0"/>
              <a:t>(*) co-Chair</a:t>
            </a:r>
          </a:p>
          <a:p>
            <a:r>
              <a:rPr lang="en-US" sz="2900" dirty="0" smtClean="0"/>
              <a:t>From laboratories</a:t>
            </a:r>
          </a:p>
          <a:p>
            <a:pPr lvl="1"/>
            <a:r>
              <a:rPr lang="en-US" sz="2900" dirty="0" smtClean="0"/>
              <a:t>Marcel </a:t>
            </a:r>
            <a:r>
              <a:rPr lang="en-US" sz="2900" dirty="0" err="1" smtClean="0"/>
              <a:t>Demarteau</a:t>
            </a:r>
            <a:r>
              <a:rPr lang="en-US" sz="2900" dirty="0" smtClean="0"/>
              <a:t>*, Argonne</a:t>
            </a:r>
          </a:p>
          <a:p>
            <a:pPr lvl="1"/>
            <a:r>
              <a:rPr lang="en-US" sz="2900" dirty="0" smtClean="0"/>
              <a:t>David </a:t>
            </a:r>
            <a:r>
              <a:rPr lang="en-US" sz="2900" dirty="0" err="1" smtClean="0"/>
              <a:t>Lissauer</a:t>
            </a:r>
            <a:r>
              <a:rPr lang="en-US" sz="2900" dirty="0" smtClean="0"/>
              <a:t>, Brookhaven</a:t>
            </a:r>
          </a:p>
          <a:p>
            <a:pPr lvl="1"/>
            <a:r>
              <a:rPr lang="en-US" sz="2900" dirty="0" smtClean="0"/>
              <a:t>David MacFarlane, SLAC</a:t>
            </a:r>
          </a:p>
          <a:p>
            <a:pPr lvl="1"/>
            <a:r>
              <a:rPr lang="en-US" sz="2900" dirty="0" smtClean="0"/>
              <a:t>Greg Bock, </a:t>
            </a:r>
            <a:r>
              <a:rPr lang="en-US" sz="2900" dirty="0" err="1" smtClean="0"/>
              <a:t>Fermilab</a:t>
            </a:r>
            <a:endParaRPr lang="en-US" sz="2900" dirty="0" smtClean="0"/>
          </a:p>
          <a:p>
            <a:pPr lvl="1"/>
            <a:r>
              <a:rPr lang="en-US" sz="2900" dirty="0" smtClean="0"/>
              <a:t>Gil </a:t>
            </a:r>
            <a:r>
              <a:rPr lang="en-US" sz="2900" dirty="0" err="1" smtClean="0"/>
              <a:t>Gilchriese</a:t>
            </a:r>
            <a:r>
              <a:rPr lang="en-US" sz="2900" dirty="0" smtClean="0"/>
              <a:t>, LBNL</a:t>
            </a:r>
          </a:p>
          <a:p>
            <a:pPr lvl="1"/>
            <a:r>
              <a:rPr lang="en-US" sz="2900" dirty="0" smtClean="0"/>
              <a:t>Harry </a:t>
            </a:r>
            <a:r>
              <a:rPr lang="en-US" sz="2900" dirty="0" err="1" smtClean="0"/>
              <a:t>Weerts</a:t>
            </a:r>
            <a:r>
              <a:rPr lang="en-US" sz="2900" dirty="0" smtClean="0"/>
              <a:t>, Argonne</a:t>
            </a:r>
          </a:p>
          <a:p>
            <a:r>
              <a:rPr lang="en-US" sz="2900" dirty="0" smtClean="0"/>
              <a:t>Ex-officio</a:t>
            </a:r>
          </a:p>
          <a:p>
            <a:pPr lvl="1"/>
            <a:r>
              <a:rPr lang="en-US" sz="2900" dirty="0" smtClean="0"/>
              <a:t>Chip Brock, DPF </a:t>
            </a:r>
            <a:r>
              <a:rPr lang="en-US" sz="2900" dirty="0"/>
              <a:t> </a:t>
            </a:r>
            <a:r>
              <a:rPr lang="en-US" sz="2900" dirty="0" smtClean="0"/>
              <a:t>MSU</a:t>
            </a:r>
          </a:p>
          <a:p>
            <a:pPr lvl="1"/>
            <a:r>
              <a:rPr lang="en-US" sz="2900" dirty="0" smtClean="0"/>
              <a:t>Patty McBride, DPF </a:t>
            </a:r>
            <a:r>
              <a:rPr lang="en-US" sz="2900" dirty="0" err="1" smtClean="0"/>
              <a:t>Fermilab</a:t>
            </a:r>
            <a:endParaRPr lang="en-US" sz="2900" dirty="0" smtClean="0"/>
          </a:p>
          <a:p>
            <a:pPr lvl="1"/>
            <a:r>
              <a:rPr lang="en-US" sz="2900" dirty="0" smtClean="0"/>
              <a:t>Howard Nicholson, DOE Emeritus</a:t>
            </a:r>
          </a:p>
        </p:txBody>
      </p:sp>
    </p:spTree>
    <p:extLst>
      <p:ext uri="{BB962C8B-B14F-4D97-AF65-F5344CB8AC3E}">
        <p14:creationId xmlns:p14="http://schemas.microsoft.com/office/powerpoint/2010/main" val="15121571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p:cNvSpPr txBox="1">
            <a:spLocks noChangeArrowheads="1"/>
          </p:cNvSpPr>
          <p:nvPr/>
        </p:nvSpPr>
        <p:spPr bwMode="auto">
          <a:xfrm>
            <a:off x="0" y="6096000"/>
            <a:ext cx="935831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chemeClr val="bg2"/>
                </a:solidFill>
              </a:rPr>
              <a:t>DIGITAL CAMERAS THE SIZE OF CATHEDRALS</a:t>
            </a:r>
          </a:p>
        </p:txBody>
      </p:sp>
      <p:sp>
        <p:nvSpPr>
          <p:cNvPr id="36867" name="TextBox 4"/>
          <p:cNvSpPr txBox="1">
            <a:spLocks noChangeArrowheads="1"/>
          </p:cNvSpPr>
          <p:nvPr/>
        </p:nvSpPr>
        <p:spPr bwMode="auto">
          <a:xfrm>
            <a:off x="609600" y="4953000"/>
            <a:ext cx="145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ATLAS</a:t>
            </a:r>
          </a:p>
        </p:txBody>
      </p:sp>
      <p:sp>
        <p:nvSpPr>
          <p:cNvPr id="36868" name="TextBox 5"/>
          <p:cNvSpPr txBox="1">
            <a:spLocks noChangeArrowheads="1"/>
          </p:cNvSpPr>
          <p:nvPr/>
        </p:nvSpPr>
        <p:spPr bwMode="auto">
          <a:xfrm>
            <a:off x="7818438" y="3962400"/>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CMS</a:t>
            </a:r>
          </a:p>
        </p:txBody>
      </p:sp>
      <p:sp>
        <p:nvSpPr>
          <p:cNvPr id="7" name="Date Placeholder 6"/>
          <p:cNvSpPr>
            <a:spLocks noGrp="1"/>
          </p:cNvSpPr>
          <p:nvPr>
            <p:ph type="dt" sz="quarter" idx="10"/>
          </p:nvPr>
        </p:nvSpPr>
        <p:spPr/>
        <p:txBody>
          <a:bodyPr/>
          <a:lstStyle/>
          <a:p>
            <a:pPr>
              <a:defRPr/>
            </a:pPr>
            <a:r>
              <a:rPr lang="en-US" smtClean="0"/>
              <a:t>OSGFRM  8/10   Ian Shipsey</a:t>
            </a:r>
            <a:endParaRPr lang="en-US"/>
          </a:p>
        </p:txBody>
      </p:sp>
      <p:sp>
        <p:nvSpPr>
          <p:cNvPr id="36870" name="TextBox 7"/>
          <p:cNvSpPr txBox="1">
            <a:spLocks noChangeArrowheads="1"/>
          </p:cNvSpPr>
          <p:nvPr/>
        </p:nvSpPr>
        <p:spPr bwMode="auto">
          <a:xfrm>
            <a:off x="533400" y="3429000"/>
            <a:ext cx="34178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Instrumentation triumph </a:t>
            </a:r>
          </a:p>
        </p:txBody>
      </p:sp>
    </p:spTree>
    <p:extLst>
      <p:ext uri="{BB962C8B-B14F-4D97-AF65-F5344CB8AC3E}">
        <p14:creationId xmlns:p14="http://schemas.microsoft.com/office/powerpoint/2010/main" val="30971456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p:cNvSpPr txBox="1">
            <a:spLocks noChangeArrowheads="1"/>
          </p:cNvSpPr>
          <p:nvPr/>
        </p:nvSpPr>
        <p:spPr bwMode="auto">
          <a:xfrm>
            <a:off x="0" y="6096000"/>
            <a:ext cx="935831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chemeClr val="bg2"/>
                </a:solidFill>
              </a:rPr>
              <a:t>DIGITAL CAMERAS THE SIZE OF CATHEDRALS</a:t>
            </a:r>
          </a:p>
        </p:txBody>
      </p:sp>
      <p:sp>
        <p:nvSpPr>
          <p:cNvPr id="36867" name="TextBox 4"/>
          <p:cNvSpPr txBox="1">
            <a:spLocks noChangeArrowheads="1"/>
          </p:cNvSpPr>
          <p:nvPr/>
        </p:nvSpPr>
        <p:spPr bwMode="auto">
          <a:xfrm>
            <a:off x="609600" y="4953000"/>
            <a:ext cx="145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ATLAS</a:t>
            </a:r>
          </a:p>
        </p:txBody>
      </p:sp>
      <p:sp>
        <p:nvSpPr>
          <p:cNvPr id="36868" name="TextBox 5"/>
          <p:cNvSpPr txBox="1">
            <a:spLocks noChangeArrowheads="1"/>
          </p:cNvSpPr>
          <p:nvPr/>
        </p:nvSpPr>
        <p:spPr bwMode="auto">
          <a:xfrm>
            <a:off x="7818438" y="3962400"/>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CMS</a:t>
            </a:r>
          </a:p>
        </p:txBody>
      </p:sp>
      <p:sp>
        <p:nvSpPr>
          <p:cNvPr id="7" name="Date Placeholder 6"/>
          <p:cNvSpPr>
            <a:spLocks noGrp="1"/>
          </p:cNvSpPr>
          <p:nvPr>
            <p:ph type="dt" sz="quarter" idx="10"/>
          </p:nvPr>
        </p:nvSpPr>
        <p:spPr/>
        <p:txBody>
          <a:bodyPr/>
          <a:lstStyle/>
          <a:p>
            <a:pPr>
              <a:defRPr/>
            </a:pPr>
            <a:r>
              <a:rPr lang="en-US" smtClean="0"/>
              <a:t>OSGFRM  8/10   Ian Shipsey</a:t>
            </a:r>
            <a:endParaRPr lang="en-US"/>
          </a:p>
        </p:txBody>
      </p:sp>
      <p:sp>
        <p:nvSpPr>
          <p:cNvPr id="36870" name="TextBox 7"/>
          <p:cNvSpPr txBox="1">
            <a:spLocks noChangeArrowheads="1"/>
          </p:cNvSpPr>
          <p:nvPr/>
        </p:nvSpPr>
        <p:spPr bwMode="auto">
          <a:xfrm>
            <a:off x="533400" y="3429000"/>
            <a:ext cx="34178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Instrumentation triumph </a:t>
            </a:r>
          </a:p>
        </p:txBody>
      </p:sp>
      <p:sp>
        <p:nvSpPr>
          <p:cNvPr id="2" name="Rectangle 1"/>
          <p:cNvSpPr/>
          <p:nvPr/>
        </p:nvSpPr>
        <p:spPr>
          <a:xfrm>
            <a:off x="16481" y="4191000"/>
            <a:ext cx="9111051" cy="923330"/>
          </a:xfrm>
          <a:prstGeom prst="rect">
            <a:avLst/>
          </a:prstGeom>
          <a:solidFill>
            <a:schemeClr val="bg1"/>
          </a:solid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Instrumentation  Challenge</a:t>
            </a:r>
          </a:p>
        </p:txBody>
      </p:sp>
    </p:spTree>
    <p:extLst>
      <p:ext uri="{BB962C8B-B14F-4D97-AF65-F5344CB8AC3E}">
        <p14:creationId xmlns:p14="http://schemas.microsoft.com/office/powerpoint/2010/main" val="253883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p:cNvSpPr txBox="1">
            <a:spLocks noChangeArrowheads="1"/>
          </p:cNvSpPr>
          <p:nvPr/>
        </p:nvSpPr>
        <p:spPr bwMode="auto">
          <a:xfrm>
            <a:off x="228600" y="3733800"/>
            <a:ext cx="891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endParaRPr lang="en-US" sz="2000">
              <a:solidFill>
                <a:schemeClr val="tx2"/>
              </a:solidFill>
              <a:latin typeface="Times New Roman" charset="0"/>
            </a:endParaRPr>
          </a:p>
        </p:txBody>
      </p:sp>
      <p:sp>
        <p:nvSpPr>
          <p:cNvPr id="15363" name="Text Box 4"/>
          <p:cNvSpPr txBox="1">
            <a:spLocks noChangeArrowheads="1"/>
          </p:cNvSpPr>
          <p:nvPr/>
        </p:nvSpPr>
        <p:spPr bwMode="auto">
          <a:xfrm>
            <a:off x="1828800" y="152400"/>
            <a:ext cx="5486400" cy="6463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solidFill>
                  <a:srgbClr val="FFFFFF"/>
                </a:solidFill>
                <a:latin typeface="Times New Roman" charset="0"/>
              </a:rPr>
              <a:t>Instrumentation Challenge</a:t>
            </a:r>
            <a:r>
              <a:rPr lang="en-US" sz="3600" dirty="0" smtClean="0">
                <a:latin typeface="Times New Roman" charset="0"/>
              </a:rPr>
              <a:t> </a:t>
            </a:r>
            <a:endParaRPr lang="en-US" sz="3600" dirty="0">
              <a:latin typeface="Times New Roman" charset="0"/>
            </a:endParaRPr>
          </a:p>
        </p:txBody>
      </p:sp>
      <p:sp>
        <p:nvSpPr>
          <p:cNvPr id="15365"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C5D563-12C1-7749-8624-2E45770B13AA}" type="slidenum">
              <a:rPr lang="en-US" sz="1400">
                <a:latin typeface="Times New Roman" charset="0"/>
              </a:rPr>
              <a:pPr/>
              <a:t>5</a:t>
            </a:fld>
            <a:endParaRPr lang="en-US" sz="1400">
              <a:latin typeface="Times New Roman" charset="0"/>
            </a:endParaRPr>
          </a:p>
        </p:txBody>
      </p:sp>
      <p:sp>
        <p:nvSpPr>
          <p:cNvPr id="20487" name="Footer Placeholder 8"/>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400" dirty="0" smtClean="0"/>
              <a:t>Frontiers LBNL Shipsey</a:t>
            </a:r>
            <a:endParaRPr lang="en-US" sz="1400" dirty="0"/>
          </a:p>
        </p:txBody>
      </p:sp>
      <p:pic>
        <p:nvPicPr>
          <p:cNvPr id="15367" name="Picture Placeholder 9" descr="cms_2TeV_event.jpg"/>
          <p:cNvPicPr>
            <a:picLocks noChangeAspect="1"/>
          </p:cNvPicPr>
          <p:nvPr/>
        </p:nvPicPr>
        <p:blipFill>
          <a:blip r:embed="rId4">
            <a:extLst>
              <a:ext uri="{28A0092B-C50C-407E-A947-70E740481C1C}">
                <a14:useLocalDpi xmlns:a14="http://schemas.microsoft.com/office/drawing/2010/main" val="0"/>
              </a:ext>
            </a:extLst>
          </a:blip>
          <a:srcRect t="23531" b="23531"/>
          <a:stretch>
            <a:fillRect/>
          </a:stretch>
        </p:blipFill>
        <p:spPr bwMode="auto">
          <a:xfrm>
            <a:off x="-76200" y="1981200"/>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8"/>
          <p:cNvSpPr txBox="1">
            <a:spLocks noChangeArrowheads="1"/>
          </p:cNvSpPr>
          <p:nvPr/>
        </p:nvSpPr>
        <p:spPr bwMode="auto">
          <a:xfrm>
            <a:off x="0" y="3962400"/>
            <a:ext cx="1506843" cy="83099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bg1"/>
                </a:solidFill>
                <a:latin typeface="Times New Roman" charset="0"/>
              </a:rPr>
              <a:t>LHC </a:t>
            </a:r>
            <a:r>
              <a:rPr lang="en-US" dirty="0" smtClean="0">
                <a:solidFill>
                  <a:schemeClr val="bg1"/>
                </a:solidFill>
                <a:latin typeface="Times New Roman" charset="0"/>
              </a:rPr>
              <a:t>data</a:t>
            </a:r>
          </a:p>
          <a:p>
            <a:r>
              <a:rPr lang="en-US" dirty="0" smtClean="0">
                <a:solidFill>
                  <a:schemeClr val="bg1"/>
                </a:solidFill>
                <a:latin typeface="Times New Roman" charset="0"/>
              </a:rPr>
              <a:t>June, </a:t>
            </a:r>
            <a:r>
              <a:rPr lang="en-US" dirty="0">
                <a:solidFill>
                  <a:schemeClr val="bg1"/>
                </a:solidFill>
                <a:latin typeface="Times New Roman" charset="0"/>
              </a:rPr>
              <a:t>2011</a:t>
            </a:r>
          </a:p>
        </p:txBody>
      </p:sp>
      <p:sp>
        <p:nvSpPr>
          <p:cNvPr id="2" name="Rectangle 1"/>
          <p:cNvSpPr/>
          <p:nvPr/>
        </p:nvSpPr>
        <p:spPr>
          <a:xfrm>
            <a:off x="2362200" y="1142285"/>
            <a:ext cx="4572000" cy="4801315"/>
          </a:xfrm>
          <a:prstGeom prst="rect">
            <a:avLst/>
          </a:prstGeom>
        </p:spPr>
        <p:txBody>
          <a:bodyPr>
            <a:spAutoFit/>
          </a:bodyPr>
          <a:lstStyle/>
          <a:p>
            <a:r>
              <a:rPr lang="en-US" dirty="0">
                <a:solidFill>
                  <a:schemeClr val="bg1"/>
                </a:solidFill>
              </a:rPr>
              <a:t>Instrumentation is the great enabler of science both pure and applied. Instrumentation is critical to the mission of High Energy Physics, which is to explore the fundamental nature of energy, matter, space and time. Our field is embarking on a new golden age of discovery with the recent turn-on of the LHC, and with new experiments being planned at proposed new accelerators, deep underground, at the poles, and in space that together will reveal the origin of mass, explain the matter anti-mater asymmetry of the universe, search for extra spatial dimensions, determine the nature of dark matter and dark energy, and may probe the Planck scale. For the very first time we may come to know how our universe was born, how it will evolve and </a:t>
            </a:r>
            <a:r>
              <a:rPr lang="en-US" dirty="0"/>
              <a:t>its ultimate fate.  </a:t>
            </a:r>
          </a:p>
        </p:txBody>
      </p:sp>
    </p:spTree>
    <p:extLst>
      <p:ext uri="{BB962C8B-B14F-4D97-AF65-F5344CB8AC3E}">
        <p14:creationId xmlns:p14="http://schemas.microsoft.com/office/powerpoint/2010/main" val="37003552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Frontiers LBNL Shipsey</a:t>
            </a:r>
            <a:endParaRPr lang="en-US"/>
          </a:p>
        </p:txBody>
      </p:sp>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E99035-F2D3-FB48-8EDD-57A3B7C68E2D}" type="slidenum">
              <a:rPr lang="en-US" sz="1400">
                <a:latin typeface="Tahoma" charset="0"/>
              </a:rPr>
              <a:pPr/>
              <a:t>6</a:t>
            </a:fld>
            <a:endParaRPr lang="en-US" sz="1400">
              <a:latin typeface="Tahoma" charset="0"/>
            </a:endParaRPr>
          </a:p>
        </p:txBody>
      </p:sp>
      <p:pic>
        <p:nvPicPr>
          <p:cNvPr id="245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10134600" cy="8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0" y="335845"/>
            <a:ext cx="4572000" cy="6186310"/>
          </a:xfrm>
          <a:prstGeom prst="rect">
            <a:avLst/>
          </a:prstGeom>
        </p:spPr>
        <p:txBody>
          <a:bodyPr>
            <a:spAutoFit/>
          </a:bodyPr>
          <a:lstStyle/>
          <a:p>
            <a:r>
              <a:rPr lang="en-US" dirty="0">
                <a:solidFill>
                  <a:srgbClr val="FFFFFF"/>
                </a:solidFill>
              </a:rPr>
              <a:t>However, we embark on this adventure of discovery with instrumentation that represents both a towering achievement, and, in some cases, a scaled up version of techniques used in the past. We have gargantuan accelerators equipped with gargantuan experiments that have gargantuan costs associated with them that are outstripping the internationally available public funding for particle physics.  The result is accelerator projects with exceptionally long time scales for construction and completion, and major de-scoping of detectors and their capabilities to the detriment of physics reach to match costs. In consequence opportunities for new generations of students to work with instrumentation are rare. In addition the time scales for our experiments and our large collaborations may have insulated us from instrumentation advances and innovations in industry.</a:t>
            </a:r>
          </a:p>
          <a:p>
            <a:r>
              <a:rPr lang="en-US" dirty="0">
                <a:solidFill>
                  <a:srgbClr val="FFFFFF"/>
                </a:solidFill>
              </a:rPr>
              <a:t> </a:t>
            </a:r>
          </a:p>
        </p:txBody>
      </p:sp>
    </p:spTree>
    <p:extLst>
      <p:ext uri="{BB962C8B-B14F-4D97-AF65-F5344CB8AC3E}">
        <p14:creationId xmlns:p14="http://schemas.microsoft.com/office/powerpoint/2010/main" val="17370402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cms.web.cern.ch/cms/Resources/Website/Media/Images/HorizontalPhotos/horizontals/12411-6_h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134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0" y="53163"/>
            <a:ext cx="5410200" cy="7109637"/>
          </a:xfrm>
          <a:prstGeom prst="rect">
            <a:avLst/>
          </a:prstGeom>
        </p:spPr>
        <p:txBody>
          <a:bodyPr wrap="square">
            <a:spAutoFit/>
          </a:bodyPr>
          <a:lstStyle/>
          <a:p>
            <a:r>
              <a:rPr lang="en-US" sz="2400" dirty="0">
                <a:solidFill>
                  <a:schemeClr val="bg1"/>
                </a:solidFill>
              </a:rPr>
              <a:t>Instrumentation R&amp;D has the power to transform this situation, from novel new acceleration techniques such as plasma wake-field, to novel new detectors that provide enhanced capabilities with significantly reduced cost. However, there has been a decline in DOE and NSF funding for instrumentation research and development during the last two decades at universities and national laboratories. If this funding trend is not reversed declining capabilities will surely lead to a dramatic change in how our field functions, and we will confront a different kind of future for HEP– the golden age of discovery will be stalled and its goals unfilled. Energy, matter, space, and time will remain enigmas. </a:t>
            </a:r>
          </a:p>
          <a:p>
            <a:r>
              <a:rPr lang="en-US" sz="2400" dirty="0">
                <a:solidFill>
                  <a:schemeClr val="bg1"/>
                </a:solidFill>
              </a:rPr>
              <a:t> </a:t>
            </a:r>
          </a:p>
        </p:txBody>
      </p:sp>
    </p:spTree>
    <p:extLst>
      <p:ext uri="{BB962C8B-B14F-4D97-AF65-F5344CB8AC3E}">
        <p14:creationId xmlns:p14="http://schemas.microsoft.com/office/powerpoint/2010/main" val="5759790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2209800" y="457200"/>
            <a:ext cx="4572000" cy="6001642"/>
          </a:xfrm>
          <a:prstGeom prst="rect">
            <a:avLst/>
          </a:prstGeom>
        </p:spPr>
        <p:txBody>
          <a:bodyPr>
            <a:spAutoFit/>
          </a:bodyPr>
          <a:lstStyle/>
          <a:p>
            <a:r>
              <a:rPr lang="en-US" sz="2400" dirty="0">
                <a:solidFill>
                  <a:srgbClr val="FFFFFF"/>
                </a:solidFill>
              </a:rPr>
              <a:t>The field of HEP would clearly benefit from the development of both evolutionary and transformative detector instrumentation that is coordinated across the national laboratories and with the university community and international partners and with other disciplines. Accordingly, at this unique moment for HEP it has never been more necessary to examine instrumentation research and development in its entirety. The DPF has decided to form a taskforce to this end. </a:t>
            </a:r>
          </a:p>
        </p:txBody>
      </p:sp>
    </p:spTree>
    <p:extLst>
      <p:ext uri="{BB962C8B-B14F-4D97-AF65-F5344CB8AC3E}">
        <p14:creationId xmlns:p14="http://schemas.microsoft.com/office/powerpoint/2010/main" val="42573601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the taskforce came to be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Summer 2009: A review of the detector R&amp;D programs at the five national laboratories urged  development of a coherent national  instrumentation program &amp; self-organization of the community</a:t>
            </a:r>
          </a:p>
          <a:p>
            <a:pPr marL="0" indent="0">
              <a:buNone/>
            </a:pPr>
            <a:endParaRPr lang="en-US" dirty="0" smtClean="0"/>
          </a:p>
          <a:p>
            <a:r>
              <a:rPr lang="en-US" dirty="0" smtClean="0"/>
              <a:t>October 2010 A workshop dedicated to an overview of Detector R&amp;D in the country was organized. This was </a:t>
            </a:r>
            <a:r>
              <a:rPr lang="en-US" dirty="0"/>
              <a:t>a</a:t>
            </a:r>
            <a:r>
              <a:rPr lang="en-US" dirty="0" smtClean="0"/>
              <a:t> first.</a:t>
            </a:r>
          </a:p>
          <a:p>
            <a:endParaRPr lang="en-US" dirty="0" smtClean="0"/>
          </a:p>
          <a:p>
            <a:r>
              <a:rPr lang="en-US" dirty="0" smtClean="0"/>
              <a:t>The workshop was informative and positively received by the community. A great deal of high quality R&amp;D is being carried out</a:t>
            </a:r>
          </a:p>
          <a:p>
            <a:endParaRPr lang="en-US" dirty="0" smtClean="0"/>
          </a:p>
          <a:p>
            <a:r>
              <a:rPr lang="en-US" dirty="0" smtClean="0"/>
              <a:t>There seems to be an acute awareness that for a sustained viability of the field a renewed investment in instrumentation development with the appropriate organization is needed</a:t>
            </a:r>
          </a:p>
          <a:p>
            <a:endParaRPr lang="en-US" dirty="0" smtClean="0"/>
          </a:p>
          <a:p>
            <a:r>
              <a:rPr lang="en-US" dirty="0" smtClean="0"/>
              <a:t>A DPF taskforce has been established to address the organization of HEP instrumentation</a:t>
            </a:r>
          </a:p>
          <a:p>
            <a:pPr marL="0" indent="0">
              <a:buNone/>
            </a:pPr>
            <a:endParaRPr lang="en-US" dirty="0"/>
          </a:p>
        </p:txBody>
      </p:sp>
    </p:spTree>
    <p:extLst>
      <p:ext uri="{BB962C8B-B14F-4D97-AF65-F5344CB8AC3E}">
        <p14:creationId xmlns:p14="http://schemas.microsoft.com/office/powerpoint/2010/main" val="2260756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2505</TotalTime>
  <Words>1721</Words>
  <Application>Microsoft Macintosh PowerPoint</Application>
  <PresentationFormat>On-screen Show (4:3)</PresentationFormat>
  <Paragraphs>227</Paragraphs>
  <Slides>17</Slides>
  <Notes>9</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The DPF Taskforce on Instrumentation</vt:lpstr>
      <vt:lpstr>PowerPoint Presentation</vt:lpstr>
      <vt:lpstr>PowerPoint Presentation</vt:lpstr>
      <vt:lpstr>PowerPoint Presentation</vt:lpstr>
      <vt:lpstr>PowerPoint Presentation</vt:lpstr>
      <vt:lpstr>PowerPoint Presentation</vt:lpstr>
      <vt:lpstr>PowerPoint Presentation</vt:lpstr>
      <vt:lpstr>How the taskforce came to be</vt:lpstr>
      <vt:lpstr>Taskforce Charge  </vt:lpstr>
      <vt:lpstr>Taskforce Charge</vt:lpstr>
      <vt:lpstr>PowerPoint Presentation</vt:lpstr>
      <vt:lpstr>PowerPoint Presentation</vt:lpstr>
      <vt:lpstr>PowerPoint Presentation</vt:lpstr>
      <vt:lpstr>PowerPoint Presentation</vt:lpstr>
      <vt:lpstr>Taskforce Timeline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Taskforce Charge</dc:title>
  <dc:creator>hanthrop</dc:creator>
  <cp:lastModifiedBy>Ian Shipsey</cp:lastModifiedBy>
  <cp:revision>80</cp:revision>
  <cp:lastPrinted>2011-05-02T16:49:59Z</cp:lastPrinted>
  <dcterms:created xsi:type="dcterms:W3CDTF">2011-04-29T14:48:48Z</dcterms:created>
  <dcterms:modified xsi:type="dcterms:W3CDTF">2011-06-10T15:17:21Z</dcterms:modified>
</cp:coreProperties>
</file>