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vml" ContentType="application/vnd.openxmlformats-officedocument.vmlDrawing"/>
  <Override PartName="/ppt/charts/chart1.xml" ContentType="application/vnd.openxmlformats-officedocument.drawingml.chart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71" r:id="rId4"/>
    <p:sldId id="264" r:id="rId5"/>
    <p:sldId id="265" r:id="rId6"/>
    <p:sldId id="266" r:id="rId7"/>
    <p:sldId id="267" r:id="rId8"/>
    <p:sldId id="263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3D71"/>
    <a:srgbClr val="3F3D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85" d="100"/>
          <a:sy n="85" d="100"/>
        </p:scale>
        <p:origin x="-1440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onehara:Library:Mail%20Downloads:Calibr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layout/>
    </c:title>
    <c:plotArea>
      <c:layout/>
      <c:scatterChart>
        <c:scatterStyle val="lineMarker"/>
        <c:ser>
          <c:idx val="0"/>
          <c:order val="0"/>
          <c:tx>
            <c:v>Max. Toroid Voltage vs Current</c:v>
          </c:tx>
          <c:spPr>
            <a:ln w="28575">
              <a:noFill/>
            </a:ln>
          </c:spPr>
          <c:trendline>
            <c:trendlineType val="linear"/>
            <c:dispEq val="1"/>
            <c:trendlineLbl>
              <c:layout>
                <c:manualLayout>
                  <c:x val="-0.267882764654419"/>
                  <c:y val="0.0644557451151939"/>
                </c:manualLayout>
              </c:layout>
              <c:numFmt formatCode="General" sourceLinked="0"/>
            </c:trendlineLbl>
          </c:trendline>
          <c:xVal>
            <c:numRef>
              <c:f>'10TurnFerrite'!$D$2:$D$7</c:f>
              <c:numCache>
                <c:formatCode>General</c:formatCode>
                <c:ptCount val="6"/>
                <c:pt idx="0">
                  <c:v>0.0195294117647059</c:v>
                </c:pt>
                <c:pt idx="1">
                  <c:v>0.0067</c:v>
                </c:pt>
                <c:pt idx="2">
                  <c:v>0.00473333333333333</c:v>
                </c:pt>
                <c:pt idx="3">
                  <c:v>0.00296078431372549</c:v>
                </c:pt>
                <c:pt idx="4">
                  <c:v>0.00206666666666667</c:v>
                </c:pt>
                <c:pt idx="5">
                  <c:v>0.00157</c:v>
                </c:pt>
              </c:numCache>
            </c:numRef>
          </c:xVal>
          <c:yVal>
            <c:numRef>
              <c:f>'10TurnFerrite'!$F$2:$F$7</c:f>
              <c:numCache>
                <c:formatCode>General</c:formatCode>
                <c:ptCount val="6"/>
                <c:pt idx="0">
                  <c:v>0.0728</c:v>
                </c:pt>
                <c:pt idx="1">
                  <c:v>0.0288</c:v>
                </c:pt>
                <c:pt idx="2">
                  <c:v>0.0216</c:v>
                </c:pt>
                <c:pt idx="3">
                  <c:v>0.0144</c:v>
                </c:pt>
                <c:pt idx="4">
                  <c:v>0.012</c:v>
                </c:pt>
                <c:pt idx="5">
                  <c:v>0.0096</c:v>
                </c:pt>
              </c:numCache>
            </c:numRef>
          </c:yVal>
        </c:ser>
        <c:axId val="73430136"/>
        <c:axId val="642610216"/>
      </c:scatterChart>
      <c:valAx>
        <c:axId val="73430136"/>
        <c:scaling>
          <c:orientation val="minMax"/>
        </c:scaling>
        <c:axPos val="b"/>
        <c:numFmt formatCode="General" sourceLinked="1"/>
        <c:tickLblPos val="nextTo"/>
        <c:crossAx val="642610216"/>
        <c:crosses val="autoZero"/>
        <c:crossBetween val="midCat"/>
      </c:valAx>
      <c:valAx>
        <c:axId val="642610216"/>
        <c:scaling>
          <c:orientation val="minMax"/>
        </c:scaling>
        <c:axPos val="l"/>
        <c:majorGridlines/>
        <c:numFmt formatCode="General" sourceLinked="1"/>
        <c:tickLblPos val="nextTo"/>
        <c:crossAx val="73430136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ict"/><Relationship Id="rId1" Type="http://schemas.openxmlformats.org/officeDocument/2006/relationships/image" Target="../media/image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5F946-D38C-0846-8CCE-378E89C4785C}" type="datetimeFigureOut">
              <a:rPr lang="en-US" smtClean="0"/>
              <a:pPr/>
              <a:t>6/9/11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5DE86-77C5-0D4A-800F-587C5CD26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D40B1-84E0-5646-BDBA-69508A7CCFA3}" type="datetimeFigureOut">
              <a:rPr lang="en-US" smtClean="0"/>
              <a:pPr/>
              <a:t>6/9/11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50E3-D38A-6F42-A236-265E194E9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6CDAD-54C0-4D45-A846-4FB8D0D1E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???" TargetMode="Externa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Status of High Pressure gas filled RF cavity beam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K. Yonehara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Current issue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7055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Major upgrade of MTA beam line</a:t>
            </a:r>
          </a:p>
          <a:p>
            <a:pPr lvl="1"/>
            <a:r>
              <a:rPr lang="en-US" sz="2400" dirty="0" smtClean="0"/>
              <a:t>Expect delay ~ 2 wks</a:t>
            </a:r>
          </a:p>
          <a:p>
            <a:r>
              <a:rPr lang="en-US" sz="2800" dirty="0" smtClean="0"/>
              <a:t>Hydrogen safety approval</a:t>
            </a:r>
          </a:p>
          <a:p>
            <a:pPr lvl="1"/>
            <a:r>
              <a:rPr lang="en-US" sz="2400" dirty="0" smtClean="0"/>
              <a:t>Need to pass all requirements related with hydrogen safety</a:t>
            </a:r>
          </a:p>
          <a:p>
            <a:pPr lvl="2"/>
            <a:r>
              <a:rPr lang="en-US" sz="2000" dirty="0" smtClean="0"/>
              <a:t>Cable configuration/assignment/termination</a:t>
            </a:r>
          </a:p>
          <a:p>
            <a:pPr lvl="2"/>
            <a:r>
              <a:rPr lang="en-US" sz="2000" dirty="0" smtClean="0"/>
              <a:t>15-foot-rule, LOTO</a:t>
            </a:r>
          </a:p>
          <a:p>
            <a:r>
              <a:rPr lang="en-US" sz="2800" dirty="0" smtClean="0"/>
              <a:t>High pressure test</a:t>
            </a:r>
          </a:p>
          <a:p>
            <a:pPr lvl="1"/>
            <a:r>
              <a:rPr lang="en-US" sz="2000" dirty="0" smtClean="0"/>
              <a:t>Current MAWP 1,000 psi -&gt; 1,600 psi for beam test</a:t>
            </a:r>
          </a:p>
          <a:p>
            <a:r>
              <a:rPr lang="en-US" sz="2800" dirty="0" smtClean="0"/>
              <a:t>Fix/upgrade device</a:t>
            </a:r>
          </a:p>
          <a:p>
            <a:pPr lvl="1"/>
            <a:r>
              <a:rPr lang="en-US" sz="2400" dirty="0" smtClean="0"/>
              <a:t>Beam counter</a:t>
            </a:r>
          </a:p>
          <a:p>
            <a:pPr lvl="2"/>
            <a:r>
              <a:rPr lang="en-US" sz="2000" dirty="0" smtClean="0"/>
              <a:t>One channel is broken</a:t>
            </a:r>
          </a:p>
          <a:p>
            <a:pPr lvl="1"/>
            <a:r>
              <a:rPr lang="en-US" sz="2400" dirty="0" err="1" smtClean="0"/>
              <a:t>Toroid</a:t>
            </a:r>
            <a:r>
              <a:rPr lang="en-US" sz="2400" dirty="0" smtClean="0"/>
              <a:t> beam intensity monitor</a:t>
            </a:r>
          </a:p>
          <a:p>
            <a:pPr lvl="2"/>
            <a:r>
              <a:rPr lang="en-US" sz="2000" dirty="0" smtClean="0"/>
              <a:t>Better calibration</a:t>
            </a:r>
          </a:p>
          <a:p>
            <a:pPr lvl="1"/>
            <a:r>
              <a:rPr lang="en-US" sz="2400" dirty="0" smtClean="0"/>
              <a:t>Fix RF pickup probe</a:t>
            </a:r>
          </a:p>
          <a:p>
            <a:pPr lvl="2"/>
            <a:r>
              <a:rPr lang="en-US" sz="2000" dirty="0" smtClean="0"/>
              <a:t>Electric pickup probe has leak</a:t>
            </a:r>
          </a:p>
          <a:p>
            <a:pPr lvl="1"/>
            <a:r>
              <a:rPr lang="en-US" sz="2400" dirty="0" smtClean="0"/>
              <a:t>Optical system</a:t>
            </a:r>
          </a:p>
          <a:p>
            <a:pPr lvl="2"/>
            <a:r>
              <a:rPr lang="en-US" sz="2000" dirty="0" smtClean="0"/>
              <a:t>Voltage distribution box</a:t>
            </a:r>
          </a:p>
          <a:p>
            <a:pPr lvl="2"/>
            <a:r>
              <a:rPr lang="en-US" sz="2000" dirty="0" smtClean="0"/>
              <a:t>Replace to </a:t>
            </a:r>
            <a:r>
              <a:rPr lang="en-US" sz="2000" dirty="0" err="1" smtClean="0"/>
              <a:t>SiPM</a:t>
            </a:r>
            <a:endParaRPr lang="en-US" sz="2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Physics rich program</a:t>
            </a:r>
          </a:p>
          <a:p>
            <a:pPr lvl="1"/>
            <a:r>
              <a:rPr lang="en-US" sz="2400" dirty="0" smtClean="0"/>
              <a:t>We have a strong physics analysis team</a:t>
            </a:r>
          </a:p>
          <a:p>
            <a:r>
              <a:rPr lang="en-US" sz="2800" dirty="0" smtClean="0"/>
              <a:t>Almost all devices work properly</a:t>
            </a:r>
            <a:endParaRPr lang="en-US" sz="2400" dirty="0" smtClean="0"/>
          </a:p>
          <a:p>
            <a:r>
              <a:rPr lang="en-US" sz="2800" dirty="0" smtClean="0"/>
              <a:t>Concerning about major upgrade of MTA </a:t>
            </a:r>
            <a:r>
              <a:rPr lang="en-US" sz="2800" dirty="0" err="1" smtClean="0"/>
              <a:t>beamline</a:t>
            </a:r>
            <a:endParaRPr lang="en-US" sz="2800" dirty="0" smtClean="0"/>
          </a:p>
          <a:p>
            <a:pPr lvl="1"/>
            <a:r>
              <a:rPr lang="en-US" sz="2400" dirty="0" smtClean="0"/>
              <a:t>We missed a connection between users and beam line designers</a:t>
            </a:r>
          </a:p>
          <a:p>
            <a:pPr lvl="1"/>
            <a:r>
              <a:rPr lang="en-US" sz="2400" dirty="0" smtClean="0"/>
              <a:t>I think that we have a rigid plan now </a:t>
            </a:r>
          </a:p>
          <a:p>
            <a:r>
              <a:rPr lang="en-US" sz="2800" dirty="0" smtClean="0"/>
              <a:t>Hydrogen safety also needs to be done </a:t>
            </a:r>
            <a:r>
              <a:rPr lang="en-US" sz="2800" dirty="0" err="1" smtClean="0"/>
              <a:t>asap</a:t>
            </a:r>
            <a:endParaRPr lang="en-US" sz="2800" dirty="0" smtClean="0"/>
          </a:p>
          <a:p>
            <a:pPr lvl="1"/>
            <a:r>
              <a:rPr lang="en-US" sz="2400" dirty="0" smtClean="0"/>
              <a:t>Keep contacting with Jim Kilmer to call for hydrogen safety inspection</a:t>
            </a:r>
          </a:p>
          <a:p>
            <a:r>
              <a:rPr lang="en-US" sz="2800" dirty="0" smtClean="0"/>
              <a:t>We almost make it!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Collaborator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Jana </a:t>
            </a:r>
            <a:r>
              <a:rPr lang="en-US" sz="2400" dirty="0" err="1" smtClean="0"/>
              <a:t>Mukti</a:t>
            </a:r>
            <a:r>
              <a:rPr lang="en-US" sz="2400" dirty="0" smtClean="0"/>
              <a:t>, Giulia </a:t>
            </a:r>
            <a:r>
              <a:rPr lang="en-US" sz="2400" dirty="0" err="1" smtClean="0"/>
              <a:t>Collura</a:t>
            </a:r>
            <a:r>
              <a:rPr lang="en-US" sz="2400" dirty="0" smtClean="0"/>
              <a:t>, Alan </a:t>
            </a:r>
            <a:r>
              <a:rPr lang="en-US" sz="2400" dirty="0" err="1" smtClean="0"/>
              <a:t>Bross</a:t>
            </a:r>
            <a:r>
              <a:rPr lang="en-US" sz="2400" dirty="0" smtClean="0"/>
              <a:t>, Ben </a:t>
            </a:r>
            <a:r>
              <a:rPr lang="en-US" sz="2400" dirty="0" err="1" smtClean="0"/>
              <a:t>Freemire</a:t>
            </a:r>
            <a:r>
              <a:rPr lang="en-US" sz="2400" dirty="0" smtClean="0"/>
              <a:t>, </a:t>
            </a:r>
          </a:p>
          <a:p>
            <a:pPr algn="ctr">
              <a:buNone/>
            </a:pPr>
            <a:r>
              <a:rPr lang="en-US" sz="2400" dirty="0" smtClean="0"/>
              <a:t>Giovanni </a:t>
            </a:r>
            <a:r>
              <a:rPr lang="en-US" sz="2400" dirty="0" err="1" smtClean="0"/>
              <a:t>Pauletta</a:t>
            </a:r>
            <a:r>
              <a:rPr lang="en-US" sz="2400" dirty="0" smtClean="0"/>
              <a:t>, </a:t>
            </a:r>
            <a:r>
              <a:rPr lang="en-US" sz="2400" dirty="0" err="1" smtClean="0"/>
              <a:t>Yagmur</a:t>
            </a:r>
            <a:r>
              <a:rPr lang="en-US" sz="2400" dirty="0" smtClean="0"/>
              <a:t> Torun, </a:t>
            </a:r>
            <a:r>
              <a:rPr lang="en-US" sz="2400" dirty="0" err="1" smtClean="0"/>
              <a:t>Pierrick</a:t>
            </a:r>
            <a:r>
              <a:rPr lang="en-US" sz="2400" dirty="0" smtClean="0"/>
              <a:t> </a:t>
            </a:r>
            <a:r>
              <a:rPr lang="en-US" sz="2400" dirty="0" err="1" smtClean="0"/>
              <a:t>Hanlet</a:t>
            </a:r>
            <a:r>
              <a:rPr lang="en-US" sz="2400" dirty="0" smtClean="0"/>
              <a:t>, Leo Jenner, </a:t>
            </a:r>
          </a:p>
          <a:p>
            <a:pPr algn="ctr">
              <a:buNone/>
            </a:pPr>
            <a:r>
              <a:rPr lang="en-US" sz="2400" dirty="0" err="1" smtClean="0"/>
              <a:t>Ajit</a:t>
            </a:r>
            <a:r>
              <a:rPr lang="en-US" sz="2400" dirty="0" smtClean="0"/>
              <a:t> </a:t>
            </a:r>
            <a:r>
              <a:rPr lang="en-US" sz="2400" dirty="0" err="1" smtClean="0"/>
              <a:t>Kurup</a:t>
            </a:r>
            <a:r>
              <a:rPr lang="en-US" sz="2400" dirty="0" smtClean="0"/>
              <a:t>, Dan Kaplan, Dave </a:t>
            </a:r>
            <a:r>
              <a:rPr lang="en-US" sz="2400" dirty="0" err="1" smtClean="0"/>
              <a:t>Neuffer</a:t>
            </a:r>
            <a:r>
              <a:rPr lang="en-US" sz="2400" dirty="0" smtClean="0"/>
              <a:t>, Gennady Romanov, </a:t>
            </a:r>
          </a:p>
          <a:p>
            <a:pPr algn="ctr">
              <a:buNone/>
            </a:pPr>
            <a:r>
              <a:rPr lang="en-US" sz="2400" dirty="0" smtClean="0"/>
              <a:t>Moses Chung, Andreas </a:t>
            </a:r>
            <a:r>
              <a:rPr lang="en-US" sz="2400" dirty="0" err="1" smtClean="0"/>
              <a:t>Jansson</a:t>
            </a:r>
            <a:r>
              <a:rPr lang="en-US" sz="2400" dirty="0" smtClean="0"/>
              <a:t>, Alvin </a:t>
            </a:r>
            <a:r>
              <a:rPr lang="en-US" sz="2400" dirty="0" err="1" smtClean="0"/>
              <a:t>Tollestrup</a:t>
            </a:r>
            <a:r>
              <a:rPr lang="en-US" sz="2400" dirty="0" smtClean="0"/>
              <a:t>, Steve Geer, </a:t>
            </a:r>
          </a:p>
          <a:p>
            <a:pPr algn="ctr">
              <a:buNone/>
            </a:pPr>
            <a:r>
              <a:rPr lang="en-US" sz="2400" dirty="0" smtClean="0"/>
              <a:t>Al </a:t>
            </a:r>
            <a:r>
              <a:rPr lang="en-US" sz="2400" dirty="0" err="1" smtClean="0"/>
              <a:t>Moretti</a:t>
            </a:r>
            <a:r>
              <a:rPr lang="en-US" sz="2400" dirty="0" smtClean="0"/>
              <a:t>, Rolland Johnson, Mike </a:t>
            </a:r>
            <a:r>
              <a:rPr lang="en-US" sz="2400" dirty="0" err="1" smtClean="0"/>
              <a:t>Neubauer</a:t>
            </a:r>
            <a:r>
              <a:rPr lang="en-US" sz="2400" dirty="0" smtClean="0"/>
              <a:t>, Gene Flanagan,</a:t>
            </a:r>
          </a:p>
          <a:p>
            <a:pPr algn="ctr">
              <a:buNone/>
            </a:pPr>
            <a:r>
              <a:rPr lang="en-US" sz="2400" dirty="0" smtClean="0"/>
              <a:t>Masahiro </a:t>
            </a:r>
            <a:r>
              <a:rPr lang="en-US" sz="2400" dirty="0" err="1" smtClean="0"/>
              <a:t>Notani</a:t>
            </a:r>
            <a:r>
              <a:rPr lang="en-US" sz="2400" dirty="0" smtClean="0"/>
              <a:t>, </a:t>
            </a:r>
            <a:r>
              <a:rPr lang="en-US" sz="2400" dirty="0" err="1" smtClean="0"/>
              <a:t>Grigory</a:t>
            </a:r>
            <a:r>
              <a:rPr lang="en-US" sz="2400" dirty="0" smtClean="0"/>
              <a:t> </a:t>
            </a:r>
            <a:r>
              <a:rPr lang="en-US" sz="2400" dirty="0" err="1" smtClean="0"/>
              <a:t>Kazakevitch</a:t>
            </a:r>
            <a:r>
              <a:rPr lang="en-US" sz="2400" dirty="0" smtClean="0"/>
              <a:t>, Katsuya Yonehara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Goal of HPRF beam test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602069"/>
            <a:ext cx="7507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Study beam loading effect in dense hydrogen gas filled RF cavity by observing</a:t>
            </a:r>
          </a:p>
          <a:p>
            <a:r>
              <a:rPr lang="en-US" dirty="0" smtClean="0"/>
              <a:t>   modulation of RF pickup signal &amp; optical signal during beam on &amp; off with </a:t>
            </a:r>
          </a:p>
          <a:p>
            <a:r>
              <a:rPr lang="en-US" dirty="0" smtClean="0"/>
              <a:t>   various conditions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 dirty="0"/>
          </a:p>
        </p:txBody>
      </p:sp>
      <p:pic>
        <p:nvPicPr>
          <p:cNvPr id="12" name="Picture 11" descr="for_K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06409" y="533400"/>
            <a:ext cx="694533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First beam run plan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Beam intensity dependence</a:t>
            </a:r>
          </a:p>
          <a:p>
            <a:r>
              <a:rPr lang="en-US" sz="2800" dirty="0" smtClean="0"/>
              <a:t>Gas pressure dependence</a:t>
            </a:r>
          </a:p>
          <a:p>
            <a:r>
              <a:rPr lang="en-US" sz="2800" dirty="0" smtClean="0"/>
              <a:t>Gas species dependence</a:t>
            </a:r>
          </a:p>
          <a:p>
            <a:pPr lvl="1"/>
            <a:r>
              <a:rPr lang="en-US" sz="2400" dirty="0" smtClean="0"/>
              <a:t>H2, N2, He</a:t>
            </a:r>
          </a:p>
          <a:p>
            <a:pPr lvl="1"/>
            <a:r>
              <a:rPr lang="en-US" sz="2400" dirty="0" smtClean="0"/>
              <a:t>H2 + electronegative gas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3581400"/>
            <a:ext cx="5416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</a:t>
            </a:r>
            <a:r>
              <a:rPr lang="en-US" dirty="0" err="1" smtClean="0"/>
              <a:t>linac</a:t>
            </a:r>
            <a:r>
              <a:rPr lang="en-US" dirty="0" smtClean="0"/>
              <a:t> beam intensity = 7 10</a:t>
            </a:r>
            <a:r>
              <a:rPr lang="en-US" baseline="30000" dirty="0" smtClean="0"/>
              <a:t>12</a:t>
            </a:r>
            <a:r>
              <a:rPr lang="en-US" dirty="0" smtClean="0"/>
              <a:t> protons/pulse @ 60 </a:t>
            </a:r>
            <a:r>
              <a:rPr lang="en-US" dirty="0" err="1" smtClean="0"/>
              <a:t>μs</a:t>
            </a:r>
            <a:endParaRPr lang="en-US" dirty="0" smtClean="0"/>
          </a:p>
          <a:p>
            <a:r>
              <a:rPr lang="en-US" dirty="0" smtClean="0"/>
              <a:t>Beam rep rate = 1 pulse/min</a:t>
            </a:r>
          </a:p>
          <a:p>
            <a:r>
              <a:rPr lang="en-US" dirty="0" smtClean="0"/>
              <a:t>Total beam running time = 12 hours</a:t>
            </a:r>
          </a:p>
          <a:p>
            <a:r>
              <a:rPr lang="en-US" dirty="0" smtClean="0"/>
              <a:t># of beam pulses = 720 pulses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MTA beam line and experimental apparatus</a:t>
            </a:r>
            <a:endParaRPr lang="en-US" sz="36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5943600" cy="310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524000" y="41148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37"/>
          <p:cNvSpPr txBox="1">
            <a:spLocks noChangeArrowheads="1"/>
          </p:cNvSpPr>
          <p:nvPr/>
        </p:nvSpPr>
        <p:spPr bwMode="auto">
          <a:xfrm>
            <a:off x="1593850" y="3352800"/>
            <a:ext cx="917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400 </a:t>
            </a:r>
            <a:r>
              <a:rPr lang="en-US" sz="1400" dirty="0" err="1"/>
              <a:t>MeV</a:t>
            </a:r>
            <a:endParaRPr lang="en-US" sz="1400" dirty="0"/>
          </a:p>
          <a:p>
            <a:r>
              <a:rPr lang="en-US" sz="1400" dirty="0"/>
              <a:t>H</a:t>
            </a:r>
            <a:r>
              <a:rPr lang="en-US" sz="1400" baseline="30000" dirty="0"/>
              <a:t>-</a:t>
            </a:r>
            <a:r>
              <a:rPr lang="en-US" sz="1400" dirty="0"/>
              <a:t> beam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3390900" y="3314700"/>
            <a:ext cx="1371600" cy="762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23396" y="2831068"/>
            <a:ext cx="185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Elastic scattered proton from 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vacuum window (~20 events/pulse)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1295400"/>
            <a:ext cx="57912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No energized device within 15 feet from HP cavity due to   </a:t>
            </a:r>
          </a:p>
          <a:p>
            <a:r>
              <a:rPr lang="en-US" sz="1600" dirty="0" smtClean="0"/>
              <a:t>  hydrogen safety issue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Beam must be stopped in the magnet due to radiation safety</a:t>
            </a:r>
            <a:endParaRPr lang="en-US" sz="1600" dirty="0"/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676400" y="4876800"/>
            <a:ext cx="4038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New apparatus:</a:t>
            </a: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1600" dirty="0" smtClean="0"/>
              <a:t> New HPRF cavity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 Collimator + Beam absorber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 Luminescence screen + CCD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 Beam counter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 RF circulator + damper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9241" y="5011579"/>
            <a:ext cx="354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(Ti)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253" y="5193268"/>
            <a:ext cx="29173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Bound electrons of H</a:t>
            </a:r>
            <a:r>
              <a:rPr lang="en-US" sz="1100" baseline="30000" dirty="0" smtClean="0">
                <a:solidFill>
                  <a:srgbClr val="FF0000"/>
                </a:solidFill>
              </a:rPr>
              <a:t>-</a:t>
            </a:r>
            <a:r>
              <a:rPr lang="en-US" sz="1100" dirty="0" smtClean="0">
                <a:solidFill>
                  <a:srgbClr val="FF0000"/>
                </a:solidFill>
              </a:rPr>
              <a:t> will be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fully stripped in the vacuum window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Ex) Thickness = 4.5 g/cm</a:t>
            </a:r>
            <a:r>
              <a:rPr lang="en-US" sz="1100" baseline="30000" dirty="0" smtClean="0">
                <a:solidFill>
                  <a:srgbClr val="FF0000"/>
                </a:solidFill>
              </a:rPr>
              <a:t>3</a:t>
            </a:r>
            <a:r>
              <a:rPr lang="en-US" sz="1100" dirty="0" smtClean="0">
                <a:solidFill>
                  <a:srgbClr val="FF0000"/>
                </a:solidFill>
              </a:rPr>
              <a:t> × 0.005 = 0.023 g/cm</a:t>
            </a:r>
            <a:r>
              <a:rPr lang="en-US" sz="1100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1100" baseline="30000" dirty="0" smtClean="0">
                <a:solidFill>
                  <a:srgbClr val="FF0000"/>
                </a:solidFill>
              </a:rPr>
              <a:t>          </a:t>
            </a:r>
            <a:r>
              <a:rPr lang="en-US" sz="1100" dirty="0" smtClean="0">
                <a:solidFill>
                  <a:srgbClr val="FF0000"/>
                </a:solidFill>
              </a:rPr>
              <a:t>Stripping cross section ~ 10</a:t>
            </a:r>
            <a:r>
              <a:rPr lang="en-US" sz="1100" baseline="30000" dirty="0" smtClean="0">
                <a:solidFill>
                  <a:srgbClr val="FF0000"/>
                </a:solidFill>
              </a:rPr>
              <a:t>-18 </a:t>
            </a:r>
            <a:r>
              <a:rPr lang="en-US" sz="1100" dirty="0" smtClean="0">
                <a:solidFill>
                  <a:srgbClr val="FF0000"/>
                </a:solidFill>
              </a:rPr>
              <a:t>cm</a:t>
            </a:r>
            <a:r>
              <a:rPr lang="en-US" sz="1100" baseline="30000" dirty="0" smtClean="0">
                <a:solidFill>
                  <a:srgbClr val="FF0000"/>
                </a:solidFill>
              </a:rPr>
              <a:t>2</a:t>
            </a:r>
            <a:endParaRPr lang="en-US" sz="1100" dirty="0" smtClean="0">
              <a:solidFill>
                <a:srgbClr val="FF0000"/>
              </a:solidFill>
            </a:endParaRPr>
          </a:p>
          <a:p>
            <a:r>
              <a:rPr lang="en-US" sz="1100" dirty="0" smtClean="0">
                <a:solidFill>
                  <a:srgbClr val="FF0000"/>
                </a:solidFill>
              </a:rPr>
              <a:t>       0.023/47.9 × 6.0 10</a:t>
            </a:r>
            <a:r>
              <a:rPr lang="en-US" sz="1100" baseline="30000" dirty="0" smtClean="0">
                <a:solidFill>
                  <a:srgbClr val="FF0000"/>
                </a:solidFill>
              </a:rPr>
              <a:t>23 </a:t>
            </a:r>
            <a:r>
              <a:rPr lang="en-US" sz="1100" dirty="0" smtClean="0">
                <a:solidFill>
                  <a:srgbClr val="FF0000"/>
                </a:solidFill>
              </a:rPr>
              <a:t>= 3 10</a:t>
            </a:r>
            <a:r>
              <a:rPr lang="en-US" sz="1100" baseline="30000" dirty="0" smtClean="0">
                <a:solidFill>
                  <a:srgbClr val="FF0000"/>
                </a:solidFill>
              </a:rPr>
              <a:t>20</a:t>
            </a:r>
          </a:p>
          <a:p>
            <a:r>
              <a:rPr lang="en-US" sz="1100" baseline="30000" dirty="0" smtClean="0">
                <a:solidFill>
                  <a:srgbClr val="FF0000"/>
                </a:solidFill>
              </a:rPr>
              <a:t>           </a:t>
            </a:r>
            <a:r>
              <a:rPr lang="en-US" sz="1100" dirty="0" smtClean="0">
                <a:solidFill>
                  <a:srgbClr val="FF0000"/>
                </a:solidFill>
              </a:rPr>
              <a:t>3 10</a:t>
            </a:r>
            <a:r>
              <a:rPr lang="en-US" sz="1100" baseline="30000" dirty="0" smtClean="0">
                <a:solidFill>
                  <a:srgbClr val="FF0000"/>
                </a:solidFill>
              </a:rPr>
              <a:t>20</a:t>
            </a:r>
            <a:r>
              <a:rPr lang="en-US" sz="1100" dirty="0" smtClean="0">
                <a:solidFill>
                  <a:srgbClr val="FF0000"/>
                </a:solidFill>
              </a:rPr>
              <a:t> 10</a:t>
            </a:r>
            <a:r>
              <a:rPr lang="en-US" sz="1100" baseline="30000" dirty="0" smtClean="0">
                <a:solidFill>
                  <a:srgbClr val="FF0000"/>
                </a:solidFill>
              </a:rPr>
              <a:t>-18 </a:t>
            </a:r>
            <a:r>
              <a:rPr lang="en-US" sz="1100" dirty="0" smtClean="0">
                <a:solidFill>
                  <a:srgbClr val="FF0000"/>
                </a:solidFill>
              </a:rPr>
              <a:t>= 300 strip collisions </a:t>
            </a:r>
            <a:endParaRPr lang="en-US" sz="1100" baseline="30000" dirty="0" smtClean="0">
              <a:solidFill>
                <a:srgbClr val="FF0000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November 15-16, 2010</a:t>
            </a:r>
            <a:endParaRPr lang="en-US" dirty="0"/>
          </a:p>
        </p:txBody>
      </p:sp>
      <p:sp>
        <p:nvSpPr>
          <p:cNvPr id="1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3FEFB3-9744-4519-BB5B-C1D99A624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276600" cy="365125"/>
          </a:xfrm>
        </p:spPr>
        <p:txBody>
          <a:bodyPr/>
          <a:lstStyle/>
          <a:p>
            <a:r>
              <a:rPr lang="en-US" dirty="0" smtClean="0"/>
              <a:t>MTA RF workshop – HPRF R&amp;D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65192" y="773668"/>
            <a:ext cx="587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 intensity in the cavity is tuned by collimator and triplet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9629" y="4267200"/>
            <a:ext cx="2189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Triplet (7.3 meter upstream</a:t>
            </a:r>
          </a:p>
          <a:p>
            <a:r>
              <a:rPr lang="en-US" sz="1400" dirty="0" smtClean="0"/>
              <a:t> from collimator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HPRF cavity and collimator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4387"/>
            <a:ext cx="8229600" cy="213881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Current cavity is operated in low pressure region (≤ 1000 psi) due to pressure safety</a:t>
            </a:r>
          </a:p>
          <a:p>
            <a:pPr lvl="1"/>
            <a:r>
              <a:rPr lang="en-US" sz="1600" dirty="0" smtClean="0"/>
              <a:t>Commissioning cavity at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RF station for beam test</a:t>
            </a:r>
          </a:p>
          <a:p>
            <a:pPr lvl="1"/>
            <a:r>
              <a:rPr lang="en-US" sz="1600" dirty="0" smtClean="0"/>
              <a:t>Investigate plasma-electron dynamics in breakdown</a:t>
            </a:r>
          </a:p>
          <a:p>
            <a:r>
              <a:rPr lang="en-US" sz="2000" dirty="0" smtClean="0"/>
              <a:t>Plan to increase MAWP to 1600 psi for beam test</a:t>
            </a:r>
          </a:p>
          <a:p>
            <a:pPr lvl="1"/>
            <a:r>
              <a:rPr lang="en-US" sz="1600" dirty="0" smtClean="0"/>
              <a:t>Met new safety code</a:t>
            </a:r>
          </a:p>
          <a:p>
            <a:pPr lvl="1"/>
            <a:r>
              <a:rPr lang="en-US" sz="1600" dirty="0" smtClean="0"/>
              <a:t>Need to upgrade gas manifold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2815"/>
            <a:ext cx="2133600" cy="365125"/>
          </a:xfrm>
        </p:spPr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2815"/>
            <a:ext cx="2895600" cy="365125"/>
          </a:xfrm>
        </p:spPr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5D66C862-219E-0F4F-A542-0FE4745B37D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0" y="2614865"/>
            <a:ext cx="5461000" cy="4243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1" y="2691065"/>
            <a:ext cx="3475359" cy="373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6845" y="2824613"/>
            <a:ext cx="992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Collimator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2267148"/>
            <a:ext cx="992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HPRF cell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84940" y="2190948"/>
            <a:ext cx="1182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RF coax line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7543800" y="4884990"/>
            <a:ext cx="533400" cy="304800"/>
          </a:xfrm>
          <a:prstGeom prst="straightConnector1">
            <a:avLst/>
          </a:prstGeom>
          <a:ln w="44450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48230" y="5186813"/>
            <a:ext cx="633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2773042" y="4571681"/>
            <a:ext cx="609600" cy="1588"/>
          </a:xfrm>
          <a:prstGeom prst="straightConnector1">
            <a:avLst/>
          </a:prstGeom>
          <a:ln w="44450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49241" y="4212088"/>
            <a:ext cx="633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5129465"/>
            <a:ext cx="513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Gas</a:t>
            </a:r>
          </a:p>
          <a:p>
            <a:r>
              <a:rPr lang="en-US" sz="1400" dirty="0" smtClean="0"/>
              <a:t>inlet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3681665"/>
            <a:ext cx="513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RF</a:t>
            </a:r>
          </a:p>
          <a:p>
            <a:r>
              <a:rPr lang="en-US" sz="1400" dirty="0" smtClean="0"/>
              <a:t>inlet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5415413"/>
            <a:ext cx="1102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Support rail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3665790"/>
            <a:ext cx="134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Luminescence</a:t>
            </a:r>
          </a:p>
          <a:p>
            <a:r>
              <a:rPr lang="en-US" sz="1400" dirty="0" smtClean="0"/>
              <a:t>screen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438900" y="3170490"/>
            <a:ext cx="99060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</p:cNvCxnSpPr>
          <p:nvPr/>
        </p:nvCxnSpPr>
        <p:spPr>
          <a:xfrm rot="10800000" flipV="1">
            <a:off x="6934201" y="2978502"/>
            <a:ext cx="302645" cy="12968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1"/>
          </p:cNvCxnSpPr>
          <p:nvPr/>
        </p:nvCxnSpPr>
        <p:spPr>
          <a:xfrm rot="10800000" flipV="1">
            <a:off x="7315200" y="3927400"/>
            <a:ext cx="457200" cy="57659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769605" y="2772985"/>
            <a:ext cx="576590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876800" y="2598990"/>
            <a:ext cx="45720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17773" y="1905000"/>
            <a:ext cx="182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Loaded Q = 7,200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Simulated residual dose level in experimental apparatus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28600" y="990600"/>
          <a:ext cx="4178335" cy="3962400"/>
        </p:xfrm>
        <a:graphic>
          <a:graphicData uri="http://schemas.openxmlformats.org/presentationml/2006/ole">
            <p:oleObj spid="_x0000_s27650" name="Document" r:id="rId3" imgW="4914900" imgH="4660900" progId="Word.Document.12">
              <p:link updateAutomatic="1"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572000" y="977900"/>
          <a:ext cx="4552950" cy="3181444"/>
        </p:xfrm>
        <a:graphic>
          <a:graphicData uri="http://schemas.openxmlformats.org/presentationml/2006/ole">
            <p:oleObj spid="_x0000_s27651" name="Document" r:id="rId3" imgW="5143500" imgH="3594100" progId="Word.Document.12">
              <p:link updateAutomatic="1"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22098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collimator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19156" y="685800"/>
            <a:ext cx="100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cavity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2133600"/>
            <a:ext cx="161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absorber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42672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residual dose rate at collimator </a:t>
            </a:r>
          </a:p>
          <a:p>
            <a:r>
              <a:rPr lang="en-US" dirty="0" smtClean="0"/>
              <a:t>(red &amp; blue) and Cu electrode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029200"/>
            <a:ext cx="51732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Inject full intensity </a:t>
            </a:r>
            <a:r>
              <a:rPr lang="en-US" dirty="0" err="1" smtClean="0"/>
              <a:t>linac</a:t>
            </a:r>
            <a:r>
              <a:rPr lang="en-US" dirty="0" smtClean="0"/>
              <a:t> beam for 1 beam pulse/min</a:t>
            </a:r>
          </a:p>
          <a:p>
            <a:pPr>
              <a:buFont typeface="Arial"/>
              <a:buChar char="•"/>
            </a:pPr>
            <a:r>
              <a:rPr lang="en-US" dirty="0" smtClean="0"/>
              <a:t> 12 hours operation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Less than 10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mrem</a:t>
            </a:r>
            <a:r>
              <a:rPr lang="en-US" dirty="0" smtClean="0"/>
              <a:t>/hr at 1 ft after 1 wk cooling</a:t>
            </a:r>
          </a:p>
          <a:p>
            <a:pPr lvl="1"/>
            <a:r>
              <a:rPr lang="en-US" dirty="0" smtClean="0"/>
              <a:t>→ Class II radioactive material</a:t>
            </a:r>
          </a:p>
          <a:p>
            <a:pPr lvl="1"/>
            <a:r>
              <a:rPr lang="en-US" dirty="0" smtClean="0"/>
              <a:t>→ Allow to remove apparatus without big issue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Beam profile monitor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1981200" cy="5499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762000"/>
            <a:ext cx="20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Snap shot of screen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042042"/>
            <a:ext cx="3581400" cy="2920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429000"/>
            <a:ext cx="3893809" cy="3328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6030401" y="3870118"/>
            <a:ext cx="114868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8B6"/>
                </a:solidFill>
              </a:rPr>
              <a:t>Horizontal</a:t>
            </a:r>
            <a:endParaRPr lang="en-US" dirty="0">
              <a:solidFill>
                <a:srgbClr val="00B8B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6149421" y="5769433"/>
            <a:ext cx="88730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8B6"/>
                </a:solidFill>
              </a:rPr>
              <a:t>Vertical</a:t>
            </a:r>
            <a:endParaRPr lang="en-US" dirty="0">
              <a:solidFill>
                <a:srgbClr val="00B8B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697468"/>
            <a:ext cx="354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SWIC (cannot use for Hydrogen run)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2209800"/>
            <a:ext cx="2339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beam profile </a:t>
            </a:r>
          </a:p>
          <a:p>
            <a:r>
              <a:rPr lang="en-US" dirty="0" smtClean="0"/>
              <a:t>measurements show</a:t>
            </a:r>
          </a:p>
          <a:p>
            <a:r>
              <a:rPr lang="en-US" dirty="0" smtClean="0"/>
              <a:t>very wide beam profile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252908"/>
            <a:ext cx="3733800" cy="2252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Collimator </a:t>
            </a:r>
            <a:r>
              <a:rPr lang="en-US" sz="3600" dirty="0" err="1" smtClean="0"/>
              <a:t>toroid</a:t>
            </a:r>
            <a:r>
              <a:rPr lang="en-US" sz="3600" dirty="0" smtClean="0"/>
              <a:t> signal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4648200" y="914400"/>
          <a:ext cx="425767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3485853" y="1848534"/>
            <a:ext cx="2024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Downstream </a:t>
            </a:r>
            <a:r>
              <a:rPr lang="en-US" dirty="0" err="1" smtClean="0"/>
              <a:t>Toroid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pu</a:t>
            </a:r>
            <a:r>
              <a:rPr lang="en-US" dirty="0" smtClean="0"/>
              <a:t> volt (V)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3244334"/>
            <a:ext cx="221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Current (A)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762000"/>
            <a:ext cx="174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F3D99"/>
                </a:solidFill>
              </a:rPr>
              <a:t>Upstream </a:t>
            </a:r>
            <a:r>
              <a:rPr lang="en-US" dirty="0" err="1" smtClean="0">
                <a:solidFill>
                  <a:srgbClr val="3F3D99"/>
                </a:solidFill>
              </a:rPr>
              <a:t>Toroid</a:t>
            </a:r>
            <a:endParaRPr lang="en-US" dirty="0">
              <a:solidFill>
                <a:srgbClr val="3F3D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3288268"/>
            <a:ext cx="20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D71"/>
                </a:solidFill>
              </a:rPr>
              <a:t>Downstream </a:t>
            </a:r>
            <a:r>
              <a:rPr lang="en-US" dirty="0" err="1" smtClean="0">
                <a:solidFill>
                  <a:srgbClr val="993D71"/>
                </a:solidFill>
              </a:rPr>
              <a:t>Toroid</a:t>
            </a:r>
            <a:endParaRPr lang="en-US" dirty="0">
              <a:solidFill>
                <a:srgbClr val="993D71"/>
              </a:solidFill>
            </a:endParaRPr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 rot="10800000">
            <a:off x="2133604" y="2514600"/>
            <a:ext cx="685797" cy="958334"/>
          </a:xfrm>
          <a:prstGeom prst="line">
            <a:avLst/>
          </a:prstGeom>
          <a:ln>
            <a:solidFill>
              <a:srgbClr val="993D7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081601" y="1183333"/>
            <a:ext cx="561201" cy="457198"/>
          </a:xfrm>
          <a:prstGeom prst="line">
            <a:avLst/>
          </a:prstGeom>
          <a:ln>
            <a:solidFill>
              <a:srgbClr val="3F3D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3657600"/>
            <a:ext cx="8473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reference curve, Downstream </a:t>
            </a:r>
            <a:r>
              <a:rPr lang="en-US" dirty="0" err="1" smtClean="0"/>
              <a:t>toroid</a:t>
            </a:r>
            <a:r>
              <a:rPr lang="en-US" dirty="0" smtClean="0"/>
              <a:t> </a:t>
            </a:r>
            <a:r>
              <a:rPr lang="en-US" dirty="0" err="1" smtClean="0"/>
              <a:t>pu</a:t>
            </a:r>
            <a:r>
              <a:rPr lang="en-US" dirty="0" smtClean="0"/>
              <a:t> voltage (V) = 3.5049 × Reference I + 0.0046</a:t>
            </a:r>
          </a:p>
          <a:p>
            <a:r>
              <a:rPr lang="en-US" dirty="0" smtClean="0"/>
              <a:t>Measured </a:t>
            </a:r>
            <a:r>
              <a:rPr lang="en-US" dirty="0" err="1" smtClean="0"/>
              <a:t>toroid</a:t>
            </a:r>
            <a:r>
              <a:rPr lang="en-US" dirty="0" smtClean="0"/>
              <a:t> </a:t>
            </a:r>
            <a:r>
              <a:rPr lang="en-US" dirty="0" err="1" smtClean="0"/>
              <a:t>pu</a:t>
            </a:r>
            <a:r>
              <a:rPr lang="en-US" dirty="0" smtClean="0"/>
              <a:t> voltage = 0.007 ~ 0.009 V</a:t>
            </a:r>
          </a:p>
          <a:p>
            <a:r>
              <a:rPr lang="en-US" dirty="0" smtClean="0"/>
              <a:t>Then observed current = 0.0007 ~ 0.0013 A</a:t>
            </a:r>
          </a:p>
          <a:p>
            <a:r>
              <a:rPr lang="en-US" dirty="0" smtClean="0"/>
              <a:t>Beam intensity = (Observed I) 1.2 10</a:t>
            </a:r>
            <a:r>
              <a:rPr lang="en-US" baseline="30000" dirty="0" smtClean="0"/>
              <a:t>-5 </a:t>
            </a:r>
            <a:r>
              <a:rPr lang="en-US" dirty="0" smtClean="0"/>
              <a:t>(</a:t>
            </a:r>
            <a:r>
              <a:rPr lang="en-US" dirty="0" err="1" smtClean="0"/>
              <a:t>s</a:t>
            </a:r>
            <a:r>
              <a:rPr lang="en-US" dirty="0" smtClean="0"/>
              <a:t>) /</a:t>
            </a:r>
            <a:r>
              <a:rPr lang="en-US" dirty="0" err="1" smtClean="0"/>
              <a:t>e</a:t>
            </a:r>
            <a:r>
              <a:rPr lang="en-US" dirty="0" smtClean="0"/>
              <a:t> = 5 ~ 9 10</a:t>
            </a:r>
            <a:r>
              <a:rPr lang="en-US" baseline="30000" dirty="0" smtClean="0"/>
              <a:t>10</a:t>
            </a:r>
            <a:r>
              <a:rPr lang="en-US" dirty="0" smtClean="0"/>
              <a:t> protons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0" y="5105400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We need better calibration since observed </a:t>
            </a:r>
            <a:r>
              <a:rPr lang="en-US" dirty="0" err="1" smtClean="0"/>
              <a:t>toroid</a:t>
            </a:r>
            <a:r>
              <a:rPr lang="en-US" dirty="0" smtClean="0"/>
              <a:t> </a:t>
            </a:r>
            <a:r>
              <a:rPr lang="en-US" dirty="0" err="1" smtClean="0"/>
              <a:t>pu</a:t>
            </a:r>
            <a:r>
              <a:rPr lang="en-US" dirty="0" smtClean="0"/>
              <a:t> voltage is lower</a:t>
            </a:r>
          </a:p>
          <a:p>
            <a:r>
              <a:rPr lang="en-US" dirty="0" smtClean="0"/>
              <a:t>   than the reference </a:t>
            </a:r>
            <a:r>
              <a:rPr lang="en-US" dirty="0" err="1" smtClean="0"/>
              <a:t>toroid</a:t>
            </a:r>
            <a:r>
              <a:rPr lang="en-US" dirty="0" smtClean="0"/>
              <a:t> voltage</a:t>
            </a:r>
          </a:p>
          <a:p>
            <a:pPr>
              <a:buFont typeface="Arial"/>
              <a:buChar char="•"/>
            </a:pPr>
            <a:r>
              <a:rPr lang="en-US" dirty="0" smtClean="0"/>
              <a:t> Use well-calibrated </a:t>
            </a:r>
            <a:r>
              <a:rPr lang="en-US" dirty="0" err="1" smtClean="0"/>
              <a:t>toroid</a:t>
            </a:r>
            <a:r>
              <a:rPr lang="en-US" dirty="0" smtClean="0"/>
              <a:t> pickup (but slow response) and calibrate </a:t>
            </a:r>
          </a:p>
          <a:p>
            <a:r>
              <a:rPr lang="en-US" dirty="0" smtClean="0"/>
              <a:t>   fast response hand-made </a:t>
            </a:r>
            <a:r>
              <a:rPr lang="en-US" dirty="0" err="1" smtClean="0"/>
              <a:t>toroids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Circulator + load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PMG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AD-54C0-4D45-A846-4FB8D0D1E34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163"/>
            <a:ext cx="4724400" cy="4032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515" y="3505200"/>
            <a:ext cx="635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Load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3157" y="2133600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Circulator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2281" y="1969532"/>
            <a:ext cx="75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Cavity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243" y="685800"/>
            <a:ext cx="4279757" cy="3209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529" y="3467100"/>
            <a:ext cx="4521200" cy="3390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2133600"/>
            <a:ext cx="131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Pickup#2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2831068"/>
            <a:ext cx="131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Pickup#1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47802" y="1066800"/>
            <a:ext cx="96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1459468"/>
            <a:ext cx="83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4114800"/>
            <a:ext cx="131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Pickup#2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4876800"/>
            <a:ext cx="96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5638800"/>
            <a:ext cx="83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76602" y="838200"/>
            <a:ext cx="91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 load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9400" y="3593068"/>
            <a:ext cx="110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With load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217" y="5061466"/>
            <a:ext cx="2697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Circulator+load</a:t>
            </a:r>
            <a:r>
              <a:rPr lang="en-US" dirty="0" smtClean="0"/>
              <a:t> cleaned up </a:t>
            </a:r>
          </a:p>
          <a:p>
            <a:r>
              <a:rPr lang="en-US" dirty="0" smtClean="0"/>
              <a:t>RF signals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946</Words>
  <Application>Microsoft Macintosh PowerPoint</Application>
  <PresentationFormat>On-screen Show (4:3)</PresentationFormat>
  <Paragraphs>178</Paragraphs>
  <Slides>12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???</vt:lpstr>
      <vt:lpstr>???</vt:lpstr>
      <vt:lpstr>Status of High Pressure gas filled RF cavity beam test</vt:lpstr>
      <vt:lpstr>Goal of HPRF beam test</vt:lpstr>
      <vt:lpstr>First beam run plan</vt:lpstr>
      <vt:lpstr>MTA beam line and experimental apparatus</vt:lpstr>
      <vt:lpstr>New HPRF cavity and collimator</vt:lpstr>
      <vt:lpstr>Simulated residual dose level in experimental apparatus</vt:lpstr>
      <vt:lpstr>Beam profile monitor</vt:lpstr>
      <vt:lpstr>Collimator toroid signal</vt:lpstr>
      <vt:lpstr>Circulator + load</vt:lpstr>
      <vt:lpstr>Current issue</vt:lpstr>
      <vt:lpstr>Summary</vt:lpstr>
      <vt:lpstr>Collaborator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Katsuya Yonehara</dc:creator>
  <cp:lastModifiedBy>Katsuya Yonehara</cp:lastModifiedBy>
  <cp:revision>45</cp:revision>
  <dcterms:created xsi:type="dcterms:W3CDTF">2011-06-09T19:29:14Z</dcterms:created>
  <dcterms:modified xsi:type="dcterms:W3CDTF">2011-06-09T19:36:55Z</dcterms:modified>
</cp:coreProperties>
</file>