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9" r:id="rId2"/>
    <p:sldId id="266" r:id="rId3"/>
    <p:sldId id="320" r:id="rId4"/>
    <p:sldId id="326" r:id="rId5"/>
    <p:sldId id="321" r:id="rId6"/>
    <p:sldId id="322" r:id="rId7"/>
    <p:sldId id="324" r:id="rId8"/>
    <p:sldId id="323" r:id="rId9"/>
    <p:sldId id="325" r:id="rId10"/>
  </p:sldIdLst>
  <p:sldSz cx="9144000" cy="6858000" type="screen4x3"/>
  <p:notesSz cx="7077075" cy="89550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00CC99"/>
    <a:srgbClr val="993300"/>
    <a:srgbClr val="FFFF66"/>
    <a:srgbClr val="009999"/>
    <a:srgbClr val="0066FF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4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7" cy="447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398" y="0"/>
            <a:ext cx="3067057" cy="447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405F7-2C34-4025-B6CE-545EAAB6ED2E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06409"/>
            <a:ext cx="3067057" cy="447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398" y="8506409"/>
            <a:ext cx="3067057" cy="447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3CF1F-F142-492C-889A-9A584CA60F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44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47754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4" y="0"/>
            <a:ext cx="3066733" cy="447754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AB8CD94-16CA-4A94-8E77-4EA1262E1AD4}" type="datetimeFigureOut">
              <a:rPr lang="en-US"/>
              <a:pPr>
                <a:defRPr/>
              </a:pPr>
              <a:t>6/9/2011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98575" y="671513"/>
            <a:ext cx="4479925" cy="3359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253667"/>
            <a:ext cx="5661660" cy="4029790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05780"/>
            <a:ext cx="3066733" cy="447754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4" y="8505780"/>
            <a:ext cx="3066733" cy="447754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397E1CB-180B-4DB3-B713-6A3F4988F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222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7"/>
          <p:cNvCxnSpPr/>
          <p:nvPr userDrawn="1"/>
        </p:nvCxnSpPr>
        <p:spPr>
          <a:xfrm>
            <a:off x="304800" y="6384925"/>
            <a:ext cx="845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Documents and Settings\sgeer\My Documents\MAP\MAP-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76200"/>
            <a:ext cx="857250" cy="974725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"/>
            <a:ext cx="63246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228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32766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 smtClean="0"/>
              <a:t>MAP PMG                        June 9, 2011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995EC52-1F2E-4189-9CEB-802052E910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6" descr="FermilLogo_blue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380999"/>
            <a:ext cx="1295400" cy="23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2" descr="C:\Documents and Settings\sgeer\My Documents\MAP\MAP-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76200"/>
            <a:ext cx="857250" cy="974725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</p:pic>
      <p:cxnSp>
        <p:nvCxnSpPr>
          <p:cNvPr id="6" name="Straight Connector 8"/>
          <p:cNvCxnSpPr/>
          <p:nvPr userDrawn="1"/>
        </p:nvCxnSpPr>
        <p:spPr>
          <a:xfrm>
            <a:off x="304800" y="6384925"/>
            <a:ext cx="845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6324600" cy="10668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>
            <a:lvl2pPr>
              <a:defRPr>
                <a:solidFill>
                  <a:srgbClr val="00B050"/>
                </a:solidFill>
              </a:defRPr>
            </a:lvl2pPr>
            <a:lvl3pPr>
              <a:defRPr>
                <a:solidFill>
                  <a:srgbClr val="0066FF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3352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 smtClean="0"/>
              <a:t>MAP PMG                        June 9, 2011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36CF26B-2D57-4D69-8A36-791C8D1D5D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6" descr="FermilLogo_blue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380999"/>
            <a:ext cx="1295400" cy="23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MAP PMG                        June 9,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D28568-77D4-46A8-8E89-7C9AA3955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ransition spd="slow">
    <p:circle/>
  </p:transition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MuCool Resource Needs</a:t>
            </a:r>
            <a:br>
              <a:rPr lang="en-US" dirty="0" smtClean="0"/>
            </a:br>
            <a:r>
              <a:rPr lang="en-US" sz="2800" i="1" dirty="0" smtClean="0"/>
              <a:t>Mechanical</a:t>
            </a:r>
            <a:endParaRPr lang="en-US" sz="2800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09899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MuCool Test Area</a:t>
            </a:r>
            <a:br>
              <a:rPr lang="en-US" dirty="0" smtClean="0"/>
            </a:br>
            <a:r>
              <a:rPr lang="en-US" sz="2800" i="1" dirty="0" smtClean="0"/>
              <a:t>Overview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1910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MuCool Test Area</a:t>
            </a:r>
          </a:p>
          <a:p>
            <a:pPr lvl="1"/>
            <a:r>
              <a:rPr lang="en-US" dirty="0" smtClean="0"/>
              <a:t>RF Power </a:t>
            </a:r>
          </a:p>
          <a:p>
            <a:pPr lvl="2"/>
            <a:r>
              <a:rPr lang="en-US" dirty="0" smtClean="0"/>
              <a:t>201 MHz (5MW)</a:t>
            </a:r>
          </a:p>
          <a:p>
            <a:pPr lvl="2"/>
            <a:r>
              <a:rPr lang="en-US" dirty="0" smtClean="0"/>
              <a:t>805 MHz (12 MW)</a:t>
            </a:r>
          </a:p>
          <a:p>
            <a:pPr lvl="1"/>
            <a:r>
              <a:rPr lang="en-US" dirty="0" smtClean="0"/>
              <a:t>Class 100 clean room</a:t>
            </a:r>
          </a:p>
          <a:p>
            <a:pPr lvl="1"/>
            <a:r>
              <a:rPr lang="en-US" dirty="0" smtClean="0"/>
              <a:t>Instrumentation</a:t>
            </a:r>
          </a:p>
          <a:p>
            <a:pPr lvl="2"/>
            <a:r>
              <a:rPr lang="en-US" dirty="0" smtClean="0"/>
              <a:t>Ion counters, scintillation counters, optical signal, spectrophotometer</a:t>
            </a:r>
          </a:p>
          <a:p>
            <a:pPr lvl="1"/>
            <a:r>
              <a:rPr lang="en-US" dirty="0" smtClean="0"/>
              <a:t>4T SC Solenoid</a:t>
            </a:r>
          </a:p>
          <a:p>
            <a:pPr lvl="2"/>
            <a:r>
              <a:rPr lang="en-US" dirty="0" smtClean="0"/>
              <a:t>250W LHe </a:t>
            </a:r>
            <a:r>
              <a:rPr lang="en-US" dirty="0" err="1" smtClean="0"/>
              <a:t>cryo</a:t>
            </a:r>
            <a:r>
              <a:rPr lang="en-US" dirty="0" smtClean="0"/>
              <a:t>-plant</a:t>
            </a:r>
          </a:p>
          <a:p>
            <a:pPr lvl="1"/>
            <a:r>
              <a:rPr lang="en-US" dirty="0" smtClean="0"/>
              <a:t>400 MeV p beam 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MAP PMG                        June 9,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8" name="Picture 7" descr="M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2900" y="1981200"/>
            <a:ext cx="4838700" cy="32258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Needs</a:t>
            </a:r>
            <a:br>
              <a:rPr lang="en-US" dirty="0" smtClean="0"/>
            </a:br>
            <a:r>
              <a:rPr lang="en-US" sz="2800" i="1" dirty="0" smtClean="0"/>
              <a:t>Programmatic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029200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Programmatic/on-going needs</a:t>
            </a:r>
            <a:endParaRPr lang="en-US" sz="3600" dirty="0"/>
          </a:p>
          <a:p>
            <a:pPr lvl="1"/>
            <a:r>
              <a:rPr lang="en-US" dirty="0" smtClean="0"/>
              <a:t>Pillbox </a:t>
            </a:r>
            <a:r>
              <a:rPr lang="en-US" dirty="0"/>
              <a:t>cavity inspection and window </a:t>
            </a:r>
            <a:r>
              <a:rPr lang="en-US" dirty="0" smtClean="0"/>
              <a:t>change</a:t>
            </a: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smtClean="0">
                <a:solidFill>
                  <a:srgbClr val="FF0000"/>
                </a:solidFill>
              </a:rPr>
              <a:t>Repetitive</a:t>
            </a:r>
            <a:endParaRPr lang="en-US" sz="3200" dirty="0">
              <a:solidFill>
                <a:srgbClr val="FF0000"/>
              </a:solidFill>
            </a:endParaRPr>
          </a:p>
          <a:p>
            <a:pPr lvl="2"/>
            <a:r>
              <a:rPr lang="en-US" dirty="0"/>
              <a:t>3-4 times in 2 months		</a:t>
            </a:r>
            <a:endParaRPr lang="en-US" sz="3600" dirty="0"/>
          </a:p>
          <a:p>
            <a:pPr lvl="1"/>
            <a:r>
              <a:rPr lang="en-US" dirty="0"/>
              <a:t>HPRF cavity installation in magnet in hall		</a:t>
            </a:r>
            <a:r>
              <a:rPr lang="en-US" dirty="0" smtClean="0">
                <a:solidFill>
                  <a:srgbClr val="FF0000"/>
                </a:solidFill>
              </a:rPr>
              <a:t>July </a:t>
            </a: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/>
              <a:t>	</a:t>
            </a:r>
            <a:endParaRPr lang="en-US" sz="3200" dirty="0"/>
          </a:p>
          <a:p>
            <a:pPr lvl="1"/>
            <a:r>
              <a:rPr lang="en-US" dirty="0" smtClean="0"/>
              <a:t>Installation/removal </a:t>
            </a:r>
            <a:r>
              <a:rPr lang="en-US" dirty="0"/>
              <a:t>of cavities under test at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    2nd </a:t>
            </a:r>
            <a:r>
              <a:rPr lang="en-US" dirty="0"/>
              <a:t>RF station </a:t>
            </a:r>
            <a:r>
              <a:rPr lang="en-US" dirty="0" smtClean="0"/>
              <a:t>and/or inside </a:t>
            </a:r>
            <a:r>
              <a:rPr lang="en-US" dirty="0"/>
              <a:t>magnet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(</a:t>
            </a:r>
            <a:r>
              <a:rPr lang="en-US" dirty="0"/>
              <a:t>rectangular box(</a:t>
            </a:r>
            <a:r>
              <a:rPr lang="en-US" dirty="0" err="1"/>
              <a:t>es</a:t>
            </a:r>
            <a:r>
              <a:rPr lang="en-US" dirty="0"/>
              <a:t>), ALD-pillbox,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4-season</a:t>
            </a:r>
            <a:r>
              <a:rPr lang="en-US" dirty="0"/>
              <a:t>, </a:t>
            </a:r>
            <a:r>
              <a:rPr lang="en-US" dirty="0" smtClean="0"/>
              <a:t>Be-wall</a:t>
            </a:r>
            <a:r>
              <a:rPr lang="en-US" dirty="0"/>
              <a:t>	</a:t>
            </a:r>
            <a:r>
              <a:rPr lang="en-US" dirty="0" smtClean="0"/>
              <a:t>		                        </a:t>
            </a:r>
            <a:r>
              <a:rPr lang="en-US" dirty="0" smtClean="0">
                <a:solidFill>
                  <a:srgbClr val="FF0000"/>
                </a:solidFill>
              </a:rPr>
              <a:t>Repetitive</a:t>
            </a:r>
            <a:endParaRPr lang="en-US" sz="3600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201-MHz cavity coupler replacement and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pump </a:t>
            </a:r>
            <a:r>
              <a:rPr lang="en-US" dirty="0"/>
              <a:t>down				</a:t>
            </a: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smtClean="0">
                <a:solidFill>
                  <a:srgbClr val="FF0000"/>
                </a:solidFill>
              </a:rPr>
              <a:t>August 11</a:t>
            </a:r>
            <a:endParaRPr lang="en-US" sz="32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MAP PMG                        June 9,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48782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800600"/>
          </a:xfrm>
        </p:spPr>
        <p:txBody>
          <a:bodyPr/>
          <a:lstStyle/>
          <a:p>
            <a:r>
              <a:rPr lang="en-US" dirty="0" smtClean="0"/>
              <a:t>HPRF with beam</a:t>
            </a:r>
          </a:p>
          <a:p>
            <a:r>
              <a:rPr lang="en-US" dirty="0" smtClean="0"/>
              <a:t>Continued testing of existing cavities</a:t>
            </a:r>
          </a:p>
          <a:p>
            <a:pPr lvl="1"/>
            <a:r>
              <a:rPr lang="en-US" dirty="0" smtClean="0"/>
              <a:t>“All-seasons” (vacuum &amp; HP)</a:t>
            </a:r>
          </a:p>
          <a:p>
            <a:pPr lvl="1"/>
            <a:r>
              <a:rPr lang="en-US" dirty="0" smtClean="0"/>
              <a:t>Pillbox</a:t>
            </a:r>
          </a:p>
          <a:p>
            <a:pPr lvl="2"/>
            <a:r>
              <a:rPr lang="en-US" dirty="0" smtClean="0"/>
              <a:t>Button tests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Test of an E parallel to B box cavity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Test of 201 MHz cavity in realistic B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MAP PMG                        June 9,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441960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Resource Intensive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12507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Needs</a:t>
            </a:r>
            <a:br>
              <a:rPr lang="en-US" dirty="0"/>
            </a:br>
            <a:r>
              <a:rPr lang="en-US" sz="2800" i="1" dirty="0" smtClean="0"/>
              <a:t>Requested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Design support system for installation of 805 MHz re-circulator and switch (</a:t>
            </a:r>
            <a:r>
              <a:rPr lang="en-US" dirty="0" err="1"/>
              <a:t>linac</a:t>
            </a:r>
            <a:r>
              <a:rPr lang="en-US" dirty="0"/>
              <a:t> gallery and MTA hall) and </a:t>
            </a:r>
            <a:r>
              <a:rPr lang="en-US" dirty="0" smtClean="0"/>
              <a:t>install.  System delivery is scheduled for </a:t>
            </a:r>
            <a:r>
              <a:rPr lang="en-US" dirty="0"/>
              <a:t>June 2011.  </a:t>
            </a:r>
            <a:endParaRPr lang="en-US" dirty="0" smtClean="0"/>
          </a:p>
          <a:p>
            <a:pPr lvl="1"/>
            <a:r>
              <a:rPr lang="en-US" dirty="0" smtClean="0"/>
              <a:t>Our </a:t>
            </a:r>
            <a:r>
              <a:rPr lang="en-US" dirty="0"/>
              <a:t>MP estimate:</a:t>
            </a:r>
          </a:p>
          <a:p>
            <a:pPr lvl="2"/>
            <a:r>
              <a:rPr lang="en-US" dirty="0"/>
              <a:t>1 man-month </a:t>
            </a:r>
            <a:r>
              <a:rPr lang="en-US" dirty="0" smtClean="0"/>
              <a:t>engineering	</a:t>
            </a:r>
            <a:endParaRPr lang="en-US" dirty="0"/>
          </a:p>
          <a:p>
            <a:pPr lvl="2"/>
            <a:r>
              <a:rPr lang="en-US" dirty="0"/>
              <a:t>2 man-week designer</a:t>
            </a:r>
          </a:p>
          <a:p>
            <a:pPr lvl="2"/>
            <a:r>
              <a:rPr lang="en-US" dirty="0"/>
              <a:t>6 man-week technician for installation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MAP PMG                        June 9,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29000" y="5715000"/>
            <a:ext cx="2836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 work started yet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449557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Needs</a:t>
            </a:r>
            <a:br>
              <a:rPr lang="en-US" dirty="0"/>
            </a:br>
            <a:r>
              <a:rPr lang="en-US" sz="2800" i="1" dirty="0" smtClean="0"/>
              <a:t>Requested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Design/Fabrication/assembly </a:t>
            </a:r>
            <a:r>
              <a:rPr lang="en-US" dirty="0"/>
              <a:t>of new "</a:t>
            </a:r>
            <a:r>
              <a:rPr lang="en-US" dirty="0" smtClean="0"/>
              <a:t>parallel" </a:t>
            </a:r>
            <a:r>
              <a:rPr lang="en-US" dirty="0"/>
              <a:t>box </a:t>
            </a:r>
            <a:r>
              <a:rPr lang="en-US" dirty="0" smtClean="0"/>
              <a:t>cavity</a:t>
            </a:r>
          </a:p>
          <a:p>
            <a:pPr lvl="1"/>
            <a:r>
              <a:rPr lang="en-US" dirty="0" smtClean="0"/>
              <a:t>1 man-month engineer</a:t>
            </a:r>
          </a:p>
          <a:p>
            <a:pPr lvl="1"/>
            <a:r>
              <a:rPr lang="en-US" dirty="0" smtClean="0"/>
              <a:t>1 man-month designer/draftsman</a:t>
            </a:r>
          </a:p>
          <a:p>
            <a:pPr lvl="1"/>
            <a:r>
              <a:rPr lang="en-US" dirty="0" smtClean="0"/>
              <a:t>2 man-week fabrication support</a:t>
            </a:r>
          </a:p>
          <a:p>
            <a:pPr lvl="0"/>
            <a:r>
              <a:rPr lang="en-US" dirty="0"/>
              <a:t>Develop plan and tooling and support design for installation of 2.5m bore solenoid in the MTA </a:t>
            </a:r>
            <a:r>
              <a:rPr lang="en-US" dirty="0" smtClean="0"/>
              <a:t>hall. </a:t>
            </a:r>
          </a:p>
          <a:p>
            <a:pPr lvl="1"/>
            <a:r>
              <a:rPr lang="en-US" dirty="0" smtClean="0"/>
              <a:t>1 </a:t>
            </a:r>
            <a:r>
              <a:rPr lang="en-US" dirty="0"/>
              <a:t>man-month engineering</a:t>
            </a:r>
            <a:endParaRPr lang="en-US" sz="2800" dirty="0"/>
          </a:p>
          <a:p>
            <a:pPr lvl="1"/>
            <a:r>
              <a:rPr lang="en-US" dirty="0"/>
              <a:t>2 man-week </a:t>
            </a:r>
            <a:r>
              <a:rPr lang="en-US" dirty="0" smtClean="0"/>
              <a:t>designer</a:t>
            </a:r>
          </a:p>
          <a:p>
            <a:r>
              <a:rPr lang="en-US" dirty="0" smtClean="0"/>
              <a:t>Support for assembly of single-cell 201 MHz MICE cavity vacuum vessel</a:t>
            </a:r>
          </a:p>
          <a:p>
            <a:pPr lvl="1"/>
            <a:r>
              <a:rPr lang="en-US" dirty="0" smtClean="0"/>
              <a:t>1 man-month Tech</a:t>
            </a:r>
          </a:p>
          <a:p>
            <a:pPr lvl="0"/>
            <a:r>
              <a:rPr lang="en-US" dirty="0"/>
              <a:t>Installation of the 2.5m bore superconducting solenoid in the MTA </a:t>
            </a:r>
            <a:r>
              <a:rPr lang="en-US" dirty="0" smtClean="0"/>
              <a:t>hall</a:t>
            </a:r>
            <a:endParaRPr lang="en-US" sz="3600" dirty="0"/>
          </a:p>
          <a:p>
            <a:pPr lvl="1"/>
            <a:r>
              <a:rPr lang="en-US" dirty="0"/>
              <a:t>1 man-week engineering</a:t>
            </a:r>
            <a:endParaRPr lang="en-US" sz="3200" dirty="0"/>
          </a:p>
          <a:p>
            <a:pPr lvl="1"/>
            <a:r>
              <a:rPr lang="en-US" dirty="0"/>
              <a:t>10 man-week technician</a:t>
            </a:r>
            <a:endParaRPr lang="en-US" sz="3200" dirty="0"/>
          </a:p>
          <a:p>
            <a:endParaRPr lang="en-US" sz="4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MAP PMG                        June 9,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29000" y="5715000"/>
            <a:ext cx="2836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 work started yet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907956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Coupling Coil &amp; SCVV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" y="1295400"/>
            <a:ext cx="3638843" cy="4876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MAP PMG                        June 9,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905000"/>
            <a:ext cx="5439079" cy="334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7772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95400"/>
            <a:ext cx="5787763" cy="364183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MAP PMG                        June 9,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200400"/>
            <a:ext cx="4090932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0738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Programmatic/on-going needs are in good shape w/r to engineering &amp; technical support</a:t>
            </a:r>
          </a:p>
          <a:p>
            <a:pPr lvl="1"/>
            <a:r>
              <a:rPr lang="en-US" dirty="0" smtClean="0"/>
              <a:t>Supplemented to a great deal by experimenters</a:t>
            </a:r>
          </a:p>
          <a:p>
            <a:r>
              <a:rPr lang="en-US" dirty="0" smtClean="0"/>
              <a:t>Resources for upcoming requirements have not been found</a:t>
            </a:r>
          </a:p>
          <a:p>
            <a:pPr lvl="1"/>
            <a:r>
              <a:rPr lang="en-US" dirty="0" smtClean="0"/>
              <a:t>First step is to get engineering support to make detailed estimated of required resources</a:t>
            </a:r>
          </a:p>
          <a:p>
            <a:pPr lvl="2"/>
            <a:r>
              <a:rPr lang="en-US" dirty="0" smtClean="0"/>
              <a:t>Our estimates are likely to be “lite”</a:t>
            </a:r>
          </a:p>
          <a:p>
            <a:pPr lvl="2"/>
            <a:r>
              <a:rPr lang="en-US" dirty="0" smtClean="0"/>
              <a:t>Some things are just slipping day-for-day</a:t>
            </a:r>
          </a:p>
          <a:p>
            <a:pPr lvl="3"/>
            <a:r>
              <a:rPr lang="en-US" dirty="0" smtClean="0"/>
              <a:t>New box cavity</a:t>
            </a:r>
          </a:p>
          <a:p>
            <a:pPr lvl="2"/>
            <a:r>
              <a:rPr lang="en-US" dirty="0" smtClean="0"/>
              <a:t>Work to prepare for installation of coupling coil and SCVV becoming time critical due to </a:t>
            </a:r>
            <a:r>
              <a:rPr lang="en-US" dirty="0" smtClean="0"/>
              <a:t>complexity &amp; schedule</a:t>
            </a:r>
          </a:p>
          <a:p>
            <a:pPr lvl="3"/>
            <a:r>
              <a:rPr lang="en-US" dirty="0" smtClean="0"/>
              <a:t>SCVV out for bids</a:t>
            </a:r>
          </a:p>
          <a:p>
            <a:pPr lvl="3"/>
            <a:r>
              <a:rPr lang="en-US" dirty="0" smtClean="0"/>
              <a:t>Expect Coupling Coil in 2012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MAP PMG                        June 9,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87580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P Review Template-R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 Review Template-R2</Template>
  <TotalTime>2786</TotalTime>
  <Words>388</Words>
  <Application>Microsoft Office PowerPoint</Application>
  <PresentationFormat>On-screen Show (4:3)</PresentationFormat>
  <Paragraphs>90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MAP Review Template-R2</vt:lpstr>
      <vt:lpstr>MuCool Resource Needs Mechanical</vt:lpstr>
      <vt:lpstr>MuCool Test Area Overview</vt:lpstr>
      <vt:lpstr>Resource Needs Programmatic</vt:lpstr>
      <vt:lpstr>Upcoming Activities</vt:lpstr>
      <vt:lpstr>Resource Needs Requested</vt:lpstr>
      <vt:lpstr>Resource Needs Requested</vt:lpstr>
      <vt:lpstr>Coupling Coil &amp; SCVV</vt:lpstr>
      <vt:lpstr>PowerPoint Presentation</vt:lpstr>
      <vt:lpstr>Conclusions</vt:lpstr>
    </vt:vector>
  </TitlesOfParts>
  <Company>Fermilab | Accelerator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Bross</dc:creator>
  <cp:lastModifiedBy>Alan D. Bross</cp:lastModifiedBy>
  <cp:revision>235</cp:revision>
  <dcterms:created xsi:type="dcterms:W3CDTF">2010-08-02T20:11:59Z</dcterms:created>
  <dcterms:modified xsi:type="dcterms:W3CDTF">2011-06-09T18:43:43Z</dcterms:modified>
</cp:coreProperties>
</file>