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1" r:id="rId2"/>
  </p:sldMasterIdLst>
  <p:notesMasterIdLst>
    <p:notesMasterId r:id="rId11"/>
  </p:notesMasterIdLst>
  <p:sldIdLst>
    <p:sldId id="581" r:id="rId3"/>
    <p:sldId id="1847" r:id="rId4"/>
    <p:sldId id="341" r:id="rId5"/>
    <p:sldId id="1851" r:id="rId6"/>
    <p:sldId id="333" r:id="rId7"/>
    <p:sldId id="649" r:id="rId8"/>
    <p:sldId id="1850" r:id="rId9"/>
    <p:sldId id="18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42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BA6F-A631-4CD2-88DC-58A3FB1DA26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D4C73-E130-4D13-AB91-D3C6D2FA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F21D-F445-4492-85A4-5B5C819AB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24276-484D-481C-B835-B814C5162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6D948-6448-4067-BBFD-8F039A15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F2495-684E-4330-8702-34914583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F4B5-3CAB-42A4-BA10-86450928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3DE4-2E59-46A4-A5BF-0CEC29A4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BDA41-886E-4CCD-955C-A128849D2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6C72-0B02-4BA2-8AF2-7473E8BC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5F431-B367-49EA-94C2-6613E325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EC2B-AECE-4A9F-A486-EE8174C9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012CF-5C0B-4405-BBED-5CE3C0DF7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1F6D5-BC5F-4C26-8C57-8D05D39A6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DB3A-BC29-4229-A8BF-76303921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5343-C0C4-4D8C-8450-412C518A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A3A1E-519B-4546-B240-F47AD5F9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92959" y="4963773"/>
            <a:ext cx="6588147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32252" y="6360810"/>
            <a:ext cx="434340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92958" y="3951842"/>
            <a:ext cx="11556141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88918"/>
            <a:ext cx="12014381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7388646" y="5027249"/>
            <a:ext cx="4515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23681" y="840137"/>
            <a:ext cx="1225296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3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3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7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5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5842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2CE2-9513-45B4-8145-32566568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7ED1-7E14-43F4-82FD-1CAAFE13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E624-5DCA-4D0F-B45F-C9B27AC8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388F-9499-4212-BA8E-02BC8E2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5ABF-C9A4-44AA-A953-80A9DB58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3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92959" y="4963773"/>
            <a:ext cx="6588147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32252" y="6360810"/>
            <a:ext cx="434340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92958" y="3951842"/>
            <a:ext cx="11556141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88918"/>
            <a:ext cx="12014381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7388646" y="5027249"/>
            <a:ext cx="4515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23681" y="840137"/>
            <a:ext cx="1225296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70611-B21C-4DF6-83E7-480E5967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DB216-FEC1-426F-AA2D-E1774D63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3303F-BDA7-44C9-87E6-86323C53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EDC4-EB04-4BBC-9A00-5E7FA20D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5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03665"/>
            <a:ext cx="1156334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31-Mar -21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79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1D3B-C577-443F-9D2A-39AEE6F5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4B06A-65F1-4A93-ACAF-04D4B91CD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C6B7F-62E0-4B64-A98F-C2617D50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9415-A1BE-44B4-80A0-3A22A3E4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F5DA-64D4-474E-ACC1-D084FE0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2491-18B3-4EA2-A1B1-A0368CC8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71FF-6DDC-47EA-8BC1-7AE399D47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37E02-F1E9-4689-81EF-A2D54F79B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356DF-AF0F-4376-9475-E848D9A3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D7291-4018-46A2-B46C-609AF1EA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E010B-C44C-4403-97D2-24A4A83C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8E78-0539-46DB-9432-5728B8CA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07E37-C99F-48B6-A5B9-E6CF8742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52944-3176-47A7-BB54-FF9E27E2E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4637E-A774-4755-825D-2DDFBC4A5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EBFAB-CF6D-4A6F-A8F1-6BE5E2F47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F3D6C-D000-4689-A472-8A8CA93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205BD-43CA-4148-BD3C-2F8F42D6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D3858-ED24-40EE-B405-4349799E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4328-3FF3-4D23-A114-09D40FAB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86C84-72B6-422D-86E3-9E76B1B3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3DFF0-AB92-4AD5-89D9-1F5D715D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E207E-8695-43A9-AF5C-3BA492F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27D70-7567-44E6-9ABF-FD823E09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E1816-4495-42A4-ADF5-049EBD5E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6BCFD-5068-48BB-B8CB-D8723E85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BA06-7211-42FE-BC4F-962ABDDD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2E04-B2D0-4206-9E6E-F2ECDF32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91CD2-4EDF-4A4F-B20B-50E4DF42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B158A-34BA-4127-907E-0CC33CFE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8BC4F-26CC-48B6-8A17-E23CD263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C05F6-D8D3-4CA2-85D9-FE632DA9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43C4-F549-4633-A161-CAD28ECA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0DFAB-B24A-4201-8E10-58F42F85F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6B371-29AC-473C-B490-7D56B8ADF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511DC-4AAD-4BD0-A5AD-AB7E2E32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31-Mar -21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6BD8D-33B9-443B-8FBD-D6F0792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EDE64-94D8-495D-AC85-E5FDE5E2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6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6EBDA-4D9C-429B-A31F-443BB311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8C7DF-F0C9-49E8-9DEE-440A80CC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D3EC-4984-4F55-9B62-CBFC77C07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31-Mar 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040A6-3B3E-4587-99A3-3ECE48490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Johnson | PIP-II Booster Upgrade - Longitudinal Damper 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9060-435D-4FC7-B3D8-633C77D95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BFB6-8B2A-4CBF-9A85-D7FA48816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579" y="6258863"/>
            <a:ext cx="1459621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2882" y="6204352"/>
            <a:ext cx="1492581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87867" y="6203027"/>
            <a:ext cx="11627036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7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086" y="4137250"/>
            <a:ext cx="11011108" cy="10030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PIP-II Booster Upgrade – Longitudinal Damper Preliminary Design Review</a:t>
            </a:r>
          </a:p>
          <a:p>
            <a:r>
              <a:rPr lang="en-US" dirty="0"/>
              <a:t>Task 121.04.04.04.01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86" y="5140299"/>
            <a:ext cx="6629453" cy="1223179"/>
          </a:xfrm>
        </p:spPr>
        <p:txBody>
          <a:bodyPr/>
          <a:lstStyle/>
          <a:p>
            <a:r>
              <a:rPr lang="en-US" dirty="0"/>
              <a:t>David Johnson PIP-II L3 Manager for Booster Upgrades</a:t>
            </a:r>
          </a:p>
          <a:p>
            <a:r>
              <a:rPr lang="en-US" dirty="0"/>
              <a:t>Proton Source Department</a:t>
            </a:r>
          </a:p>
          <a:p>
            <a:r>
              <a:rPr lang="en-US" dirty="0"/>
              <a:t>31 - March - 2021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E7E4CD-A2CD-4DC9-9822-2E467C6B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564145"/>
            <a:ext cx="11563351" cy="5059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 would like to Welcome everyone to the Preliminary Design Review for the </a:t>
            </a:r>
            <a:r>
              <a:rPr lang="en-US" sz="2000"/>
              <a:t>Booster Longitudinal Damper.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 special thanks to the Review committee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John Byrd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Brian Chase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Jim Steimel - Chair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9CFF3-AC22-4343-A38D-159BBFF2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427877"/>
          </a:xfrm>
        </p:spPr>
        <p:txBody>
          <a:bodyPr/>
          <a:lstStyle/>
          <a:p>
            <a:r>
              <a:rPr lang="en-US" dirty="0"/>
              <a:t>Welcome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804C-6D58-42C0-998C-DEED8D083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FEC1-20FD-4992-83C6-E9C3B825D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7AE4-89EA-44FA-B6D5-77B09F5D8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6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7D29-CE65-6B4A-90D2-0E27E5C8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3" y="269748"/>
            <a:ext cx="8686800" cy="365616"/>
          </a:xfrm>
        </p:spPr>
        <p:txBody>
          <a:bodyPr/>
          <a:lstStyle/>
          <a:p>
            <a:r>
              <a:rPr lang="en-US" dirty="0"/>
              <a:t>PIP-II Scope Driven by GRD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F38C-B9D0-3A4C-9B3D-DEFA8DCA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891" y="783771"/>
            <a:ext cx="4311759" cy="540140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An 800-MeV superconducting H</a:t>
            </a:r>
            <a:r>
              <a:rPr lang="en-US" sz="2000" baseline="30000" dirty="0"/>
              <a:t>-</a:t>
            </a:r>
            <a:r>
              <a:rPr lang="en-US" sz="2000" dirty="0"/>
              <a:t>, CW-compatible </a:t>
            </a:r>
            <a:r>
              <a:rPr lang="en-US" sz="2000" dirty="0" err="1"/>
              <a:t>Linac</a:t>
            </a:r>
            <a:endParaRPr lang="en-US" sz="2000" dirty="0"/>
          </a:p>
          <a:p>
            <a:r>
              <a:rPr lang="en-US" sz="2000" dirty="0"/>
              <a:t>Beam transport of 800-MeV H</a:t>
            </a:r>
            <a:r>
              <a:rPr lang="en-US" sz="2000" baseline="30000" dirty="0"/>
              <a:t>-</a:t>
            </a:r>
            <a:r>
              <a:rPr lang="en-US" sz="2000" dirty="0"/>
              <a:t> from the SRF </a:t>
            </a:r>
            <a:r>
              <a:rPr lang="en-US" sz="2000" dirty="0" err="1"/>
              <a:t>Linac</a:t>
            </a:r>
            <a:r>
              <a:rPr lang="en-US" sz="2000" dirty="0"/>
              <a:t> to the Booster, beam dump capable of ~1% duty factor, and switch yard to the Muon Campus.</a:t>
            </a:r>
          </a:p>
          <a:p>
            <a:pPr lvl="0"/>
            <a:r>
              <a:rPr lang="en-US" sz="2000" dirty="0"/>
              <a:t>A new injection area in the Booster</a:t>
            </a:r>
          </a:p>
          <a:p>
            <a:pPr lvl="0"/>
            <a:r>
              <a:rPr lang="en-US" sz="2000" dirty="0"/>
              <a:t>Modifications to the Booster, Main Injector, and Recycler Ring to enable 1.2 MW power on LBNF target for 60-120 GeV.</a:t>
            </a:r>
          </a:p>
          <a:p>
            <a:pPr lvl="0"/>
            <a:r>
              <a:rPr lang="en-US" sz="2000" dirty="0"/>
              <a:t>Associated conventional facilities. The </a:t>
            </a:r>
            <a:r>
              <a:rPr lang="en-US" sz="2000" dirty="0" err="1"/>
              <a:t>linac</a:t>
            </a:r>
            <a:r>
              <a:rPr lang="en-US" sz="2000" dirty="0"/>
              <a:t> enclosure is compatible with upgrades.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2520-B8F9-3843-B0AB-EF37DC3C0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0828" y="6495482"/>
            <a:ext cx="751731" cy="2372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CF6C-618C-F346-A85A-C9BCCA4B7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797" y="6495484"/>
            <a:ext cx="7312316" cy="23728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5FAD-5C80-024B-9D4A-86220D43A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6250" y="649548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CC7EEB0-A19A-2D48-99CC-7B164FF46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7" t="5673" r="13043" b="8876"/>
          <a:stretch/>
        </p:blipFill>
        <p:spPr>
          <a:xfrm>
            <a:off x="888274" y="3200479"/>
            <a:ext cx="4973668" cy="30369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1CE1-7A03-8040-A9E5-B6450BC9B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390"/>
          <a:stretch/>
        </p:blipFill>
        <p:spPr>
          <a:xfrm>
            <a:off x="225407" y="850718"/>
            <a:ext cx="6300653" cy="23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D8A1-978F-4EA2-A80C-967D263F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31-Mar -21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E223-DE42-4355-BD40-92F901DC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8AE4D-FD54-4585-B9BB-5B87590E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263B1D-2689-4848-818C-5050940E7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0"/>
            <a:ext cx="11563350" cy="497941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2"/>
                </a:solidFill>
              </a:rPr>
              <a:t>Evolution of Booster Intensity (end 2019)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198445B-B49D-4750-BACF-D56473C3112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40601" y="635582"/>
            <a:ext cx="818813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hlink"/>
                </a:solidFill>
              </a:rPr>
              <a:t>PIP campaign is 2.4•10</a:t>
            </a:r>
            <a:r>
              <a:rPr lang="en-US" altLang="en-US" sz="1800" baseline="30000" dirty="0">
                <a:solidFill>
                  <a:schemeClr val="hlink"/>
                </a:solidFill>
              </a:rPr>
              <a:t>17</a:t>
            </a:r>
            <a:r>
              <a:rPr lang="en-US" altLang="en-US" sz="1800" dirty="0">
                <a:solidFill>
                  <a:schemeClr val="hlink"/>
                </a:solidFill>
              </a:rPr>
              <a:t> protons/</a:t>
            </a:r>
            <a:r>
              <a:rPr lang="en-US" altLang="en-US" sz="1800" dirty="0" err="1">
                <a:solidFill>
                  <a:schemeClr val="hlink"/>
                </a:solidFill>
              </a:rPr>
              <a:t>hr</a:t>
            </a:r>
            <a:r>
              <a:rPr lang="en-US" altLang="en-US" sz="1800" dirty="0">
                <a:solidFill>
                  <a:schemeClr val="hlink"/>
                </a:solidFill>
              </a:rPr>
              <a:t> (maintaining 2012 activation levels)</a:t>
            </a:r>
          </a:p>
          <a:p>
            <a:r>
              <a:rPr lang="en-US" altLang="ja-JP" sz="1800" dirty="0">
                <a:solidFill>
                  <a:srgbClr val="006600"/>
                </a:solidFill>
                <a:ea typeface="MS PGothic" panose="020B0600070205080204" pitchFamily="34" charset="-128"/>
              </a:rPr>
              <a:t>Intermediate “virtual” PIP-I+ (AIP) with a goal </a:t>
            </a:r>
            <a:r>
              <a:rPr lang="en-US" altLang="en-US" sz="1800" dirty="0">
                <a:solidFill>
                  <a:srgbClr val="006600"/>
                </a:solidFill>
              </a:rPr>
              <a:t>2.8•10</a:t>
            </a:r>
            <a:r>
              <a:rPr lang="en-US" altLang="en-US" sz="1800" baseline="30000" dirty="0">
                <a:solidFill>
                  <a:srgbClr val="006600"/>
                </a:solidFill>
              </a:rPr>
              <a:t>17</a:t>
            </a:r>
            <a:r>
              <a:rPr lang="en-US" altLang="ja-JP" sz="1800" dirty="0">
                <a:solidFill>
                  <a:srgbClr val="006600"/>
                </a:solidFill>
                <a:ea typeface="MS PGothic" panose="020B0600070205080204" pitchFamily="34" charset="-128"/>
              </a:rPr>
              <a:t>pph proposed in ~2017</a:t>
            </a:r>
            <a:endParaRPr lang="en-US" altLang="ja-JP" sz="180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r>
              <a:rPr lang="en-US" altLang="ja-JP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PIP-II with the new SC linac (~2027) requires up to 4</a:t>
            </a:r>
            <a:r>
              <a:rPr lang="en-US" altLang="en-US" sz="1800" dirty="0">
                <a:solidFill>
                  <a:schemeClr val="accent2"/>
                </a:solidFill>
              </a:rPr>
              <a:t>.8•10</a:t>
            </a:r>
            <a:r>
              <a:rPr lang="en-US" altLang="en-US" sz="1800" baseline="30000" dirty="0">
                <a:solidFill>
                  <a:schemeClr val="accent2"/>
                </a:solidFill>
              </a:rPr>
              <a:t>17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pph</a:t>
            </a:r>
            <a:r>
              <a:rPr lang="en-US" altLang="en-US" sz="1800" dirty="0">
                <a:solidFill>
                  <a:schemeClr val="accent2"/>
                </a:solidFill>
              </a:rPr>
              <a:t> in Booster.</a:t>
            </a:r>
            <a:r>
              <a:rPr lang="en-US" altLang="en-US" sz="1800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98C551-0A07-4C82-A58B-3C11ED325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" y="2397631"/>
            <a:ext cx="5536949" cy="3892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EAB29-BB31-4BC7-A736-2A197DCA3D6A}"/>
              </a:ext>
            </a:extLst>
          </p:cNvPr>
          <p:cNvSpPr txBox="1"/>
          <p:nvPr/>
        </p:nvSpPr>
        <p:spPr>
          <a:xfrm>
            <a:off x="9596674" y="995882"/>
            <a:ext cx="22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AIP Tasks moved into </a:t>
            </a:r>
          </a:p>
          <a:p>
            <a:r>
              <a:rPr lang="en-US" dirty="0"/>
              <a:t>PIP-II summer 2019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B428E5-7A9F-42D8-8E5F-1B80DDC6DAC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628740" y="1204969"/>
            <a:ext cx="660115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BC7FCF4-4B70-4AE4-9E78-8504D4D7E3A6}"/>
              </a:ext>
            </a:extLst>
          </p:cNvPr>
          <p:cNvSpPr txBox="1"/>
          <p:nvPr/>
        </p:nvSpPr>
        <p:spPr>
          <a:xfrm>
            <a:off x="6372130" y="4553893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7.5Hz  ~3.7E12 </a:t>
            </a:r>
            <a:r>
              <a:rPr lang="en-US" sz="1600" dirty="0" err="1"/>
              <a:t>ppp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52D0C-0211-488A-AD96-436ED20CF085}"/>
              </a:ext>
            </a:extLst>
          </p:cNvPr>
          <p:cNvSpPr txBox="1"/>
          <p:nvPr/>
        </p:nvSpPr>
        <p:spPr>
          <a:xfrm>
            <a:off x="6372130" y="2842788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 Hz ~ 4.4E12 </a:t>
            </a:r>
            <a:r>
              <a:rPr lang="en-US" sz="1600" dirty="0" err="1"/>
              <a:t>ppp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2989A-1937-477D-94AB-BE98753D301D}"/>
              </a:ext>
            </a:extLst>
          </p:cNvPr>
          <p:cNvSpPr txBox="1"/>
          <p:nvPr/>
        </p:nvSpPr>
        <p:spPr>
          <a:xfrm>
            <a:off x="6372130" y="3556502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 Hz ~ 3.2E12 </a:t>
            </a:r>
            <a:r>
              <a:rPr lang="en-US" sz="1600" dirty="0" err="1"/>
              <a:t>ppp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F718F5-0215-4960-848C-17C3B217FF76}"/>
              </a:ext>
            </a:extLst>
          </p:cNvPr>
          <p:cNvSpPr txBox="1"/>
          <p:nvPr/>
        </p:nvSpPr>
        <p:spPr>
          <a:xfrm>
            <a:off x="6372130" y="2423311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 Hz ~ 5.7E12 </a:t>
            </a:r>
            <a:r>
              <a:rPr lang="en-US" sz="1600" dirty="0" err="1"/>
              <a:t>ppp</a:t>
            </a:r>
            <a:endParaRPr lang="en-US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D6DD8C-3825-40B5-B54A-C8283D0C10AA}"/>
              </a:ext>
            </a:extLst>
          </p:cNvPr>
          <p:cNvCxnSpPr>
            <a:cxnSpLocks/>
          </p:cNvCxnSpPr>
          <p:nvPr/>
        </p:nvCxnSpPr>
        <p:spPr>
          <a:xfrm flipH="1">
            <a:off x="5770435" y="4732700"/>
            <a:ext cx="65112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44E15B-1AC0-4A2F-B313-CE1DFBAC8D46}"/>
              </a:ext>
            </a:extLst>
          </p:cNvPr>
          <p:cNvCxnSpPr>
            <a:cxnSpLocks/>
          </p:cNvCxnSpPr>
          <p:nvPr/>
        </p:nvCxnSpPr>
        <p:spPr>
          <a:xfrm flipH="1">
            <a:off x="5770435" y="2603628"/>
            <a:ext cx="65112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01C8F8-3431-4110-B0DA-E7DF50049E2E}"/>
              </a:ext>
            </a:extLst>
          </p:cNvPr>
          <p:cNvCxnSpPr>
            <a:cxnSpLocks/>
          </p:cNvCxnSpPr>
          <p:nvPr/>
        </p:nvCxnSpPr>
        <p:spPr>
          <a:xfrm flipH="1">
            <a:off x="5770435" y="3027630"/>
            <a:ext cx="65112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D2064C-CF68-49FC-8FC9-5E502B1A273C}"/>
              </a:ext>
            </a:extLst>
          </p:cNvPr>
          <p:cNvCxnSpPr>
            <a:cxnSpLocks/>
          </p:cNvCxnSpPr>
          <p:nvPr/>
        </p:nvCxnSpPr>
        <p:spPr>
          <a:xfrm flipH="1">
            <a:off x="5770435" y="3741345"/>
            <a:ext cx="65112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C7D50BB-A829-4EDE-82FF-AE349A4AB940}"/>
              </a:ext>
            </a:extLst>
          </p:cNvPr>
          <p:cNvSpPr txBox="1"/>
          <p:nvPr/>
        </p:nvSpPr>
        <p:spPr>
          <a:xfrm>
            <a:off x="6372130" y="561164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7.5Hz  ~3.0E11 </a:t>
            </a:r>
            <a:r>
              <a:rPr lang="en-US" sz="1600" dirty="0" err="1"/>
              <a:t>ppp</a:t>
            </a:r>
            <a:endParaRPr lang="en-US" sz="16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78AA33-F914-467D-BF84-9D8F8CD8E4C6}"/>
              </a:ext>
            </a:extLst>
          </p:cNvPr>
          <p:cNvCxnSpPr>
            <a:cxnSpLocks/>
          </p:cNvCxnSpPr>
          <p:nvPr/>
        </p:nvCxnSpPr>
        <p:spPr>
          <a:xfrm flipH="1">
            <a:off x="5770435" y="5799500"/>
            <a:ext cx="65112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AAB9B8-A932-4AFD-9C6B-B4EF8ED66C3A}"/>
              </a:ext>
            </a:extLst>
          </p:cNvPr>
          <p:cNvSpPr txBox="1"/>
          <p:nvPr/>
        </p:nvSpPr>
        <p:spPr>
          <a:xfrm>
            <a:off x="144857" y="1910281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4.8E17 </a:t>
            </a:r>
            <a:r>
              <a:rPr lang="en-US" sz="1400" dirty="0" err="1"/>
              <a:t>pph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821195-2992-4A36-B27A-7149E6907C27}"/>
              </a:ext>
            </a:extLst>
          </p:cNvPr>
          <p:cNvSpPr txBox="1"/>
          <p:nvPr/>
        </p:nvSpPr>
        <p:spPr>
          <a:xfrm>
            <a:off x="6372130" y="1905754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 Hz ~ 6.7E12 </a:t>
            </a:r>
            <a:r>
              <a:rPr lang="en-US" sz="1600" dirty="0" err="1"/>
              <a:t>ppp</a:t>
            </a:r>
            <a:endParaRPr lang="en-US" sz="16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20E850D-448C-46FC-A1DC-70FA20331311}"/>
              </a:ext>
            </a:extLst>
          </p:cNvPr>
          <p:cNvCxnSpPr>
            <a:cxnSpLocks/>
          </p:cNvCxnSpPr>
          <p:nvPr/>
        </p:nvCxnSpPr>
        <p:spPr>
          <a:xfrm flipH="1">
            <a:off x="1348967" y="2067965"/>
            <a:ext cx="497451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C2EB0A-E81E-4FEF-8968-EEADECA2E8CE}"/>
              </a:ext>
            </a:extLst>
          </p:cNvPr>
          <p:cNvSpPr txBox="1"/>
          <p:nvPr/>
        </p:nvSpPr>
        <p:spPr>
          <a:xfrm>
            <a:off x="8548301" y="1834470"/>
            <a:ext cx="31486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Following the PIP Campaign 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PIP-1+ Task Force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Joint PIP-II /AD Booster </a:t>
            </a:r>
          </a:p>
          <a:p>
            <a:r>
              <a:rPr lang="en-US" dirty="0"/>
              <a:t>       Physics Study Task Force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Recommendations </a:t>
            </a:r>
          </a:p>
          <a:p>
            <a:r>
              <a:rPr lang="en-US" dirty="0"/>
              <a:t>	Booster Dampers</a:t>
            </a:r>
          </a:p>
          <a:p>
            <a:r>
              <a:rPr lang="en-US" dirty="0"/>
              <a:t>		longitudinal</a:t>
            </a:r>
          </a:p>
          <a:p>
            <a:r>
              <a:rPr lang="en-US" dirty="0"/>
              <a:t>		transverse</a:t>
            </a:r>
          </a:p>
          <a:p>
            <a:r>
              <a:rPr lang="en-US" dirty="0"/>
              <a:t>	Booster Collimator</a:t>
            </a:r>
          </a:p>
          <a:p>
            <a:r>
              <a:rPr lang="en-US" dirty="0"/>
              <a:t>	Current Monitor</a:t>
            </a:r>
          </a:p>
          <a:p>
            <a:r>
              <a:rPr lang="en-US" dirty="0"/>
              <a:t>	Ext. D magnet</a:t>
            </a:r>
          </a:p>
          <a:p>
            <a:r>
              <a:rPr lang="en-US" dirty="0"/>
              <a:t>	Wide Bore RF cavity</a:t>
            </a:r>
          </a:p>
        </p:txBody>
      </p:sp>
    </p:spTree>
    <p:extLst>
      <p:ext uri="{BB962C8B-B14F-4D97-AF65-F5344CB8AC3E}">
        <p14:creationId xmlns:p14="http://schemas.microsoft.com/office/powerpoint/2010/main" val="323870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A163FA-65FE-0244-8DCF-58F350D046E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183513" y="1560828"/>
            <a:ext cx="27157" cy="3771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8FB3889-9AC3-4DD8-827C-229D1568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54" y="90534"/>
            <a:ext cx="9180214" cy="427877"/>
          </a:xfrm>
        </p:spPr>
        <p:txBody>
          <a:bodyPr/>
          <a:lstStyle/>
          <a:p>
            <a:r>
              <a:rPr lang="en-US" dirty="0"/>
              <a:t>PIP-II Accelerator Upgrades – Booster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52EC-14F8-4527-9AD8-9910BBBA2A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FC08D-5327-45B2-B7DB-A64AFA706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6DDE-E662-4077-BD75-12D7B9A4A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 Box 1760">
            <a:extLst>
              <a:ext uri="{FF2B5EF4-FFF2-40B4-BE49-F238E27FC236}">
                <a16:creationId xmlns:a16="http://schemas.microsoft.com/office/drawing/2014/main" id="{D964AE81-8C68-814E-81B5-874FAE50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27" y="4500207"/>
            <a:ext cx="1263128" cy="7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WBS 121.05.04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Booster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D. Johnson</a:t>
            </a:r>
          </a:p>
        </p:txBody>
      </p:sp>
      <p:sp>
        <p:nvSpPr>
          <p:cNvPr id="10" name="Text Box 1760">
            <a:extLst>
              <a:ext uri="{FF2B5EF4-FFF2-40B4-BE49-F238E27FC236}">
                <a16:creationId xmlns:a16="http://schemas.microsoft.com/office/drawing/2014/main" id="{D9F11B4E-6A53-5B49-80A1-3C3B0AEC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06" y="5331830"/>
            <a:ext cx="1263128" cy="7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WBS 121.05.05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MI/RR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J. </a:t>
            </a:r>
            <a:r>
              <a:rPr lang="en-US" sz="1050" b="1" dirty="0" err="1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Dey</a:t>
            </a:r>
            <a:endParaRPr lang="en-US" sz="1050" b="1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11" name="Text Box 1760">
            <a:extLst>
              <a:ext uri="{FF2B5EF4-FFF2-40B4-BE49-F238E27FC236}">
                <a16:creationId xmlns:a16="http://schemas.microsoft.com/office/drawing/2014/main" id="{D338E2A9-BCFF-7C4B-9A59-E74DFBD06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50" y="2499443"/>
            <a:ext cx="1263128" cy="92955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WBS 121.05.02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Transfer Line/Beam absorber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M. Xiao</a:t>
            </a:r>
          </a:p>
        </p:txBody>
      </p:sp>
      <p:sp>
        <p:nvSpPr>
          <p:cNvPr id="13" name="Text Box 1760">
            <a:extLst>
              <a:ext uri="{FF2B5EF4-FFF2-40B4-BE49-F238E27FC236}">
                <a16:creationId xmlns:a16="http://schemas.microsoft.com/office/drawing/2014/main" id="{72A5C791-99A5-944B-9908-FAB71AF9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38" y="3496882"/>
            <a:ext cx="1263128" cy="92955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WBS 121.05.03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Beam Transfer Line Installation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D. Morris</a:t>
            </a:r>
          </a:p>
        </p:txBody>
      </p:sp>
      <p:sp>
        <p:nvSpPr>
          <p:cNvPr id="21" name="Text Box 1873">
            <a:extLst>
              <a:ext uri="{FF2B5EF4-FFF2-40B4-BE49-F238E27FC236}">
                <a16:creationId xmlns:a16="http://schemas.microsoft.com/office/drawing/2014/main" id="{C2DFEB11-D3B0-8C41-B283-AB0F5A9F3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51" y="443619"/>
            <a:ext cx="1886148" cy="11066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50" u="sng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WBS 121.05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50" u="sng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ACCELERATOR COMPLEX UPGRADES</a:t>
            </a:r>
            <a:endParaRPr lang="en-US" sz="105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I. </a:t>
            </a:r>
            <a:r>
              <a:rPr lang="en-US" sz="1050" b="1" dirty="0" err="1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Kourbanis</a:t>
            </a:r>
            <a:endParaRPr lang="en-US" sz="1050" b="1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System Manager</a:t>
            </a:r>
          </a:p>
        </p:txBody>
      </p:sp>
      <p:sp>
        <p:nvSpPr>
          <p:cNvPr id="24" name="Text Box 1760">
            <a:extLst>
              <a:ext uri="{FF2B5EF4-FFF2-40B4-BE49-F238E27FC236}">
                <a16:creationId xmlns:a16="http://schemas.microsoft.com/office/drawing/2014/main" id="{9213E5F0-616A-DC4D-A82E-01966EC2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681" y="905351"/>
            <a:ext cx="1467728" cy="7926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WBS 121.05.04.01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Project Management</a:t>
            </a:r>
          </a:p>
        </p:txBody>
      </p:sp>
      <p:sp>
        <p:nvSpPr>
          <p:cNvPr id="35" name="Text Box 1760">
            <a:extLst>
              <a:ext uri="{FF2B5EF4-FFF2-40B4-BE49-F238E27FC236}">
                <a16:creationId xmlns:a16="http://schemas.microsoft.com/office/drawing/2014/main" id="{772C8649-6E0E-ED49-9CAF-5FDF5AA63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681" y="1900820"/>
            <a:ext cx="1467728" cy="7926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WBS 121.05.04.02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800 MeV Injection</a:t>
            </a:r>
          </a:p>
        </p:txBody>
      </p:sp>
      <p:sp>
        <p:nvSpPr>
          <p:cNvPr id="39" name="Text Box 1760">
            <a:extLst>
              <a:ext uri="{FF2B5EF4-FFF2-40B4-BE49-F238E27FC236}">
                <a16:creationId xmlns:a16="http://schemas.microsoft.com/office/drawing/2014/main" id="{F7122C36-C848-DD44-83F2-ED0D7478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681" y="3032685"/>
            <a:ext cx="1467728" cy="7926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WBS 121.05.04.03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20 Hz Upgrade*</a:t>
            </a:r>
          </a:p>
        </p:txBody>
      </p:sp>
      <p:sp>
        <p:nvSpPr>
          <p:cNvPr id="43" name="Text Box 1760">
            <a:extLst>
              <a:ext uri="{FF2B5EF4-FFF2-40B4-BE49-F238E27FC236}">
                <a16:creationId xmlns:a16="http://schemas.microsoft.com/office/drawing/2014/main" id="{FCDD26FE-B8FB-3F49-B9E4-846CF77D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681" y="4016033"/>
            <a:ext cx="1467728" cy="79262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b="1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WBS 121.05.04.04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b="1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Dampers* </a:t>
            </a:r>
          </a:p>
        </p:txBody>
      </p:sp>
      <p:sp>
        <p:nvSpPr>
          <p:cNvPr id="48" name="Text Box 1760">
            <a:extLst>
              <a:ext uri="{FF2B5EF4-FFF2-40B4-BE49-F238E27FC236}">
                <a16:creationId xmlns:a16="http://schemas.microsoft.com/office/drawing/2014/main" id="{277CCEEF-55CB-487D-BF44-FCFC0C0A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681" y="5190131"/>
            <a:ext cx="1467728" cy="79262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WBS 121.05.04.05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200" dirty="0">
                <a:latin typeface="Helvetica" pitchFamily="2" charset="0"/>
                <a:ea typeface="Helvetica" charset="0"/>
                <a:cs typeface="Helvetica" panose="020B0604020202020204" pitchFamily="34" charset="0"/>
              </a:rPr>
              <a:t>Collimators*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BADE20-E8D6-482D-BAE4-0664D8EA208E}"/>
              </a:ext>
            </a:extLst>
          </p:cNvPr>
          <p:cNvCxnSpPr>
            <a:cxnSpLocks/>
          </p:cNvCxnSpPr>
          <p:nvPr/>
        </p:nvCxnSpPr>
        <p:spPr>
          <a:xfrm>
            <a:off x="1846955" y="4903618"/>
            <a:ext cx="5974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A2D5F6E-7FB6-4593-816C-D2B663B3E367}"/>
              </a:ext>
            </a:extLst>
          </p:cNvPr>
          <p:cNvCxnSpPr>
            <a:cxnSpLocks/>
          </p:cNvCxnSpPr>
          <p:nvPr/>
        </p:nvCxnSpPr>
        <p:spPr>
          <a:xfrm>
            <a:off x="3468181" y="1312753"/>
            <a:ext cx="0" cy="43921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9E1A84-CB55-4177-BC8C-CD2FB1DF78AF}"/>
              </a:ext>
            </a:extLst>
          </p:cNvPr>
          <p:cNvCxnSpPr>
            <a:cxnSpLocks/>
          </p:cNvCxnSpPr>
          <p:nvPr/>
        </p:nvCxnSpPr>
        <p:spPr>
          <a:xfrm>
            <a:off x="3463619" y="1340167"/>
            <a:ext cx="8850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4856B1-57F4-4A17-8D80-F714C7F5EC78}"/>
              </a:ext>
            </a:extLst>
          </p:cNvPr>
          <p:cNvCxnSpPr>
            <a:cxnSpLocks/>
          </p:cNvCxnSpPr>
          <p:nvPr/>
        </p:nvCxnSpPr>
        <p:spPr>
          <a:xfrm>
            <a:off x="3463619" y="2385744"/>
            <a:ext cx="8850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9994A6-287B-4595-9966-55669A9651DE}"/>
              </a:ext>
            </a:extLst>
          </p:cNvPr>
          <p:cNvCxnSpPr>
            <a:cxnSpLocks/>
          </p:cNvCxnSpPr>
          <p:nvPr/>
        </p:nvCxnSpPr>
        <p:spPr>
          <a:xfrm>
            <a:off x="3463619" y="3435227"/>
            <a:ext cx="8850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8D55D4-6E30-4D2C-A1EF-5C1AF9500791}"/>
              </a:ext>
            </a:extLst>
          </p:cNvPr>
          <p:cNvCxnSpPr>
            <a:cxnSpLocks/>
          </p:cNvCxnSpPr>
          <p:nvPr/>
        </p:nvCxnSpPr>
        <p:spPr>
          <a:xfrm>
            <a:off x="3463619" y="4512459"/>
            <a:ext cx="8850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45F56F-715A-4A38-A9C7-B53C5AB65288}"/>
              </a:ext>
            </a:extLst>
          </p:cNvPr>
          <p:cNvCxnSpPr>
            <a:cxnSpLocks/>
          </p:cNvCxnSpPr>
          <p:nvPr/>
        </p:nvCxnSpPr>
        <p:spPr>
          <a:xfrm>
            <a:off x="3450074" y="5686790"/>
            <a:ext cx="8850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35BA34-D59D-4D50-9906-DEB293E483CE}"/>
              </a:ext>
            </a:extLst>
          </p:cNvPr>
          <p:cNvSpPr txBox="1"/>
          <p:nvPr/>
        </p:nvSpPr>
        <p:spPr>
          <a:xfrm>
            <a:off x="6690512" y="3965418"/>
            <a:ext cx="2471382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Longitudinal Dampers**</a:t>
            </a:r>
          </a:p>
          <a:p>
            <a:pPr algn="ctr"/>
            <a:r>
              <a:rPr lang="en-US" dirty="0"/>
              <a:t>N. Eddy</a:t>
            </a:r>
          </a:p>
          <a:p>
            <a:pPr algn="ctr"/>
            <a:r>
              <a:rPr lang="en-US" dirty="0"/>
              <a:t>B. Pellico</a:t>
            </a:r>
          </a:p>
        </p:txBody>
      </p:sp>
      <p:sp>
        <p:nvSpPr>
          <p:cNvPr id="18" name="Text Box 1760">
            <a:extLst>
              <a:ext uri="{FF2B5EF4-FFF2-40B4-BE49-F238E27FC236}">
                <a16:creationId xmlns:a16="http://schemas.microsoft.com/office/drawing/2014/main" id="{8D979576-DAAA-C649-B759-1578F089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57" y="1645944"/>
            <a:ext cx="1263128" cy="7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WBS 121.05.01 Project Management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05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I. </a:t>
            </a:r>
            <a:r>
              <a:rPr lang="en-US" sz="1050" b="1" dirty="0" err="1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Kourbanis</a:t>
            </a:r>
            <a:endParaRPr lang="en-US" sz="1050" b="1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4A5D74-9621-4E28-946A-D18D19D7DC6F}"/>
              </a:ext>
            </a:extLst>
          </p:cNvPr>
          <p:cNvCxnSpPr>
            <a:cxnSpLocks/>
          </p:cNvCxnSpPr>
          <p:nvPr/>
        </p:nvCxnSpPr>
        <p:spPr>
          <a:xfrm>
            <a:off x="2434577" y="3429000"/>
            <a:ext cx="0" cy="14870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9F8358-C4DF-4DA8-905B-4F01333A5AB4}"/>
              </a:ext>
            </a:extLst>
          </p:cNvPr>
          <p:cNvCxnSpPr>
            <a:cxnSpLocks/>
          </p:cNvCxnSpPr>
          <p:nvPr/>
        </p:nvCxnSpPr>
        <p:spPr>
          <a:xfrm>
            <a:off x="2426329" y="3429000"/>
            <a:ext cx="10683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B08B3F2-0062-4C73-ACC3-BAB60FC33D1F}"/>
              </a:ext>
            </a:extLst>
          </p:cNvPr>
          <p:cNvSpPr txBox="1"/>
          <p:nvPr/>
        </p:nvSpPr>
        <p:spPr>
          <a:xfrm>
            <a:off x="6681458" y="3105834"/>
            <a:ext cx="229998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Transverse Dampers**</a:t>
            </a:r>
          </a:p>
          <a:p>
            <a:pPr algn="ctr"/>
            <a:r>
              <a:rPr lang="en-US" dirty="0"/>
              <a:t>N. Eddy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2ED833-DC4C-4549-B004-8422D47E05A5}"/>
              </a:ext>
            </a:extLst>
          </p:cNvPr>
          <p:cNvSpPr txBox="1"/>
          <p:nvPr/>
        </p:nvSpPr>
        <p:spPr>
          <a:xfrm>
            <a:off x="6690512" y="5214797"/>
            <a:ext cx="195342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Current Monitor**</a:t>
            </a:r>
          </a:p>
          <a:p>
            <a:r>
              <a:rPr lang="en-US" dirty="0"/>
              <a:t>Michelle Ibrahim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379B55-FE7B-45CF-8A27-8455A5BA81F5}"/>
              </a:ext>
            </a:extLst>
          </p:cNvPr>
          <p:cNvCxnSpPr>
            <a:cxnSpLocks/>
          </p:cNvCxnSpPr>
          <p:nvPr/>
        </p:nvCxnSpPr>
        <p:spPr>
          <a:xfrm>
            <a:off x="5816011" y="4456629"/>
            <a:ext cx="8850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D2370D2-99FB-4574-A115-F71A31C901A0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20936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B81ED0-1AC6-4D02-B704-7DFB30B6D5C2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5974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B6B25A-E944-42DC-906D-2F49623028EF}"/>
              </a:ext>
            </a:extLst>
          </p:cNvPr>
          <p:cNvCxnSpPr>
            <a:cxnSpLocks/>
          </p:cNvCxnSpPr>
          <p:nvPr/>
        </p:nvCxnSpPr>
        <p:spPr>
          <a:xfrm>
            <a:off x="6096000" y="5534342"/>
            <a:ext cx="5974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9532905-9EB6-40CD-A902-F7C1F88F03FA}"/>
              </a:ext>
            </a:extLst>
          </p:cNvPr>
          <p:cNvSpPr txBox="1"/>
          <p:nvPr/>
        </p:nvSpPr>
        <p:spPr>
          <a:xfrm>
            <a:off x="10157988" y="3829616"/>
            <a:ext cx="14847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AD/PS**</a:t>
            </a:r>
          </a:p>
          <a:p>
            <a:r>
              <a:rPr lang="en-US" dirty="0"/>
              <a:t>AD/Inst</a:t>
            </a:r>
          </a:p>
          <a:p>
            <a:r>
              <a:rPr lang="en-US" dirty="0"/>
              <a:t>AD/Controls</a:t>
            </a:r>
          </a:p>
          <a:p>
            <a:r>
              <a:rPr lang="en-US" dirty="0"/>
              <a:t>AD/Mech Sup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8CAD163-1D04-46B5-9FF0-6081FB5B917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9161894" y="4427083"/>
            <a:ext cx="1014201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A9F6753-4C4F-4601-AC1A-DD3281EAB96B}"/>
              </a:ext>
            </a:extLst>
          </p:cNvPr>
          <p:cNvSpPr txBox="1"/>
          <p:nvPr/>
        </p:nvSpPr>
        <p:spPr>
          <a:xfrm>
            <a:off x="9189267" y="4409038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9A4A26-8482-4DF9-89D9-726AED01933C}"/>
              </a:ext>
            </a:extLst>
          </p:cNvPr>
          <p:cNvSpPr txBox="1"/>
          <p:nvPr/>
        </p:nvSpPr>
        <p:spPr>
          <a:xfrm>
            <a:off x="8700380" y="5350599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Process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A0BC0B-72CC-4EB8-958A-8E626EC69D6C}"/>
              </a:ext>
            </a:extLst>
          </p:cNvPr>
          <p:cNvSpPr txBox="1"/>
          <p:nvPr/>
        </p:nvSpPr>
        <p:spPr>
          <a:xfrm>
            <a:off x="9134946" y="3244334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2022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8460814-DF40-4D89-8F8A-61621CF01BB1}"/>
              </a:ext>
            </a:extLst>
          </p:cNvPr>
          <p:cNvSpPr txBox="1"/>
          <p:nvPr/>
        </p:nvSpPr>
        <p:spPr>
          <a:xfrm>
            <a:off x="3395049" y="5957181"/>
            <a:ext cx="394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Tasks are carried out totally within AD.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DF75AB-7B7C-468F-8D01-69360F7DCE59}"/>
              </a:ext>
            </a:extLst>
          </p:cNvPr>
          <p:cNvSpPr txBox="1"/>
          <p:nvPr/>
        </p:nvSpPr>
        <p:spPr>
          <a:xfrm>
            <a:off x="8935770" y="2426329"/>
            <a:ext cx="315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Requirements/Specifications</a:t>
            </a:r>
          </a:p>
          <a:p>
            <a:r>
              <a:rPr lang="en-US" dirty="0"/>
              <a:t>Determined by  AD/PS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AE30E34-4F71-4626-B3BA-36AAB7E9D9EB}"/>
              </a:ext>
            </a:extLst>
          </p:cNvPr>
          <p:cNvCxnSpPr>
            <a:endCxn id="82" idx="3"/>
          </p:cNvCxnSpPr>
          <p:nvPr/>
        </p:nvCxnSpPr>
        <p:spPr>
          <a:xfrm>
            <a:off x="10130828" y="4427144"/>
            <a:ext cx="1511862" cy="2637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91B1-179D-42B9-8076-5537BD60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546312"/>
            <a:ext cx="11563351" cy="5194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All Documentation and talks are uploaded to the indico Review website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Jim and I will act a host /co-host – Jim will be host during committee deliberations and closeout.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During presentations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Speakers will give their presentations from slides on their personal computer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We would like to ask all participants  to mute their mics.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No need for video during presentations except for speaker sharing their desktop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Discussion time is built into each presentation and a dedicated period before and after lunch for more detailed questions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Currently, we have a lunch hour scheduled from 12:00 to 1:00 CST . We can modify time and length if necessary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Returning from lunch we will continue discussion and questions from Committee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The committee will decide when they go into Deliberations  (they decide if it is a private or public meeting)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If private, everyone leaves and waits to be re-invited to join for the close out. We will try to keep it on time.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7844"/>
            <a:ext cx="11582400" cy="427877"/>
          </a:xfrm>
        </p:spPr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t>31-Mar -21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01AFF3-6B13-4BEE-99B6-917048327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D. Johnson | PIP-II Booster Upgrade - Longitudinal Damper PDR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AE4300-F2CB-4C1F-AA52-43CCE2DC35E0}"/>
              </a:ext>
            </a:extLst>
          </p:cNvPr>
          <p:cNvSpPr txBox="1">
            <a:spLocks/>
          </p:cNvSpPr>
          <p:nvPr/>
        </p:nvSpPr>
        <p:spPr>
          <a:xfrm>
            <a:off x="848784" y="749133"/>
            <a:ext cx="8672513" cy="55645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314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D52CE-5C9A-4CA2-ABDF-EF5280821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15" y="971551"/>
            <a:ext cx="11117656" cy="5059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reviewers are asked to perform a Preliminary Design Review of Booster Longitudinal Dampers for PIP II.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 “preliminary design” has matured from a conceptual design  and should by about the 60% point in the design process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dirty="0"/>
              <a:t>Specifically, the Committee is asked to answer the following charge questions: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1.	Are the requirements documented, clear, complete and appropriate?</a:t>
            </a:r>
          </a:p>
          <a:p>
            <a:pPr marL="0" indent="0">
              <a:buNone/>
            </a:pPr>
            <a:r>
              <a:rPr lang="en-US" sz="1600" dirty="0"/>
              <a:t>2.	Is the proposed design for the Booster Longitudinal Dampers likely to meet requirements?    				Explain any deficiencies or concerns.  </a:t>
            </a:r>
          </a:p>
          <a:p>
            <a:pPr marL="0" indent="0">
              <a:buNone/>
            </a:pPr>
            <a:r>
              <a:rPr lang="en-US" sz="1600" dirty="0"/>
              <a:t>3.	Are there any features present (or absent) that threaten the intended function and performance 	of this design? </a:t>
            </a:r>
          </a:p>
          <a:p>
            <a:pPr marL="0" indent="0">
              <a:buNone/>
            </a:pPr>
            <a:r>
              <a:rPr lang="en-US" sz="1600" dirty="0"/>
              <a:t>4.	Have safety and environmental aspects been appropriately considered?  </a:t>
            </a:r>
          </a:p>
          <a:p>
            <a:pPr marL="0" indent="0">
              <a:buNone/>
            </a:pPr>
            <a:r>
              <a:rPr lang="en-US" sz="1600" dirty="0"/>
              <a:t>5.	Have quality aspects been appropriately considered?  </a:t>
            </a:r>
          </a:p>
          <a:p>
            <a:pPr marL="0" indent="0">
              <a:buNone/>
            </a:pPr>
            <a:r>
              <a:rPr lang="en-US" sz="1600" dirty="0"/>
              <a:t>6.	Does the proposed schedule seem reasonable?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intended outcome of the review: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	Collect and document findings, comments and recommendations necessary to proceed to the Final Design stage.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ADC80-4CFB-4638-8D2B-6B0DFFB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214C-5D58-46DA-AA97-94F05D0D67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5B51D-1EAF-46F0-9FE9-4233DCF79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D444-C87E-457A-BA23-29150F7D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4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A7A84C-8C9E-4313-8DBB-F8830F7AF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47"/>
          <a:stretch/>
        </p:blipFill>
        <p:spPr>
          <a:xfrm>
            <a:off x="201857" y="1491944"/>
            <a:ext cx="11788285" cy="30438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3418C2-9DBF-4CBE-BDBD-689E1746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165"/>
            <a:ext cx="11582400" cy="726021"/>
          </a:xfrm>
        </p:spPr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2AEB9-401D-4624-9F50-624013928D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31-Mar -21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52CF-0388-40D0-A2C6-6AF2E96F1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| PIP-II Booster Upgrade - Longitudinal Damper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8B099-C9C1-4CC8-B11E-394F67FC4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11513</TotalTime>
  <Words>872</Words>
  <Application>Microsoft Office PowerPoint</Application>
  <PresentationFormat>Widescreen</PresentationFormat>
  <Paragraphs>138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Wingdings</vt:lpstr>
      <vt:lpstr>Office Theme</vt:lpstr>
      <vt:lpstr>Fermilab_PPT_090815</vt:lpstr>
      <vt:lpstr>PowerPoint Presentation</vt:lpstr>
      <vt:lpstr>Welcome </vt:lpstr>
      <vt:lpstr>PIP-II Scope Driven by GRD Requirements</vt:lpstr>
      <vt:lpstr>Evolution of Booster Intensity (end 2019)</vt:lpstr>
      <vt:lpstr>PIP-II Accelerator Upgrades – Booster Organization</vt:lpstr>
      <vt:lpstr>Review Process</vt:lpstr>
      <vt:lpstr>Charge</vt:lpstr>
      <vt:lpstr>Project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 Johnson</dc:creator>
  <cp:lastModifiedBy>David E Johnson</cp:lastModifiedBy>
  <cp:revision>70</cp:revision>
  <dcterms:created xsi:type="dcterms:W3CDTF">2020-05-28T02:32:54Z</dcterms:created>
  <dcterms:modified xsi:type="dcterms:W3CDTF">2021-03-31T14:26:43Z</dcterms:modified>
</cp:coreProperties>
</file>