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61" r:id="rId7"/>
    <p:sldId id="263" r:id="rId8"/>
    <p:sldId id="262" r:id="rId9"/>
    <p:sldId id="257" r:id="rId10"/>
    <p:sldId id="265" r:id="rId11"/>
    <p:sldId id="266" r:id="rId12"/>
    <p:sldId id="258" r:id="rId13"/>
    <p:sldId id="267" r:id="rId14"/>
    <p:sldId id="259" r:id="rId15"/>
    <p:sldId id="269" r:id="rId16"/>
    <p:sldId id="272" r:id="rId17"/>
    <p:sldId id="270" r:id="rId18"/>
    <p:sldId id="268"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A5910-3206-4C17-A5A9-0C01EA33E2A6}" v="3" dt="2021-03-29T20:30:13.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67" d="100"/>
          <a:sy n="67" d="100"/>
        </p:scale>
        <p:origin x="645"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1E5E-8C48-4298-80C9-C8FAACCC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79597-B38C-4EB2-9BBE-07577D0F94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7A7CAE-F3F2-458F-8DA8-5E7497BAC1BB}"/>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996A7944-D054-44DC-B5CC-189796B47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55772-7112-4462-B2F0-2E55275F0F4D}"/>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380972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46AD-6B45-4C5C-BB74-E008CD0A3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FE457B-5A2E-4CD2-9732-714DEC6F6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38DBE-AD67-4048-8EB7-FC7FEF33D26C}"/>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45111B54-FF97-4654-BA40-E79D43CDD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9DE12-694E-4551-A5C2-8330A14D3D33}"/>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259509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F9766-79FC-4094-852B-59944D8E28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F46E1C-C668-4A08-BFC6-CAEB7BA1B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6F12C-D2A5-4A84-8EF6-E4279F8FE3B1}"/>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9BD6E4D5-2B02-4764-9D4C-36CD9675D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DAA1F-ADB0-427D-B2AF-0A5837AEE991}"/>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396004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46B9-4864-45AB-B45F-30D14C8FB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82F62-8A07-4974-8715-9646E05923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50870-8F9C-484F-9E48-AFA5EBA6B80E}"/>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45BE055B-2192-4D83-90A3-8A9FA1349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A28EE-ECA1-46B0-96C1-B803AFCCEB47}"/>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24335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D73E-8E01-4AB2-A062-81E4E0577B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C545EC-04FB-4BA6-AA1E-0701BECB7C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80589-786E-4371-867A-E2A0F16665B9}"/>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D1B1E3E4-153A-4401-971F-F5E20F39D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5B7B6-4DF5-463D-B564-B127E87ED637}"/>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316245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9338-9834-4602-AE68-3A3CD1AA1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A631E-AC35-4433-BFB5-B3D9F20FE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0B54D-BFAD-4D82-9B4F-E8F985241E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5A233-D6E8-4544-9836-862B5CC01968}"/>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6" name="Footer Placeholder 5">
            <a:extLst>
              <a:ext uri="{FF2B5EF4-FFF2-40B4-BE49-F238E27FC236}">
                <a16:creationId xmlns:a16="http://schemas.microsoft.com/office/drawing/2014/main" id="{7697AF6B-43A7-48BB-AFDF-E554FE10B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EE58E-257C-41F8-BA8D-AE9DF27D7B64}"/>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151098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5476-A3CF-4BDC-B019-5D26457287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5A3C6-4A55-4814-894E-02AE212996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58AE4-59B7-4F65-BDFD-DD2011CBD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CA070-F0DB-46E6-9D79-28F0201EB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3746E6-42CF-489A-A27F-38003E2212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C327C2-6375-4AB9-9471-AC5873FE901F}"/>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8" name="Footer Placeholder 7">
            <a:extLst>
              <a:ext uri="{FF2B5EF4-FFF2-40B4-BE49-F238E27FC236}">
                <a16:creationId xmlns:a16="http://schemas.microsoft.com/office/drawing/2014/main" id="{FD731992-B15F-42C4-A5C2-58550E572B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81469-5CCA-4281-917B-51609843EF72}"/>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1415845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8CC2-C44F-477E-8217-E2358AFB7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057AAB-C882-4BFC-90BF-279E7C75334E}"/>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4" name="Footer Placeholder 3">
            <a:extLst>
              <a:ext uri="{FF2B5EF4-FFF2-40B4-BE49-F238E27FC236}">
                <a16:creationId xmlns:a16="http://schemas.microsoft.com/office/drawing/2014/main" id="{135C91C8-2193-4CBA-A99C-627CB4102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062770-5296-42B0-A267-70DF24C3C79A}"/>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334066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A8383-9E82-46D8-852E-4FCD59DEDC48}"/>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3" name="Footer Placeholder 2">
            <a:extLst>
              <a:ext uri="{FF2B5EF4-FFF2-40B4-BE49-F238E27FC236}">
                <a16:creationId xmlns:a16="http://schemas.microsoft.com/office/drawing/2014/main" id="{DF309A11-8777-4C80-839D-F54912F316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42580-737E-4F61-BE47-427887FE4A1E}"/>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81744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2EF1-94CE-427B-A11A-64245A6B1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9889B-5FFE-4A6E-84A4-9457C25896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26430B-C655-4FF3-9972-CBA7B8D37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883060-30BF-4AB7-AFB5-2F4BA0DC86CA}"/>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6" name="Footer Placeholder 5">
            <a:extLst>
              <a:ext uri="{FF2B5EF4-FFF2-40B4-BE49-F238E27FC236}">
                <a16:creationId xmlns:a16="http://schemas.microsoft.com/office/drawing/2014/main" id="{A3C52230-8C21-45D9-BB99-FC01CC1C2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5736FA-551B-4828-ADE6-36A8116F307D}"/>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150403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F2E8-A829-4632-B417-EB605F6AF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59C12-4D2E-4CDF-937C-73DD396EA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068862-80BC-440F-AF07-1772AE87F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DDC56-0574-4E00-BF24-2D9F98858B1C}"/>
              </a:ext>
            </a:extLst>
          </p:cNvPr>
          <p:cNvSpPr>
            <a:spLocks noGrp="1"/>
          </p:cNvSpPr>
          <p:nvPr>
            <p:ph type="dt" sz="half" idx="10"/>
          </p:nvPr>
        </p:nvSpPr>
        <p:spPr/>
        <p:txBody>
          <a:bodyPr/>
          <a:lstStyle/>
          <a:p>
            <a:fld id="{5B4956BD-9414-4894-A1E7-17205F77975A}" type="datetimeFigureOut">
              <a:rPr lang="en-US" smtClean="0"/>
              <a:t>3/30/2021</a:t>
            </a:fld>
            <a:endParaRPr lang="en-US"/>
          </a:p>
        </p:txBody>
      </p:sp>
      <p:sp>
        <p:nvSpPr>
          <p:cNvPr id="6" name="Footer Placeholder 5">
            <a:extLst>
              <a:ext uri="{FF2B5EF4-FFF2-40B4-BE49-F238E27FC236}">
                <a16:creationId xmlns:a16="http://schemas.microsoft.com/office/drawing/2014/main" id="{9A54560D-5286-4996-AF5C-2CD3DCA4D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644C6-7CAC-4705-AD12-971513805E86}"/>
              </a:ext>
            </a:extLst>
          </p:cNvPr>
          <p:cNvSpPr>
            <a:spLocks noGrp="1"/>
          </p:cNvSpPr>
          <p:nvPr>
            <p:ph type="sldNum" sz="quarter" idx="12"/>
          </p:nvPr>
        </p:nvSpPr>
        <p:spPr/>
        <p:txBody>
          <a:bodyPr/>
          <a:lstStyle/>
          <a:p>
            <a:fld id="{72FB71E5-0DE7-4A0A-9065-531257182A5A}" type="slidenum">
              <a:rPr lang="en-US" smtClean="0"/>
              <a:t>‹#›</a:t>
            </a:fld>
            <a:endParaRPr lang="en-US"/>
          </a:p>
        </p:txBody>
      </p:sp>
    </p:spTree>
    <p:extLst>
      <p:ext uri="{BB962C8B-B14F-4D97-AF65-F5344CB8AC3E}">
        <p14:creationId xmlns:p14="http://schemas.microsoft.com/office/powerpoint/2010/main" val="230030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57631-B4C9-459C-B284-158B3EFA6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6763F6-D3B9-427A-B19C-F28E9B60F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CA4EF-3FA6-423A-9E6E-AB4CACBD3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956BD-9414-4894-A1E7-17205F77975A}" type="datetimeFigureOut">
              <a:rPr lang="en-US" smtClean="0"/>
              <a:t>3/30/2021</a:t>
            </a:fld>
            <a:endParaRPr lang="en-US"/>
          </a:p>
        </p:txBody>
      </p:sp>
      <p:sp>
        <p:nvSpPr>
          <p:cNvPr id="5" name="Footer Placeholder 4">
            <a:extLst>
              <a:ext uri="{FF2B5EF4-FFF2-40B4-BE49-F238E27FC236}">
                <a16:creationId xmlns:a16="http://schemas.microsoft.com/office/drawing/2014/main" id="{A0708A69-C812-4254-9F14-E89B0CE23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4AFFB-CE2E-4E43-B0C2-CAE2D1121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B71E5-0DE7-4A0A-9065-531257182A5A}" type="slidenum">
              <a:rPr lang="en-US" smtClean="0"/>
              <a:t>‹#›</a:t>
            </a:fld>
            <a:endParaRPr lang="en-US"/>
          </a:p>
        </p:txBody>
      </p:sp>
    </p:spTree>
    <p:extLst>
      <p:ext uri="{BB962C8B-B14F-4D97-AF65-F5344CB8AC3E}">
        <p14:creationId xmlns:p14="http://schemas.microsoft.com/office/powerpoint/2010/main" val="2636541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B5F3-20FD-423D-8CC7-FB68ECADFF01}"/>
              </a:ext>
            </a:extLst>
          </p:cNvPr>
          <p:cNvSpPr>
            <a:spLocks noGrp="1"/>
          </p:cNvSpPr>
          <p:nvPr>
            <p:ph type="ctrTitle"/>
          </p:nvPr>
        </p:nvSpPr>
        <p:spPr/>
        <p:txBody>
          <a:bodyPr/>
          <a:lstStyle/>
          <a:p>
            <a:r>
              <a:rPr lang="en-US" dirty="0"/>
              <a:t>Longitudinal Dampers</a:t>
            </a:r>
          </a:p>
        </p:txBody>
      </p:sp>
      <p:sp>
        <p:nvSpPr>
          <p:cNvPr id="3" name="Subtitle 2">
            <a:extLst>
              <a:ext uri="{FF2B5EF4-FFF2-40B4-BE49-F238E27FC236}">
                <a16:creationId xmlns:a16="http://schemas.microsoft.com/office/drawing/2014/main" id="{866626C7-68B4-4E71-AE1F-F6737B2CDF66}"/>
              </a:ext>
            </a:extLst>
          </p:cNvPr>
          <p:cNvSpPr>
            <a:spLocks noGrp="1"/>
          </p:cNvSpPr>
          <p:nvPr>
            <p:ph type="subTitle" idx="1"/>
          </p:nvPr>
        </p:nvSpPr>
        <p:spPr/>
        <p:txBody>
          <a:bodyPr/>
          <a:lstStyle/>
          <a:p>
            <a:r>
              <a:rPr lang="en-US" dirty="0"/>
              <a:t>3/10/2021</a:t>
            </a:r>
          </a:p>
        </p:txBody>
      </p:sp>
    </p:spTree>
    <p:extLst>
      <p:ext uri="{BB962C8B-B14F-4D97-AF65-F5344CB8AC3E}">
        <p14:creationId xmlns:p14="http://schemas.microsoft.com/office/powerpoint/2010/main" val="26701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E3C4-FB0D-4467-A62A-E6D283FD7064}"/>
              </a:ext>
            </a:extLst>
          </p:cNvPr>
          <p:cNvSpPr>
            <a:spLocks noGrp="1"/>
          </p:cNvSpPr>
          <p:nvPr>
            <p:ph type="title"/>
          </p:nvPr>
        </p:nvSpPr>
        <p:spPr>
          <a:xfrm>
            <a:off x="404037" y="95794"/>
            <a:ext cx="10949763" cy="619824"/>
          </a:xfrm>
        </p:spPr>
        <p:txBody>
          <a:bodyPr>
            <a:normAutofit fontScale="90000"/>
          </a:bodyPr>
          <a:lstStyle/>
          <a:p>
            <a:pPr algn="ctr"/>
            <a:r>
              <a:rPr lang="en-US" dirty="0"/>
              <a:t>Compromising </a:t>
            </a:r>
          </a:p>
        </p:txBody>
      </p:sp>
      <p:pic>
        <p:nvPicPr>
          <p:cNvPr id="5" name="Content Placeholder 4" descr="Graphical user interface&#10;&#10;Description automatically generated">
            <a:extLst>
              <a:ext uri="{FF2B5EF4-FFF2-40B4-BE49-F238E27FC236}">
                <a16:creationId xmlns:a16="http://schemas.microsoft.com/office/drawing/2014/main" id="{655F4C11-BB65-41D2-BD04-53D3ABC67C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28" y="893988"/>
            <a:ext cx="6023598" cy="4661415"/>
          </a:xfrm>
        </p:spPr>
      </p:pic>
      <p:sp>
        <p:nvSpPr>
          <p:cNvPr id="6" name="TextBox 5">
            <a:extLst>
              <a:ext uri="{FF2B5EF4-FFF2-40B4-BE49-F238E27FC236}">
                <a16:creationId xmlns:a16="http://schemas.microsoft.com/office/drawing/2014/main" id="{6DEEDBC3-14ED-4412-9DDB-2882263B5A80}"/>
              </a:ext>
            </a:extLst>
          </p:cNvPr>
          <p:cNvSpPr txBox="1"/>
          <p:nvPr/>
        </p:nvSpPr>
        <p:spPr>
          <a:xfrm>
            <a:off x="6381573" y="893988"/>
            <a:ext cx="4806764" cy="1477328"/>
          </a:xfrm>
          <a:prstGeom prst="rect">
            <a:avLst/>
          </a:prstGeom>
          <a:noFill/>
        </p:spPr>
        <p:txBody>
          <a:bodyPr wrap="square" rtlCol="0">
            <a:spAutoFit/>
          </a:bodyPr>
          <a:lstStyle/>
          <a:p>
            <a:r>
              <a:rPr lang="en-US" dirty="0"/>
              <a:t>Some ‘fuzzing’ and some phase error:</a:t>
            </a:r>
          </a:p>
          <a:p>
            <a:endParaRPr lang="en-US" dirty="0"/>
          </a:p>
          <a:p>
            <a:r>
              <a:rPr lang="en-US" dirty="0"/>
              <a:t>This was typically the result of carful balancing of fuzzing and longitudinal bunch shape.</a:t>
            </a:r>
          </a:p>
          <a:p>
            <a:endParaRPr lang="en-US" dirty="0"/>
          </a:p>
        </p:txBody>
      </p:sp>
      <p:pic>
        <p:nvPicPr>
          <p:cNvPr id="4" name="Picture 3" descr="Graphical user interface&#10;&#10;Description automatically generated">
            <a:extLst>
              <a:ext uri="{FF2B5EF4-FFF2-40B4-BE49-F238E27FC236}">
                <a16:creationId xmlns:a16="http://schemas.microsoft.com/office/drawing/2014/main" id="{AC90650A-C3B5-4D6F-862B-559FC521B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629" y="2303553"/>
            <a:ext cx="5885371" cy="4554447"/>
          </a:xfrm>
          <a:prstGeom prst="rect">
            <a:avLst/>
          </a:prstGeom>
        </p:spPr>
      </p:pic>
      <p:sp>
        <p:nvSpPr>
          <p:cNvPr id="7" name="TextBox 6">
            <a:extLst>
              <a:ext uri="{FF2B5EF4-FFF2-40B4-BE49-F238E27FC236}">
                <a16:creationId xmlns:a16="http://schemas.microsoft.com/office/drawing/2014/main" id="{D068E6AE-4321-4B4F-AC47-C21A2D893649}"/>
              </a:ext>
            </a:extLst>
          </p:cNvPr>
          <p:cNvSpPr txBox="1"/>
          <p:nvPr/>
        </p:nvSpPr>
        <p:spPr>
          <a:xfrm>
            <a:off x="0" y="5652495"/>
            <a:ext cx="6231193" cy="1200329"/>
          </a:xfrm>
          <a:prstGeom prst="rect">
            <a:avLst/>
          </a:prstGeom>
          <a:noFill/>
        </p:spPr>
        <p:txBody>
          <a:bodyPr wrap="none" rtlCol="0">
            <a:spAutoFit/>
          </a:bodyPr>
          <a:lstStyle/>
          <a:p>
            <a:r>
              <a:rPr lang="en-US" dirty="0"/>
              <a:t>At nominal intensity for HEP – we meet phase error requirement</a:t>
            </a:r>
          </a:p>
          <a:p>
            <a:r>
              <a:rPr lang="en-US" dirty="0"/>
              <a:t>This has been tested up to 4.7E12 with no fuzzing of beam.</a:t>
            </a:r>
          </a:p>
          <a:p>
            <a:r>
              <a:rPr lang="en-US" dirty="0"/>
              <a:t>Damper drive to cavity is within acceptable levels.</a:t>
            </a:r>
          </a:p>
          <a:p>
            <a:r>
              <a:rPr lang="en-US" dirty="0"/>
              <a:t>  </a:t>
            </a:r>
          </a:p>
        </p:txBody>
      </p:sp>
    </p:spTree>
    <p:extLst>
      <p:ext uri="{BB962C8B-B14F-4D97-AF65-F5344CB8AC3E}">
        <p14:creationId xmlns:p14="http://schemas.microsoft.com/office/powerpoint/2010/main" val="168353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2C1A-015D-4B8D-93F4-26A92B930793}"/>
              </a:ext>
            </a:extLst>
          </p:cNvPr>
          <p:cNvSpPr>
            <a:spLocks noGrp="1"/>
          </p:cNvSpPr>
          <p:nvPr>
            <p:ph type="title"/>
          </p:nvPr>
        </p:nvSpPr>
        <p:spPr>
          <a:xfrm>
            <a:off x="127591" y="365125"/>
            <a:ext cx="11940362" cy="1325563"/>
          </a:xfrm>
        </p:spPr>
        <p:txBody>
          <a:bodyPr>
            <a:normAutofit fontScale="90000"/>
          </a:bodyPr>
          <a:lstStyle/>
          <a:p>
            <a:r>
              <a:rPr lang="en-US" dirty="0"/>
              <a:t>Things to consider- using RF for mode 2 damping:</a:t>
            </a:r>
            <a:br>
              <a:rPr lang="en-US" dirty="0"/>
            </a:br>
            <a:r>
              <a:rPr lang="en-US" dirty="0"/>
              <a:t>Driving equal power to stations –</a:t>
            </a:r>
            <a:br>
              <a:rPr lang="en-US" dirty="0"/>
            </a:br>
            <a:r>
              <a:rPr lang="en-US" dirty="0"/>
              <a:t>RF system has about 12 dB more at mode 1 than mode 2.</a:t>
            </a:r>
          </a:p>
        </p:txBody>
      </p:sp>
      <p:pic>
        <p:nvPicPr>
          <p:cNvPr id="5" name="Content Placeholder 4" descr="A picture containing text, clock&#10;&#10;Description automatically generated">
            <a:extLst>
              <a:ext uri="{FF2B5EF4-FFF2-40B4-BE49-F238E27FC236}">
                <a16:creationId xmlns:a16="http://schemas.microsoft.com/office/drawing/2014/main" id="{22A79315-1D3B-4E65-8CBA-726B42D038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767" t="3275" r="21331" b="6463"/>
          <a:stretch/>
        </p:blipFill>
        <p:spPr>
          <a:xfrm>
            <a:off x="5852160" y="2270760"/>
            <a:ext cx="5138057" cy="3927566"/>
          </a:xfrm>
        </p:spPr>
      </p:pic>
      <p:pic>
        <p:nvPicPr>
          <p:cNvPr id="7" name="Picture 6" descr="A picture containing text&#10;&#10;Description automatically generated">
            <a:extLst>
              <a:ext uri="{FF2B5EF4-FFF2-40B4-BE49-F238E27FC236}">
                <a16:creationId xmlns:a16="http://schemas.microsoft.com/office/drawing/2014/main" id="{8E7AC1EB-E45F-4A3D-A714-0B28AD2C7BD2}"/>
              </a:ext>
            </a:extLst>
          </p:cNvPr>
          <p:cNvPicPr>
            <a:picLocks noChangeAspect="1"/>
          </p:cNvPicPr>
          <p:nvPr/>
        </p:nvPicPr>
        <p:blipFill rotWithShape="1">
          <a:blip r:embed="rId3">
            <a:extLst>
              <a:ext uri="{28A0092B-C50C-407E-A947-70E740481C1C}">
                <a14:useLocalDpi xmlns:a14="http://schemas.microsoft.com/office/drawing/2010/main" val="0"/>
              </a:ext>
            </a:extLst>
          </a:blip>
          <a:srcRect l="18754" t="8867" r="28293" b="8004"/>
          <a:stretch/>
        </p:blipFill>
        <p:spPr>
          <a:xfrm>
            <a:off x="272913" y="2246811"/>
            <a:ext cx="4926104" cy="3866606"/>
          </a:xfrm>
          <a:prstGeom prst="rect">
            <a:avLst/>
          </a:prstGeom>
        </p:spPr>
      </p:pic>
    </p:spTree>
    <p:extLst>
      <p:ext uri="{BB962C8B-B14F-4D97-AF65-F5344CB8AC3E}">
        <p14:creationId xmlns:p14="http://schemas.microsoft.com/office/powerpoint/2010/main" val="88409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0F51-44A4-4243-901D-3B7717F0B2C8}"/>
              </a:ext>
            </a:extLst>
          </p:cNvPr>
          <p:cNvSpPr>
            <a:spLocks noGrp="1"/>
          </p:cNvSpPr>
          <p:nvPr>
            <p:ph type="title"/>
          </p:nvPr>
        </p:nvSpPr>
        <p:spPr>
          <a:xfrm>
            <a:off x="838200" y="1"/>
            <a:ext cx="10515600" cy="818706"/>
          </a:xfrm>
        </p:spPr>
        <p:txBody>
          <a:bodyPr/>
          <a:lstStyle/>
          <a:p>
            <a:r>
              <a:rPr lang="en-US" dirty="0"/>
              <a:t>Today – running at ~4.5E12</a:t>
            </a:r>
          </a:p>
        </p:txBody>
      </p:sp>
      <p:pic>
        <p:nvPicPr>
          <p:cNvPr id="5" name="Content Placeholder 4" descr="A picture containing text, clock&#10;&#10;Description automatically generated">
            <a:extLst>
              <a:ext uri="{FF2B5EF4-FFF2-40B4-BE49-F238E27FC236}">
                <a16:creationId xmlns:a16="http://schemas.microsoft.com/office/drawing/2014/main" id="{7FCC6682-0F57-44AF-9132-B4ED5DA79C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9074" y="3593306"/>
            <a:ext cx="4352925" cy="3264693"/>
          </a:xfrm>
        </p:spPr>
      </p:pic>
      <p:pic>
        <p:nvPicPr>
          <p:cNvPr id="7" name="Picture 6" descr="A picture containing text&#10;&#10;Description automatically generated">
            <a:extLst>
              <a:ext uri="{FF2B5EF4-FFF2-40B4-BE49-F238E27FC236}">
                <a16:creationId xmlns:a16="http://schemas.microsoft.com/office/drawing/2014/main" id="{3D72ECC7-01E1-4E25-BB3D-21D7B1559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5253"/>
            <a:ext cx="6616995" cy="4962746"/>
          </a:xfrm>
          <a:prstGeom prst="rect">
            <a:avLst/>
          </a:prstGeom>
        </p:spPr>
      </p:pic>
      <p:pic>
        <p:nvPicPr>
          <p:cNvPr id="9" name="Picture 8">
            <a:extLst>
              <a:ext uri="{FF2B5EF4-FFF2-40B4-BE49-F238E27FC236}">
                <a16:creationId xmlns:a16="http://schemas.microsoft.com/office/drawing/2014/main" id="{6EC97069-8EC5-42F8-8D0A-34C297FBC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074" y="0"/>
            <a:ext cx="4352926" cy="3264694"/>
          </a:xfrm>
          <a:prstGeom prst="rect">
            <a:avLst/>
          </a:prstGeom>
        </p:spPr>
      </p:pic>
      <p:sp>
        <p:nvSpPr>
          <p:cNvPr id="10" name="TextBox 9">
            <a:extLst>
              <a:ext uri="{FF2B5EF4-FFF2-40B4-BE49-F238E27FC236}">
                <a16:creationId xmlns:a16="http://schemas.microsoft.com/office/drawing/2014/main" id="{B5A0C686-193B-414D-93B2-4A33CDC8B4D0}"/>
              </a:ext>
            </a:extLst>
          </p:cNvPr>
          <p:cNvSpPr txBox="1"/>
          <p:nvPr/>
        </p:nvSpPr>
        <p:spPr>
          <a:xfrm>
            <a:off x="180754" y="818707"/>
            <a:ext cx="4805916" cy="1200329"/>
          </a:xfrm>
          <a:prstGeom prst="rect">
            <a:avLst/>
          </a:prstGeom>
          <a:noFill/>
        </p:spPr>
        <p:txBody>
          <a:bodyPr wrap="square" rtlCol="0">
            <a:spAutoFit/>
          </a:bodyPr>
          <a:lstStyle/>
          <a:p>
            <a:r>
              <a:rPr lang="en-US" dirty="0"/>
              <a:t>We still see some line around 80 MHz</a:t>
            </a:r>
          </a:p>
          <a:p>
            <a:r>
              <a:rPr lang="en-US" dirty="0"/>
              <a:t>Mode two power is comparable to mode 1</a:t>
            </a:r>
          </a:p>
          <a:p>
            <a:r>
              <a:rPr lang="en-US" dirty="0"/>
              <a:t>No fuzzing is required</a:t>
            </a:r>
          </a:p>
          <a:p>
            <a:endParaRPr lang="en-US" dirty="0"/>
          </a:p>
        </p:txBody>
      </p:sp>
    </p:spTree>
    <p:extLst>
      <p:ext uri="{BB962C8B-B14F-4D97-AF65-F5344CB8AC3E}">
        <p14:creationId xmlns:p14="http://schemas.microsoft.com/office/powerpoint/2010/main" val="319345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1895-A7F7-4FF9-95CC-9CB356ED5669}"/>
              </a:ext>
            </a:extLst>
          </p:cNvPr>
          <p:cNvSpPr>
            <a:spLocks noGrp="1"/>
          </p:cNvSpPr>
          <p:nvPr>
            <p:ph type="title"/>
          </p:nvPr>
        </p:nvSpPr>
        <p:spPr>
          <a:xfrm>
            <a:off x="838200" y="1"/>
            <a:ext cx="10515600" cy="1053548"/>
          </a:xfrm>
        </p:spPr>
        <p:txBody>
          <a:bodyPr>
            <a:normAutofit/>
          </a:bodyPr>
          <a:lstStyle/>
          <a:p>
            <a:pPr algn="ctr"/>
            <a:r>
              <a:rPr lang="en-US" dirty="0"/>
              <a:t>Modes – Now and PIP-II </a:t>
            </a:r>
          </a:p>
        </p:txBody>
      </p:sp>
      <p:sp>
        <p:nvSpPr>
          <p:cNvPr id="3" name="Content Placeholder 2">
            <a:extLst>
              <a:ext uri="{FF2B5EF4-FFF2-40B4-BE49-F238E27FC236}">
                <a16:creationId xmlns:a16="http://schemas.microsoft.com/office/drawing/2014/main" id="{5645C27B-5ACB-4A24-82A7-C962A3FC549E}"/>
              </a:ext>
            </a:extLst>
          </p:cNvPr>
          <p:cNvSpPr>
            <a:spLocks noGrp="1"/>
          </p:cNvSpPr>
          <p:nvPr>
            <p:ph idx="1"/>
          </p:nvPr>
        </p:nvSpPr>
        <p:spPr>
          <a:xfrm>
            <a:off x="838200" y="1053548"/>
            <a:ext cx="10515600" cy="5575851"/>
          </a:xfrm>
        </p:spPr>
        <p:txBody>
          <a:bodyPr/>
          <a:lstStyle/>
          <a:p>
            <a:r>
              <a:rPr lang="en-US" dirty="0"/>
              <a:t>We presently damp mode 46 to 52</a:t>
            </a:r>
          </a:p>
          <a:p>
            <a:r>
              <a:rPr lang="en-US" dirty="0"/>
              <a:t>These were once analog dampers but now are all digital </a:t>
            </a:r>
          </a:p>
          <a:p>
            <a:pPr marL="457200" lvl="1" indent="0">
              <a:buNone/>
            </a:pPr>
            <a:r>
              <a:rPr lang="en-US" dirty="0"/>
              <a:t>(Nathen Eddy will describe the digital dampers and these modes)</a:t>
            </a:r>
          </a:p>
          <a:p>
            <a:pPr lvl="1"/>
            <a:endParaRPr lang="en-US" dirty="0"/>
          </a:p>
          <a:p>
            <a:r>
              <a:rPr lang="en-US" dirty="0"/>
              <a:t>We also damp mode 1 and mode 2</a:t>
            </a:r>
          </a:p>
          <a:p>
            <a:pPr lvl="1"/>
            <a:r>
              <a:rPr lang="en-US" dirty="0"/>
              <a:t>Mode one has also been moved over to the digital</a:t>
            </a:r>
          </a:p>
          <a:p>
            <a:pPr lvl="1"/>
            <a:r>
              <a:rPr lang="en-US" dirty="0"/>
              <a:t>Mode 2 will also be moved to digital system shorty</a:t>
            </a:r>
          </a:p>
          <a:p>
            <a:r>
              <a:rPr lang="en-US" dirty="0"/>
              <a:t>Future mode(s) are likely to pop up around the 80 MHz – </a:t>
            </a:r>
          </a:p>
          <a:p>
            <a:pPr lvl="1"/>
            <a:r>
              <a:rPr lang="en-US" dirty="0"/>
              <a:t>Higher brightness beam</a:t>
            </a:r>
          </a:p>
          <a:p>
            <a:pPr lvl="1"/>
            <a:r>
              <a:rPr lang="en-US" dirty="0"/>
              <a:t>Improved transition crossing</a:t>
            </a:r>
          </a:p>
          <a:p>
            <a:r>
              <a:rPr lang="en-US" dirty="0"/>
              <a:t>Cavity testing is being planned – stretched wire – to remeasure modes</a:t>
            </a:r>
          </a:p>
        </p:txBody>
      </p:sp>
    </p:spTree>
    <p:extLst>
      <p:ext uri="{BB962C8B-B14F-4D97-AF65-F5344CB8AC3E}">
        <p14:creationId xmlns:p14="http://schemas.microsoft.com/office/powerpoint/2010/main" val="158415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F349-57FC-4F54-A1AC-79AF7F20B000}"/>
              </a:ext>
            </a:extLst>
          </p:cNvPr>
          <p:cNvSpPr>
            <a:spLocks noGrp="1"/>
          </p:cNvSpPr>
          <p:nvPr>
            <p:ph type="title"/>
          </p:nvPr>
        </p:nvSpPr>
        <p:spPr>
          <a:xfrm>
            <a:off x="426719" y="244293"/>
            <a:ext cx="10515600" cy="1325563"/>
          </a:xfrm>
        </p:spPr>
        <p:txBody>
          <a:bodyPr/>
          <a:lstStyle/>
          <a:p>
            <a:r>
              <a:rPr lang="en-US" dirty="0"/>
              <a:t>Recent Rate Measurements</a:t>
            </a:r>
          </a:p>
        </p:txBody>
      </p:sp>
      <p:pic>
        <p:nvPicPr>
          <p:cNvPr id="4" name="Content Placeholder 3">
            <a:extLst>
              <a:ext uri="{FF2B5EF4-FFF2-40B4-BE49-F238E27FC236}">
                <a16:creationId xmlns:a16="http://schemas.microsoft.com/office/drawing/2014/main" id="{F73AAA81-E002-49CF-9094-6AE52918B001}"/>
              </a:ext>
            </a:extLst>
          </p:cNvPr>
          <p:cNvPicPr>
            <a:picLocks noGrp="1" noChangeAspect="1"/>
          </p:cNvPicPr>
          <p:nvPr>
            <p:ph idx="1"/>
          </p:nvPr>
        </p:nvPicPr>
        <p:blipFill>
          <a:blip r:embed="rId2"/>
          <a:stretch>
            <a:fillRect/>
          </a:stretch>
        </p:blipFill>
        <p:spPr>
          <a:xfrm>
            <a:off x="426719" y="1874541"/>
            <a:ext cx="6437596" cy="3497348"/>
          </a:xfrm>
          <a:prstGeom prst="rect">
            <a:avLst/>
          </a:prstGeom>
        </p:spPr>
      </p:pic>
      <p:sp>
        <p:nvSpPr>
          <p:cNvPr id="5" name="TextBox 4">
            <a:extLst>
              <a:ext uri="{FF2B5EF4-FFF2-40B4-BE49-F238E27FC236}">
                <a16:creationId xmlns:a16="http://schemas.microsoft.com/office/drawing/2014/main" id="{FE37B32E-C5D4-4B3D-B885-562CC82DD24A}"/>
              </a:ext>
            </a:extLst>
          </p:cNvPr>
          <p:cNvSpPr txBox="1"/>
          <p:nvPr/>
        </p:nvSpPr>
        <p:spPr>
          <a:xfrm>
            <a:off x="7088779" y="595613"/>
            <a:ext cx="4937758" cy="5355312"/>
          </a:xfrm>
          <a:prstGeom prst="rect">
            <a:avLst/>
          </a:prstGeom>
          <a:noFill/>
        </p:spPr>
        <p:txBody>
          <a:bodyPr wrap="square" rtlCol="0">
            <a:spAutoFit/>
          </a:bodyPr>
          <a:lstStyle/>
          <a:p>
            <a:r>
              <a:rPr lang="en-US" dirty="0"/>
              <a:t>Growth Rate –</a:t>
            </a:r>
          </a:p>
          <a:p>
            <a:r>
              <a:rPr lang="en-US" dirty="0"/>
              <a:t>Depends upon brightness</a:t>
            </a:r>
          </a:p>
          <a:p>
            <a:r>
              <a:rPr lang="en-US" dirty="0"/>
              <a:t>Each pulse is slightly different </a:t>
            </a:r>
          </a:p>
          <a:p>
            <a:r>
              <a:rPr lang="en-US" dirty="0"/>
              <a:t>Average number of pulse at various beam intensities – with nominal transition oscillations/dilution</a:t>
            </a:r>
          </a:p>
          <a:p>
            <a:r>
              <a:rPr lang="en-US" dirty="0"/>
              <a:t>Results in about 1.8 </a:t>
            </a:r>
            <a:r>
              <a:rPr lang="en-US" dirty="0" err="1"/>
              <a:t>ms</a:t>
            </a:r>
            <a:r>
              <a:rPr lang="en-US" dirty="0"/>
              <a:t> time constant.</a:t>
            </a:r>
          </a:p>
          <a:p>
            <a:r>
              <a:rPr lang="en-US" dirty="0"/>
              <a:t>This is used to calculate required damping voltage </a:t>
            </a:r>
          </a:p>
          <a:p>
            <a:r>
              <a:rPr lang="en-US" dirty="0"/>
              <a:t>Which I can’t seem to match reality…</a:t>
            </a:r>
          </a:p>
          <a:p>
            <a:endParaRPr lang="en-US" dirty="0"/>
          </a:p>
          <a:p>
            <a:endParaRPr lang="en-US" dirty="0"/>
          </a:p>
          <a:p>
            <a:r>
              <a:rPr lang="en-US" dirty="0"/>
              <a:t>Mode 16 had about 1.1 </a:t>
            </a:r>
            <a:r>
              <a:rPr lang="en-US" dirty="0" err="1"/>
              <a:t>ms</a:t>
            </a:r>
            <a:r>
              <a:rPr lang="en-US" dirty="0"/>
              <a:t> time constant</a:t>
            </a:r>
          </a:p>
          <a:p>
            <a:r>
              <a:rPr lang="en-US" dirty="0"/>
              <a:t>Mode 1 is about .7 to .8 </a:t>
            </a:r>
            <a:r>
              <a:rPr lang="en-US" dirty="0" err="1"/>
              <a:t>ms</a:t>
            </a:r>
            <a:r>
              <a:rPr lang="en-US" dirty="0"/>
              <a:t> time constant.</a:t>
            </a:r>
          </a:p>
          <a:p>
            <a:endParaRPr lang="en-US" dirty="0"/>
          </a:p>
          <a:p>
            <a:endParaRPr lang="en-US" dirty="0"/>
          </a:p>
          <a:p>
            <a:r>
              <a:rPr lang="en-US" dirty="0"/>
              <a:t>Impedances (one or two stations measured)</a:t>
            </a:r>
          </a:p>
          <a:p>
            <a:endParaRPr lang="en-US" dirty="0"/>
          </a:p>
          <a:p>
            <a:r>
              <a:rPr lang="en-US" dirty="0"/>
              <a:t>80 MHz line – about 10 </a:t>
            </a:r>
            <a:r>
              <a:rPr lang="en-US" dirty="0" err="1"/>
              <a:t>kohm</a:t>
            </a:r>
            <a:endParaRPr lang="en-US" dirty="0"/>
          </a:p>
          <a:p>
            <a:r>
              <a:rPr lang="en-US" dirty="0"/>
              <a:t>Mode 16 line – about 15 </a:t>
            </a:r>
            <a:r>
              <a:rPr lang="en-US" dirty="0" err="1"/>
              <a:t>kohm</a:t>
            </a:r>
            <a:endParaRPr lang="en-US" dirty="0"/>
          </a:p>
        </p:txBody>
      </p:sp>
    </p:spTree>
    <p:extLst>
      <p:ext uri="{BB962C8B-B14F-4D97-AF65-F5344CB8AC3E}">
        <p14:creationId xmlns:p14="http://schemas.microsoft.com/office/powerpoint/2010/main" val="52716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8684-82D0-4BBF-BDC6-70E6C5DE7562}"/>
              </a:ext>
            </a:extLst>
          </p:cNvPr>
          <p:cNvSpPr>
            <a:spLocks noGrp="1"/>
          </p:cNvSpPr>
          <p:nvPr>
            <p:ph type="title"/>
          </p:nvPr>
        </p:nvSpPr>
        <p:spPr>
          <a:xfrm>
            <a:off x="838200" y="119271"/>
            <a:ext cx="10515600" cy="1023730"/>
          </a:xfrm>
        </p:spPr>
        <p:txBody>
          <a:bodyPr/>
          <a:lstStyle/>
          <a:p>
            <a:pPr algn="ctr"/>
            <a:r>
              <a:rPr lang="en-US" dirty="0"/>
              <a:t>Mode 2 goal -</a:t>
            </a:r>
          </a:p>
        </p:txBody>
      </p:sp>
      <p:sp>
        <p:nvSpPr>
          <p:cNvPr id="3" name="Content Placeholder 2">
            <a:extLst>
              <a:ext uri="{FF2B5EF4-FFF2-40B4-BE49-F238E27FC236}">
                <a16:creationId xmlns:a16="http://schemas.microsoft.com/office/drawing/2014/main" id="{641D30B8-75D8-492B-86BB-83E5789D3C4B}"/>
              </a:ext>
            </a:extLst>
          </p:cNvPr>
          <p:cNvSpPr>
            <a:spLocks noGrp="1"/>
          </p:cNvSpPr>
          <p:nvPr>
            <p:ph idx="1"/>
          </p:nvPr>
        </p:nvSpPr>
        <p:spPr>
          <a:xfrm>
            <a:off x="838200" y="1421296"/>
            <a:ext cx="10515600" cy="5317434"/>
          </a:xfrm>
        </p:spPr>
        <p:txBody>
          <a:bodyPr>
            <a:normAutofit lnSpcReduction="10000"/>
          </a:bodyPr>
          <a:lstStyle/>
          <a:p>
            <a:r>
              <a:rPr lang="en-US" dirty="0"/>
              <a:t>Deliver mode two power to all stations (1.2 MHz above F drive) but keep drive 10 – 12 dB below F drive.  Stations seem to handle this without issue: Tested recently increasing drive and looking at cavity response.  This level seems to provide enough headroom to keep stations operating.</a:t>
            </a:r>
          </a:p>
          <a:p>
            <a:pPr lvl="1"/>
            <a:r>
              <a:rPr lang="en-US" dirty="0"/>
              <a:t>Present analog damping is being done this way – phasing is still not optimized</a:t>
            </a:r>
          </a:p>
          <a:p>
            <a:pPr lvl="1"/>
            <a:r>
              <a:rPr lang="en-US" dirty="0"/>
              <a:t>Power being delivered is near what I would say is limit – </a:t>
            </a:r>
          </a:p>
          <a:p>
            <a:pPr lvl="1"/>
            <a:r>
              <a:rPr lang="en-US" dirty="0"/>
              <a:t>Question – after properly phasing can we damp higher intensity (brighter bunches)?</a:t>
            </a:r>
          </a:p>
          <a:p>
            <a:r>
              <a:rPr lang="en-US" dirty="0"/>
              <a:t>Deliver to one station tested (RF 7) but could not get the same damping – had to increase the power.  </a:t>
            </a:r>
          </a:p>
          <a:p>
            <a:pPr lvl="1"/>
            <a:r>
              <a:rPr lang="en-US" dirty="0"/>
              <a:t>This could have been due to the phase not being optimized.  More time is needed.  This would allow for better phase control.  This would require at least two stations being phased properly in the digital system – redundancy.</a:t>
            </a:r>
          </a:p>
        </p:txBody>
      </p:sp>
    </p:spTree>
    <p:extLst>
      <p:ext uri="{BB962C8B-B14F-4D97-AF65-F5344CB8AC3E}">
        <p14:creationId xmlns:p14="http://schemas.microsoft.com/office/powerpoint/2010/main" val="34681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6713-CCC4-4BC2-9B9B-7F6A49E26097}"/>
              </a:ext>
            </a:extLst>
          </p:cNvPr>
          <p:cNvSpPr>
            <a:spLocks noGrp="1"/>
          </p:cNvSpPr>
          <p:nvPr>
            <p:ph type="title"/>
          </p:nvPr>
        </p:nvSpPr>
        <p:spPr>
          <a:xfrm>
            <a:off x="838200" y="365125"/>
            <a:ext cx="10515600" cy="697321"/>
          </a:xfrm>
        </p:spPr>
        <p:txBody>
          <a:bodyPr/>
          <a:lstStyle/>
          <a:p>
            <a:pPr algn="ctr"/>
            <a:r>
              <a:rPr lang="en-US" dirty="0"/>
              <a:t>Summary</a:t>
            </a:r>
          </a:p>
        </p:txBody>
      </p:sp>
      <p:sp>
        <p:nvSpPr>
          <p:cNvPr id="3" name="Content Placeholder 2">
            <a:extLst>
              <a:ext uri="{FF2B5EF4-FFF2-40B4-BE49-F238E27FC236}">
                <a16:creationId xmlns:a16="http://schemas.microsoft.com/office/drawing/2014/main" id="{7733AFC4-1188-4E0D-8402-7E3BEDE2E50D}"/>
              </a:ext>
            </a:extLst>
          </p:cNvPr>
          <p:cNvSpPr>
            <a:spLocks noGrp="1"/>
          </p:cNvSpPr>
          <p:nvPr>
            <p:ph idx="1"/>
          </p:nvPr>
        </p:nvSpPr>
        <p:spPr>
          <a:xfrm>
            <a:off x="174171" y="1275262"/>
            <a:ext cx="11863048" cy="5312228"/>
          </a:xfrm>
        </p:spPr>
        <p:txBody>
          <a:bodyPr/>
          <a:lstStyle/>
          <a:p>
            <a:pPr marL="0" indent="0">
              <a:buNone/>
            </a:pPr>
            <a:r>
              <a:rPr lang="en-US" dirty="0"/>
              <a:t>We have a long history of damping coupled bunch modes in the Booster.  We have measured growth rates and power required to damp at present intensities.  It is clear, higher intensity will require improved damping.  The present digital system will need to improve so that the gain and response of the system can work at the higher PIPII intensities.</a:t>
            </a:r>
          </a:p>
          <a:p>
            <a:pPr marL="0" indent="0">
              <a:buNone/>
            </a:pPr>
            <a:r>
              <a:rPr lang="en-US" dirty="0"/>
              <a:t>Mode 1 and 2 will be challenging – but we have options:</a:t>
            </a:r>
          </a:p>
          <a:p>
            <a:pPr marL="0" indent="0">
              <a:buNone/>
            </a:pPr>
            <a:r>
              <a:rPr lang="en-US" dirty="0"/>
              <a:t>First need to complete fanout cavity damper testing then -</a:t>
            </a:r>
          </a:p>
          <a:p>
            <a:pPr marL="514350" indent="-514350">
              <a:buFont typeface="+mj-lt"/>
              <a:buAutoNum type="arabicPeriod"/>
            </a:pPr>
            <a:r>
              <a:rPr lang="en-US" dirty="0"/>
              <a:t>	Do we use all the stations as we do now or select two cavities</a:t>
            </a:r>
          </a:p>
          <a:p>
            <a:pPr marL="514350" indent="-514350">
              <a:buFont typeface="+mj-lt"/>
              <a:buAutoNum type="arabicPeriod"/>
            </a:pPr>
            <a:r>
              <a:rPr lang="en-US" dirty="0"/>
              <a:t>	Do we need </a:t>
            </a:r>
            <a:r>
              <a:rPr lang="en-US"/>
              <a:t>another dedicated cavity</a:t>
            </a:r>
            <a:r>
              <a:rPr lang="en-US" dirty="0"/>
              <a:t>, </a:t>
            </a:r>
          </a:p>
          <a:p>
            <a:pPr marL="514350" indent="-514350">
              <a:buFont typeface="+mj-lt"/>
              <a:buAutoNum type="arabicPeriod"/>
            </a:pPr>
            <a:r>
              <a:rPr lang="en-US" dirty="0"/>
              <a:t>     Do we detune a fundamental cavity</a:t>
            </a:r>
          </a:p>
          <a:p>
            <a:pPr marL="0" indent="0">
              <a:buNone/>
            </a:pPr>
            <a:r>
              <a:rPr lang="en-US" dirty="0"/>
              <a:t>As we bring up the new digital system – we will be able to more readily test.</a:t>
            </a:r>
          </a:p>
        </p:txBody>
      </p:sp>
    </p:spTree>
    <p:extLst>
      <p:ext uri="{BB962C8B-B14F-4D97-AF65-F5344CB8AC3E}">
        <p14:creationId xmlns:p14="http://schemas.microsoft.com/office/powerpoint/2010/main" val="1233901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BF9E-F072-49EF-80F4-58FEC2DAF989}"/>
              </a:ext>
            </a:extLst>
          </p:cNvPr>
          <p:cNvSpPr>
            <a:spLocks noGrp="1"/>
          </p:cNvSpPr>
          <p:nvPr>
            <p:ph type="title"/>
          </p:nvPr>
        </p:nvSpPr>
        <p:spPr>
          <a:xfrm>
            <a:off x="838200" y="121444"/>
            <a:ext cx="10515600" cy="985838"/>
          </a:xfrm>
        </p:spPr>
        <p:txBody>
          <a:bodyPr/>
          <a:lstStyle/>
          <a:p>
            <a:pPr algn="ctr"/>
            <a:r>
              <a:rPr lang="en-US" dirty="0"/>
              <a:t>Summary</a:t>
            </a:r>
          </a:p>
        </p:txBody>
      </p:sp>
      <p:sp>
        <p:nvSpPr>
          <p:cNvPr id="3" name="Content Placeholder 2">
            <a:extLst>
              <a:ext uri="{FF2B5EF4-FFF2-40B4-BE49-F238E27FC236}">
                <a16:creationId xmlns:a16="http://schemas.microsoft.com/office/drawing/2014/main" id="{6DD57F9E-6A0C-471B-BC48-9549EEA3C632}"/>
              </a:ext>
            </a:extLst>
          </p:cNvPr>
          <p:cNvSpPr>
            <a:spLocks noGrp="1"/>
          </p:cNvSpPr>
          <p:nvPr>
            <p:ph idx="1"/>
          </p:nvPr>
        </p:nvSpPr>
        <p:spPr/>
        <p:txBody>
          <a:bodyPr>
            <a:normAutofit lnSpcReduction="10000"/>
          </a:bodyPr>
          <a:lstStyle/>
          <a:p>
            <a:r>
              <a:rPr lang="en-US" dirty="0"/>
              <a:t>Mode 16 (Around 61 MHz after transition)</a:t>
            </a:r>
          </a:p>
          <a:p>
            <a:pPr lvl="1"/>
            <a:r>
              <a:rPr lang="en-US" dirty="0"/>
              <a:t>We will continue to push intensity </a:t>
            </a:r>
          </a:p>
          <a:p>
            <a:pPr lvl="1"/>
            <a:r>
              <a:rPr lang="en-US" dirty="0"/>
              <a:t>If mode becomes apparent and posses a driving term </a:t>
            </a:r>
          </a:p>
          <a:p>
            <a:pPr lvl="2"/>
            <a:r>
              <a:rPr lang="en-US" dirty="0"/>
              <a:t>We will install the 61 MHz cavity</a:t>
            </a:r>
          </a:p>
          <a:p>
            <a:pPr lvl="2"/>
            <a:r>
              <a:rPr lang="en-US" dirty="0"/>
              <a:t>Location for cavity has been set aside</a:t>
            </a:r>
          </a:p>
          <a:p>
            <a:pPr lvl="2"/>
            <a:endParaRPr lang="en-US" dirty="0"/>
          </a:p>
          <a:p>
            <a:r>
              <a:rPr lang="en-US" dirty="0"/>
              <a:t>Higher order modes (80 MHz band)</a:t>
            </a:r>
          </a:p>
          <a:p>
            <a:pPr lvl="1"/>
            <a:r>
              <a:rPr lang="en-US" dirty="0"/>
              <a:t>Tuning of new digital system underway</a:t>
            </a:r>
          </a:p>
          <a:p>
            <a:pPr lvl="1"/>
            <a:r>
              <a:rPr lang="en-US" dirty="0"/>
              <a:t>New design reduces delay, </a:t>
            </a:r>
          </a:p>
          <a:p>
            <a:pPr lvl="1"/>
            <a:r>
              <a:rPr lang="en-US" dirty="0"/>
              <a:t>Design allows for quick transfer measurements</a:t>
            </a:r>
          </a:p>
          <a:p>
            <a:pPr marL="457200" lvl="1" indent="0">
              <a:buNone/>
            </a:pPr>
            <a:r>
              <a:rPr lang="en-US" dirty="0"/>
              <a:t>NE talk -</a:t>
            </a:r>
          </a:p>
        </p:txBody>
      </p:sp>
    </p:spTree>
    <p:extLst>
      <p:ext uri="{BB962C8B-B14F-4D97-AF65-F5344CB8AC3E}">
        <p14:creationId xmlns:p14="http://schemas.microsoft.com/office/powerpoint/2010/main" val="289044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CF33-6295-439F-9578-C1B92CCD800D}"/>
              </a:ext>
            </a:extLst>
          </p:cNvPr>
          <p:cNvSpPr>
            <a:spLocks noGrp="1"/>
          </p:cNvSpPr>
          <p:nvPr>
            <p:ph type="title"/>
          </p:nvPr>
        </p:nvSpPr>
        <p:spPr>
          <a:xfrm>
            <a:off x="0" y="5280"/>
            <a:ext cx="12192000" cy="585787"/>
          </a:xfrm>
        </p:spPr>
        <p:txBody>
          <a:bodyPr>
            <a:normAutofit fontScale="90000"/>
          </a:bodyPr>
          <a:lstStyle/>
          <a:p>
            <a:pPr algn="ctr"/>
            <a:r>
              <a:rPr lang="en-US" dirty="0"/>
              <a:t>History</a:t>
            </a:r>
          </a:p>
        </p:txBody>
      </p:sp>
      <p:sp>
        <p:nvSpPr>
          <p:cNvPr id="3" name="Content Placeholder 2">
            <a:extLst>
              <a:ext uri="{FF2B5EF4-FFF2-40B4-BE49-F238E27FC236}">
                <a16:creationId xmlns:a16="http://schemas.microsoft.com/office/drawing/2014/main" id="{7AB68930-4125-4B85-B7E7-3B5FD0B4EAEF}"/>
              </a:ext>
            </a:extLst>
          </p:cNvPr>
          <p:cNvSpPr>
            <a:spLocks noGrp="1"/>
          </p:cNvSpPr>
          <p:nvPr>
            <p:ph idx="1"/>
          </p:nvPr>
        </p:nvSpPr>
        <p:spPr>
          <a:xfrm>
            <a:off x="502442" y="591067"/>
            <a:ext cx="11384757" cy="6261653"/>
          </a:xfrm>
        </p:spPr>
        <p:txBody>
          <a:bodyPr/>
          <a:lstStyle/>
          <a:p>
            <a:r>
              <a:rPr lang="en-US" dirty="0"/>
              <a:t>Coupled bunch modes have been seen since the 70s.</a:t>
            </a:r>
          </a:p>
          <a:p>
            <a:pPr lvl="1"/>
            <a:r>
              <a:rPr lang="en-US" dirty="0"/>
              <a:t>Old logs entries from Chuck A. and Steve H. – </a:t>
            </a:r>
          </a:p>
          <a:p>
            <a:pPr lvl="1"/>
            <a:r>
              <a:rPr lang="en-US" dirty="0"/>
              <a:t>Mode one was an issue even at low intensity</a:t>
            </a:r>
          </a:p>
          <a:p>
            <a:r>
              <a:rPr lang="en-US" dirty="0"/>
              <a:t>When the Tevatron – collider started – the issue became a bottleneck</a:t>
            </a:r>
          </a:p>
          <a:p>
            <a:pPr lvl="1"/>
            <a:r>
              <a:rPr lang="en-US" dirty="0"/>
              <a:t>Loading the proton bunches – we typically ran about 5.1E12 to 5.5E12 per batch</a:t>
            </a:r>
          </a:p>
          <a:p>
            <a:pPr lvl="1"/>
            <a:r>
              <a:rPr lang="en-US" dirty="0"/>
              <a:t>Late 80’s – early 90s – Modeling of the linear couple-bunch (including ESME)</a:t>
            </a:r>
          </a:p>
          <a:p>
            <a:pPr lvl="2"/>
            <a:r>
              <a:rPr lang="en-US" dirty="0"/>
              <a:t>D Wildman, K </a:t>
            </a:r>
            <a:r>
              <a:rPr lang="en-US" dirty="0" err="1"/>
              <a:t>Harkay</a:t>
            </a:r>
            <a:r>
              <a:rPr lang="en-US" dirty="0"/>
              <a:t>, P </a:t>
            </a:r>
            <a:r>
              <a:rPr lang="en-US" dirty="0" err="1"/>
              <a:t>Colestock</a:t>
            </a:r>
            <a:r>
              <a:rPr lang="en-US" dirty="0"/>
              <a:t>, D McGinnis (others)</a:t>
            </a:r>
          </a:p>
          <a:p>
            <a:pPr lvl="2"/>
            <a:r>
              <a:rPr lang="en-US" dirty="0"/>
              <a:t>Could get some agreement at higher energy but had inconsistencies </a:t>
            </a:r>
          </a:p>
          <a:p>
            <a:pPr lvl="2"/>
            <a:r>
              <a:rPr lang="en-US" dirty="0"/>
              <a:t>Passive dampers were installed which reduced modes – still at lower intensity</a:t>
            </a:r>
          </a:p>
          <a:p>
            <a:pPr lvl="2"/>
            <a:r>
              <a:rPr lang="en-US" dirty="0"/>
              <a:t>Tunable modes were measured at 127 to </a:t>
            </a:r>
            <a:r>
              <a:rPr lang="en-US" b="1" dirty="0"/>
              <a:t>169</a:t>
            </a:r>
            <a:r>
              <a:rPr lang="en-US" dirty="0"/>
              <a:t> MHz and 202-</a:t>
            </a:r>
            <a:r>
              <a:rPr lang="en-US" b="1" dirty="0"/>
              <a:t>221</a:t>
            </a:r>
            <a:r>
              <a:rPr lang="en-US" dirty="0"/>
              <a:t> MHz</a:t>
            </a:r>
          </a:p>
          <a:p>
            <a:pPr lvl="3"/>
            <a:r>
              <a:rPr lang="en-US" dirty="0"/>
              <a:t>This is referred to as ‘centered mode 16 band’ (focus on higher frequency – reached at high field)</a:t>
            </a:r>
          </a:p>
          <a:p>
            <a:pPr lvl="2"/>
            <a:r>
              <a:rPr lang="en-US" dirty="0"/>
              <a:t>Non tunable modes around 79 – 83 MHz (but really a bit larger).</a:t>
            </a:r>
          </a:p>
          <a:p>
            <a:pPr lvl="3"/>
            <a:r>
              <a:rPr lang="en-US" dirty="0"/>
              <a:t>Due to physical length of cavity drift tube</a:t>
            </a:r>
          </a:p>
          <a:p>
            <a:r>
              <a:rPr lang="en-US" dirty="0"/>
              <a:t>In Mid 90’s D. McGinnis applied active mode 1 damping via Booster HL RF</a:t>
            </a:r>
          </a:p>
          <a:p>
            <a:pPr lvl="1"/>
            <a:r>
              <a:rPr lang="en-US" dirty="0"/>
              <a:t>Dave and I then tried to do the same with 80 MHz band –</a:t>
            </a:r>
          </a:p>
          <a:p>
            <a:pPr lvl="1"/>
            <a:r>
              <a:rPr lang="en-US" dirty="0"/>
              <a:t>Unable to get adequate power and phase control – a dedicated 80 MHz built 2001</a:t>
            </a:r>
          </a:p>
          <a:p>
            <a:pPr lvl="1"/>
            <a:endParaRPr lang="en-US" dirty="0"/>
          </a:p>
        </p:txBody>
      </p:sp>
    </p:spTree>
    <p:extLst>
      <p:ext uri="{BB962C8B-B14F-4D97-AF65-F5344CB8AC3E}">
        <p14:creationId xmlns:p14="http://schemas.microsoft.com/office/powerpoint/2010/main" val="375876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15B2-C5BB-4E5C-960B-578C7FA4FA40}"/>
              </a:ext>
            </a:extLst>
          </p:cNvPr>
          <p:cNvSpPr>
            <a:spLocks noGrp="1"/>
          </p:cNvSpPr>
          <p:nvPr>
            <p:ph type="title"/>
          </p:nvPr>
        </p:nvSpPr>
        <p:spPr>
          <a:xfrm>
            <a:off x="838200" y="95794"/>
            <a:ext cx="10515600" cy="1018903"/>
          </a:xfrm>
        </p:spPr>
        <p:txBody>
          <a:bodyPr/>
          <a:lstStyle/>
          <a:p>
            <a:pPr algn="ctr"/>
            <a:r>
              <a:rPr lang="en-US" dirty="0"/>
              <a:t>Passive Dampers</a:t>
            </a:r>
          </a:p>
        </p:txBody>
      </p:sp>
      <p:pic>
        <p:nvPicPr>
          <p:cNvPr id="4" name="Content Placeholder 3" descr="A picture containing chart&#10;&#10;Description automatically generated">
            <a:extLst>
              <a:ext uri="{FF2B5EF4-FFF2-40B4-BE49-F238E27FC236}">
                <a16:creationId xmlns:a16="http://schemas.microsoft.com/office/drawing/2014/main" id="{F15FBB88-9681-4D80-A10E-E261B3BEC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048" y="1114697"/>
            <a:ext cx="9170943" cy="4885509"/>
          </a:xfrm>
          <a:prstGeom prst="rect">
            <a:avLst/>
          </a:prstGeom>
        </p:spPr>
      </p:pic>
      <p:cxnSp>
        <p:nvCxnSpPr>
          <p:cNvPr id="6" name="Straight Arrow Connector 5">
            <a:extLst>
              <a:ext uri="{FF2B5EF4-FFF2-40B4-BE49-F238E27FC236}">
                <a16:creationId xmlns:a16="http://schemas.microsoft.com/office/drawing/2014/main" id="{2612CE16-827D-4EA0-9451-426073F6698B}"/>
              </a:ext>
            </a:extLst>
          </p:cNvPr>
          <p:cNvCxnSpPr>
            <a:cxnSpLocks/>
          </p:cNvCxnSpPr>
          <p:nvPr/>
        </p:nvCxnSpPr>
        <p:spPr>
          <a:xfrm flipH="1">
            <a:off x="8968694" y="2695492"/>
            <a:ext cx="1877638" cy="669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3CD54D-A711-48BB-A30A-76685DD85C23}"/>
              </a:ext>
            </a:extLst>
          </p:cNvPr>
          <p:cNvSpPr txBox="1"/>
          <p:nvPr/>
        </p:nvSpPr>
        <p:spPr>
          <a:xfrm>
            <a:off x="10846332" y="2091193"/>
            <a:ext cx="851515" cy="646331"/>
          </a:xfrm>
          <a:prstGeom prst="rect">
            <a:avLst/>
          </a:prstGeom>
          <a:noFill/>
        </p:spPr>
        <p:txBody>
          <a:bodyPr wrap="none" rtlCol="0">
            <a:spAutoFit/>
          </a:bodyPr>
          <a:lstStyle/>
          <a:p>
            <a:r>
              <a:rPr lang="en-US" dirty="0"/>
              <a:t>80MHz</a:t>
            </a:r>
          </a:p>
          <a:p>
            <a:r>
              <a:rPr lang="en-US" dirty="0"/>
              <a:t>Band</a:t>
            </a:r>
          </a:p>
        </p:txBody>
      </p:sp>
      <p:cxnSp>
        <p:nvCxnSpPr>
          <p:cNvPr id="10" name="Straight Arrow Connector 9">
            <a:extLst>
              <a:ext uri="{FF2B5EF4-FFF2-40B4-BE49-F238E27FC236}">
                <a16:creationId xmlns:a16="http://schemas.microsoft.com/office/drawing/2014/main" id="{3D7E407F-C97B-47C9-81C5-BF13662DAF76}"/>
              </a:ext>
            </a:extLst>
          </p:cNvPr>
          <p:cNvCxnSpPr/>
          <p:nvPr/>
        </p:nvCxnSpPr>
        <p:spPr>
          <a:xfrm>
            <a:off x="1478943" y="3030393"/>
            <a:ext cx="1566407" cy="50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CF6653-6EF7-4361-9189-9E848CEB5AE1}"/>
              </a:ext>
            </a:extLst>
          </p:cNvPr>
          <p:cNvSpPr txBox="1"/>
          <p:nvPr/>
        </p:nvSpPr>
        <p:spPr>
          <a:xfrm>
            <a:off x="389614" y="2258170"/>
            <a:ext cx="957313" cy="646331"/>
          </a:xfrm>
          <a:prstGeom prst="rect">
            <a:avLst/>
          </a:prstGeom>
          <a:noFill/>
        </p:spPr>
        <p:txBody>
          <a:bodyPr wrap="none" rtlCol="0">
            <a:spAutoFit/>
          </a:bodyPr>
          <a:lstStyle/>
          <a:p>
            <a:r>
              <a:rPr lang="en-US" dirty="0"/>
              <a:t>64 MHz </a:t>
            </a:r>
          </a:p>
          <a:p>
            <a:r>
              <a:rPr lang="en-US" dirty="0"/>
              <a:t>Band</a:t>
            </a:r>
          </a:p>
        </p:txBody>
      </p:sp>
      <p:sp>
        <p:nvSpPr>
          <p:cNvPr id="12" name="TextBox 11">
            <a:extLst>
              <a:ext uri="{FF2B5EF4-FFF2-40B4-BE49-F238E27FC236}">
                <a16:creationId xmlns:a16="http://schemas.microsoft.com/office/drawing/2014/main" id="{6856DDBA-B268-403E-A230-F89FCA4A2650}"/>
              </a:ext>
            </a:extLst>
          </p:cNvPr>
          <p:cNvSpPr txBox="1"/>
          <p:nvPr/>
        </p:nvSpPr>
        <p:spPr>
          <a:xfrm>
            <a:off x="3781680" y="6177431"/>
            <a:ext cx="4628639" cy="584775"/>
          </a:xfrm>
          <a:prstGeom prst="rect">
            <a:avLst/>
          </a:prstGeom>
          <a:noFill/>
        </p:spPr>
        <p:txBody>
          <a:bodyPr wrap="none" rtlCol="0">
            <a:spAutoFit/>
          </a:bodyPr>
          <a:lstStyle/>
          <a:p>
            <a:r>
              <a:rPr lang="en-US" sz="3200" b="1" dirty="0"/>
              <a:t>Under 2E12 Booster Batch</a:t>
            </a:r>
          </a:p>
        </p:txBody>
      </p:sp>
      <p:sp>
        <p:nvSpPr>
          <p:cNvPr id="14" name="TextBox 13">
            <a:extLst>
              <a:ext uri="{FF2B5EF4-FFF2-40B4-BE49-F238E27FC236}">
                <a16:creationId xmlns:a16="http://schemas.microsoft.com/office/drawing/2014/main" id="{3978FE2B-D3D3-4390-8A36-AF1FCAFC84A5}"/>
              </a:ext>
            </a:extLst>
          </p:cNvPr>
          <p:cNvSpPr txBox="1"/>
          <p:nvPr/>
        </p:nvSpPr>
        <p:spPr>
          <a:xfrm>
            <a:off x="10901991" y="3399368"/>
            <a:ext cx="910827" cy="646331"/>
          </a:xfrm>
          <a:prstGeom prst="rect">
            <a:avLst/>
          </a:prstGeom>
          <a:noFill/>
        </p:spPr>
        <p:txBody>
          <a:bodyPr wrap="none" rtlCol="0">
            <a:spAutoFit/>
          </a:bodyPr>
          <a:lstStyle/>
          <a:p>
            <a:r>
              <a:rPr lang="en-US" dirty="0"/>
              <a:t>Mode 1</a:t>
            </a:r>
          </a:p>
          <a:p>
            <a:r>
              <a:rPr lang="en-US" dirty="0"/>
              <a:t>Hidden</a:t>
            </a:r>
          </a:p>
        </p:txBody>
      </p:sp>
      <p:cxnSp>
        <p:nvCxnSpPr>
          <p:cNvPr id="16" name="Straight Arrow Connector 15">
            <a:extLst>
              <a:ext uri="{FF2B5EF4-FFF2-40B4-BE49-F238E27FC236}">
                <a16:creationId xmlns:a16="http://schemas.microsoft.com/office/drawing/2014/main" id="{C4299BF5-EB86-4534-8B05-DD53F1EF272B}"/>
              </a:ext>
            </a:extLst>
          </p:cNvPr>
          <p:cNvCxnSpPr>
            <a:stCxn id="14" idx="1"/>
          </p:cNvCxnSpPr>
          <p:nvPr/>
        </p:nvCxnSpPr>
        <p:spPr>
          <a:xfrm flipH="1" flipV="1">
            <a:off x="9970936" y="3617843"/>
            <a:ext cx="931055" cy="104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45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F623C-46A2-431B-9C40-61A425D577A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Analog Active System</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3B976F54-8A42-4C92-9849-4126190C7DFD}"/>
              </a:ext>
            </a:extLst>
          </p:cNvPr>
          <p:cNvPicPr>
            <a:picLocks noGrp="1" noChangeAspect="1"/>
          </p:cNvPicPr>
          <p:nvPr>
            <p:ph idx="1"/>
          </p:nvPr>
        </p:nvPicPr>
        <p:blipFill>
          <a:blip r:embed="rId2"/>
          <a:stretch>
            <a:fillRect/>
          </a:stretch>
        </p:blipFill>
        <p:spPr>
          <a:xfrm>
            <a:off x="496938" y="2426818"/>
            <a:ext cx="5125175"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1228FFE-E1D5-4305-BA45-748841771B05}"/>
              </a:ext>
            </a:extLst>
          </p:cNvPr>
          <p:cNvPicPr>
            <a:picLocks noChangeAspect="1"/>
          </p:cNvPicPr>
          <p:nvPr/>
        </p:nvPicPr>
        <p:blipFill>
          <a:blip r:embed="rId3"/>
          <a:stretch>
            <a:fillRect/>
          </a:stretch>
        </p:blipFill>
        <p:spPr>
          <a:xfrm>
            <a:off x="6445073" y="2488786"/>
            <a:ext cx="5455917" cy="3873701"/>
          </a:xfrm>
          <a:prstGeom prst="rect">
            <a:avLst/>
          </a:prstGeom>
        </p:spPr>
      </p:pic>
      <p:sp>
        <p:nvSpPr>
          <p:cNvPr id="3" name="TextBox 2">
            <a:extLst>
              <a:ext uri="{FF2B5EF4-FFF2-40B4-BE49-F238E27FC236}">
                <a16:creationId xmlns:a16="http://schemas.microsoft.com/office/drawing/2014/main" id="{1AC91E4D-B524-4E1D-A468-1EE1BDAE860E}"/>
              </a:ext>
            </a:extLst>
          </p:cNvPr>
          <p:cNvSpPr txBox="1"/>
          <p:nvPr/>
        </p:nvSpPr>
        <p:spPr>
          <a:xfrm>
            <a:off x="5520504" y="2297592"/>
            <a:ext cx="1026178" cy="369332"/>
          </a:xfrm>
          <a:prstGeom prst="rect">
            <a:avLst/>
          </a:prstGeom>
          <a:solidFill>
            <a:schemeClr val="bg2"/>
          </a:solidFill>
          <a:ln>
            <a:solidFill>
              <a:srgbClr val="FF0000"/>
            </a:solidFill>
          </a:ln>
        </p:spPr>
        <p:txBody>
          <a:bodyPr wrap="none" rtlCol="0">
            <a:spAutoFit/>
          </a:bodyPr>
          <a:lstStyle/>
          <a:p>
            <a:r>
              <a:rPr lang="en-US" dirty="0">
                <a:solidFill>
                  <a:srgbClr val="FF0000"/>
                </a:solidFill>
              </a:rPr>
              <a:t>Obsolete</a:t>
            </a:r>
          </a:p>
        </p:txBody>
      </p:sp>
      <p:cxnSp>
        <p:nvCxnSpPr>
          <p:cNvPr id="7" name="Straight Arrow Connector 6">
            <a:extLst>
              <a:ext uri="{FF2B5EF4-FFF2-40B4-BE49-F238E27FC236}">
                <a16:creationId xmlns:a16="http://schemas.microsoft.com/office/drawing/2014/main" id="{85240AEF-C95D-4C0F-BC89-CA5D489D838B}"/>
              </a:ext>
            </a:extLst>
          </p:cNvPr>
          <p:cNvCxnSpPr>
            <a:stCxn id="3" idx="2"/>
          </p:cNvCxnSpPr>
          <p:nvPr/>
        </p:nvCxnSpPr>
        <p:spPr>
          <a:xfrm flipH="1">
            <a:off x="3347499" y="2666924"/>
            <a:ext cx="2686094" cy="10145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B8CDBE9-3C64-4DCB-B7D9-1F43593BDEDF}"/>
              </a:ext>
            </a:extLst>
          </p:cNvPr>
          <p:cNvCxnSpPr>
            <a:stCxn id="3" idx="2"/>
          </p:cNvCxnSpPr>
          <p:nvPr/>
        </p:nvCxnSpPr>
        <p:spPr>
          <a:xfrm flipH="1">
            <a:off x="2759103" y="2666924"/>
            <a:ext cx="3274490" cy="19766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39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7AF3-EAB0-4292-BA27-2E8683660010}"/>
              </a:ext>
            </a:extLst>
          </p:cNvPr>
          <p:cNvSpPr>
            <a:spLocks noGrp="1"/>
          </p:cNvSpPr>
          <p:nvPr>
            <p:ph type="title"/>
          </p:nvPr>
        </p:nvSpPr>
        <p:spPr>
          <a:xfrm>
            <a:off x="838200" y="357188"/>
            <a:ext cx="10515600" cy="814387"/>
          </a:xfrm>
        </p:spPr>
        <p:txBody>
          <a:bodyPr/>
          <a:lstStyle/>
          <a:p>
            <a:pPr algn="ctr"/>
            <a:r>
              <a:rPr lang="en-US" dirty="0"/>
              <a:t>Focus these days….</a:t>
            </a:r>
          </a:p>
        </p:txBody>
      </p:sp>
      <p:sp>
        <p:nvSpPr>
          <p:cNvPr id="3" name="Content Placeholder 2">
            <a:extLst>
              <a:ext uri="{FF2B5EF4-FFF2-40B4-BE49-F238E27FC236}">
                <a16:creationId xmlns:a16="http://schemas.microsoft.com/office/drawing/2014/main" id="{EA57B5F4-CE46-4A3D-806D-0B3F7AE1C3B3}"/>
              </a:ext>
            </a:extLst>
          </p:cNvPr>
          <p:cNvSpPr>
            <a:spLocks noGrp="1"/>
          </p:cNvSpPr>
          <p:nvPr>
            <p:ph idx="1"/>
          </p:nvPr>
        </p:nvSpPr>
        <p:spPr>
          <a:xfrm>
            <a:off x="838200" y="1542553"/>
            <a:ext cx="10515600" cy="4634410"/>
          </a:xfrm>
        </p:spPr>
        <p:txBody>
          <a:bodyPr/>
          <a:lstStyle/>
          <a:p>
            <a:r>
              <a:rPr lang="en-US" dirty="0"/>
              <a:t>Under PIP (a project done under budget and on time)</a:t>
            </a:r>
          </a:p>
          <a:p>
            <a:pPr lvl="1"/>
            <a:r>
              <a:rPr lang="en-US" dirty="0"/>
              <a:t>Conversion to digital system (based upon a fast digitalization board)</a:t>
            </a:r>
          </a:p>
          <a:p>
            <a:pPr lvl="1"/>
            <a:r>
              <a:rPr lang="en-US" dirty="0"/>
              <a:t>Using the same amplifier as being used by Recycler (spares &amp; tech support)</a:t>
            </a:r>
          </a:p>
          <a:p>
            <a:pPr lvl="1"/>
            <a:r>
              <a:rPr lang="en-US" dirty="0"/>
              <a:t>Using the 80 MHz (10 MHz BW) cavity installed in 2002</a:t>
            </a:r>
          </a:p>
          <a:p>
            <a:pPr lvl="1"/>
            <a:r>
              <a:rPr lang="en-US" dirty="0"/>
              <a:t>Continue to use RF High Level for Mode 1</a:t>
            </a:r>
          </a:p>
          <a:p>
            <a:pPr lvl="2"/>
            <a:r>
              <a:rPr lang="en-US" dirty="0"/>
              <a:t>(Mode two was an issue – but uncertain about delivery system at that point)</a:t>
            </a:r>
          </a:p>
          <a:p>
            <a:pPr lvl="1"/>
            <a:r>
              <a:rPr lang="en-US" dirty="0"/>
              <a:t>Digital up and running in 2016 – 2017</a:t>
            </a:r>
          </a:p>
          <a:p>
            <a:pPr lvl="2"/>
            <a:r>
              <a:rPr lang="en-US" dirty="0"/>
              <a:t>Initially had both analog and digital for mode one</a:t>
            </a:r>
          </a:p>
          <a:p>
            <a:pPr lvl="1"/>
            <a:r>
              <a:rPr lang="en-US" dirty="0"/>
              <a:t>Mode two persisted – </a:t>
            </a:r>
          </a:p>
          <a:p>
            <a:pPr lvl="2"/>
            <a:r>
              <a:rPr lang="en-US" dirty="0"/>
              <a:t>Digital system has growing pains – working on version 3ish-</a:t>
            </a:r>
          </a:p>
          <a:p>
            <a:pPr lvl="2"/>
            <a:r>
              <a:rPr lang="en-US" dirty="0"/>
              <a:t>Working for most modes now – but updating underway to improve</a:t>
            </a:r>
          </a:p>
          <a:p>
            <a:pPr lvl="2"/>
            <a:r>
              <a:rPr lang="en-US" dirty="0"/>
              <a:t>Completely off all analog systems – except mode 2 analog</a:t>
            </a:r>
          </a:p>
        </p:txBody>
      </p:sp>
    </p:spTree>
    <p:extLst>
      <p:ext uri="{BB962C8B-B14F-4D97-AF65-F5344CB8AC3E}">
        <p14:creationId xmlns:p14="http://schemas.microsoft.com/office/powerpoint/2010/main" val="3891648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FB0A-DC48-43F4-B6ED-520FB2997E38}"/>
              </a:ext>
            </a:extLst>
          </p:cNvPr>
          <p:cNvSpPr>
            <a:spLocks noGrp="1"/>
          </p:cNvSpPr>
          <p:nvPr>
            <p:ph type="title"/>
          </p:nvPr>
        </p:nvSpPr>
        <p:spPr>
          <a:xfrm>
            <a:off x="838200" y="42908"/>
            <a:ext cx="10515600" cy="854075"/>
          </a:xfrm>
        </p:spPr>
        <p:txBody>
          <a:bodyPr/>
          <a:lstStyle/>
          <a:p>
            <a:pPr algn="ctr"/>
            <a:r>
              <a:rPr lang="en-US" dirty="0"/>
              <a:t>Mode 2 growth rates</a:t>
            </a:r>
          </a:p>
        </p:txBody>
      </p:sp>
      <p:pic>
        <p:nvPicPr>
          <p:cNvPr id="9" name="Content Placeholder 8" descr="A picture containing chart&#10;&#10;Description automatically generated">
            <a:extLst>
              <a:ext uri="{FF2B5EF4-FFF2-40B4-BE49-F238E27FC236}">
                <a16:creationId xmlns:a16="http://schemas.microsoft.com/office/drawing/2014/main" id="{D1656839-CE22-46C8-AA55-51D4CD8DAA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77" y="2265625"/>
            <a:ext cx="5938299" cy="4453724"/>
          </a:xfrm>
        </p:spPr>
      </p:pic>
      <p:pic>
        <p:nvPicPr>
          <p:cNvPr id="11" name="Picture 10" descr="A picture containing text, display&#10;&#10;Description automatically generated">
            <a:extLst>
              <a:ext uri="{FF2B5EF4-FFF2-40B4-BE49-F238E27FC236}">
                <a16:creationId xmlns:a16="http://schemas.microsoft.com/office/drawing/2014/main" id="{557E9EC1-6E19-4565-8FE0-107E7DB8DD58}"/>
              </a:ext>
            </a:extLst>
          </p:cNvPr>
          <p:cNvPicPr>
            <a:picLocks noChangeAspect="1"/>
          </p:cNvPicPr>
          <p:nvPr/>
        </p:nvPicPr>
        <p:blipFill rotWithShape="1">
          <a:blip r:embed="rId3">
            <a:extLst>
              <a:ext uri="{28A0092B-C50C-407E-A947-70E740481C1C}">
                <a14:useLocalDpi xmlns:a14="http://schemas.microsoft.com/office/drawing/2010/main" val="0"/>
              </a:ext>
            </a:extLst>
          </a:blip>
          <a:srcRect l="16476" t="6983" b="3746"/>
          <a:stretch/>
        </p:blipFill>
        <p:spPr>
          <a:xfrm>
            <a:off x="6536256" y="2265625"/>
            <a:ext cx="5556067" cy="4453724"/>
          </a:xfrm>
          <a:prstGeom prst="rect">
            <a:avLst/>
          </a:prstGeom>
        </p:spPr>
      </p:pic>
      <p:sp>
        <p:nvSpPr>
          <p:cNvPr id="3" name="Oval 2">
            <a:extLst>
              <a:ext uri="{FF2B5EF4-FFF2-40B4-BE49-F238E27FC236}">
                <a16:creationId xmlns:a16="http://schemas.microsoft.com/office/drawing/2014/main" id="{7191B44E-648D-48B6-80B7-F6079462A2C8}"/>
              </a:ext>
            </a:extLst>
          </p:cNvPr>
          <p:cNvSpPr/>
          <p:nvPr/>
        </p:nvSpPr>
        <p:spPr>
          <a:xfrm>
            <a:off x="2155654" y="2397664"/>
            <a:ext cx="1611086" cy="128016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912108-CB8A-48CB-AA54-B4BAE0CDA318}"/>
              </a:ext>
            </a:extLst>
          </p:cNvPr>
          <p:cNvSpPr/>
          <p:nvPr/>
        </p:nvSpPr>
        <p:spPr>
          <a:xfrm>
            <a:off x="2394583" y="4640007"/>
            <a:ext cx="1611086" cy="4770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6AD552-FA2B-40B2-B8AA-9195EA1AFD4B}"/>
              </a:ext>
            </a:extLst>
          </p:cNvPr>
          <p:cNvSpPr txBox="1"/>
          <p:nvPr/>
        </p:nvSpPr>
        <p:spPr>
          <a:xfrm>
            <a:off x="373711" y="739483"/>
            <a:ext cx="3115661" cy="1477328"/>
          </a:xfrm>
          <a:prstGeom prst="rect">
            <a:avLst/>
          </a:prstGeom>
          <a:noFill/>
        </p:spPr>
        <p:txBody>
          <a:bodyPr wrap="none" rtlCol="0">
            <a:spAutoFit/>
          </a:bodyPr>
          <a:lstStyle/>
          <a:p>
            <a:r>
              <a:rPr lang="en-US" dirty="0"/>
              <a:t>No quad damping or fuzzing</a:t>
            </a:r>
          </a:p>
          <a:p>
            <a:r>
              <a:rPr lang="en-US" dirty="0"/>
              <a:t>Quadrupole </a:t>
            </a:r>
            <a:r>
              <a:rPr lang="en-US" dirty="0" err="1"/>
              <a:t>Osc</a:t>
            </a:r>
            <a:r>
              <a:rPr lang="en-US" dirty="0"/>
              <a:t> post transition</a:t>
            </a:r>
          </a:p>
          <a:p>
            <a:r>
              <a:rPr lang="en-US" dirty="0"/>
              <a:t>Bunch Length Growth</a:t>
            </a:r>
          </a:p>
          <a:p>
            <a:r>
              <a:rPr lang="en-US" dirty="0"/>
              <a:t>Reduction of Couple Bunch</a:t>
            </a:r>
          </a:p>
          <a:p>
            <a:r>
              <a:rPr lang="en-US" dirty="0"/>
              <a:t>Still large mode 2</a:t>
            </a:r>
          </a:p>
        </p:txBody>
      </p:sp>
      <p:sp>
        <p:nvSpPr>
          <p:cNvPr id="8" name="Oval 7">
            <a:extLst>
              <a:ext uri="{FF2B5EF4-FFF2-40B4-BE49-F238E27FC236}">
                <a16:creationId xmlns:a16="http://schemas.microsoft.com/office/drawing/2014/main" id="{1F44E5DE-AA9E-4F59-837E-23BC0B174463}"/>
              </a:ext>
            </a:extLst>
          </p:cNvPr>
          <p:cNvSpPr/>
          <p:nvPr/>
        </p:nvSpPr>
        <p:spPr>
          <a:xfrm>
            <a:off x="8332882" y="4567886"/>
            <a:ext cx="1611086" cy="215146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DBD725-46E1-448B-A197-382F1CF679F0}"/>
              </a:ext>
            </a:extLst>
          </p:cNvPr>
          <p:cNvSpPr txBox="1"/>
          <p:nvPr/>
        </p:nvSpPr>
        <p:spPr>
          <a:xfrm>
            <a:off x="6096000" y="1016482"/>
            <a:ext cx="6148158" cy="1200329"/>
          </a:xfrm>
          <a:prstGeom prst="rect">
            <a:avLst/>
          </a:prstGeom>
          <a:noFill/>
        </p:spPr>
        <p:txBody>
          <a:bodyPr wrap="none" rtlCol="0">
            <a:spAutoFit/>
          </a:bodyPr>
          <a:lstStyle/>
          <a:p>
            <a:r>
              <a:rPr lang="en-US" dirty="0"/>
              <a:t>Quad Amp </a:t>
            </a:r>
            <a:r>
              <a:rPr lang="en-US" dirty="0" err="1"/>
              <a:t>Osc</a:t>
            </a:r>
            <a:r>
              <a:rPr lang="en-US" dirty="0"/>
              <a:t> – Seen by Mode 2 damper</a:t>
            </a:r>
          </a:p>
          <a:p>
            <a:r>
              <a:rPr lang="en-US" dirty="0"/>
              <a:t>Reacts to this and puts some ‘correction’ out to RF</a:t>
            </a:r>
          </a:p>
          <a:p>
            <a:r>
              <a:rPr lang="en-US" dirty="0"/>
              <a:t>Analog could be improved but will digital system will need to fix</a:t>
            </a:r>
          </a:p>
          <a:p>
            <a:r>
              <a:rPr lang="en-US" dirty="0"/>
              <a:t>Growth rate is about 1.8 </a:t>
            </a:r>
            <a:r>
              <a:rPr lang="en-US" dirty="0" err="1"/>
              <a:t>ms</a:t>
            </a:r>
            <a:r>
              <a:rPr lang="en-US" dirty="0"/>
              <a:t> – ~ twice that of mode 1</a:t>
            </a:r>
          </a:p>
        </p:txBody>
      </p:sp>
    </p:spTree>
    <p:extLst>
      <p:ext uri="{BB962C8B-B14F-4D97-AF65-F5344CB8AC3E}">
        <p14:creationId xmlns:p14="http://schemas.microsoft.com/office/powerpoint/2010/main" val="260846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B3144-7E7B-4B4A-9B53-43A69D49563D}"/>
              </a:ext>
            </a:extLst>
          </p:cNvPr>
          <p:cNvPicPr>
            <a:picLocks noChangeAspect="1"/>
          </p:cNvPicPr>
          <p:nvPr/>
        </p:nvPicPr>
        <p:blipFill>
          <a:blip r:embed="rId2"/>
          <a:stretch>
            <a:fillRect/>
          </a:stretch>
        </p:blipFill>
        <p:spPr>
          <a:xfrm>
            <a:off x="5977008" y="1982979"/>
            <a:ext cx="6328942" cy="4752722"/>
          </a:xfrm>
          <a:prstGeom prst="rect">
            <a:avLst/>
          </a:prstGeom>
        </p:spPr>
      </p:pic>
      <p:pic>
        <p:nvPicPr>
          <p:cNvPr id="3" name="Picture 2">
            <a:extLst>
              <a:ext uri="{FF2B5EF4-FFF2-40B4-BE49-F238E27FC236}">
                <a16:creationId xmlns:a16="http://schemas.microsoft.com/office/drawing/2014/main" id="{87D99A17-6E77-40D8-B5F1-04B6FFD2CC39}"/>
              </a:ext>
            </a:extLst>
          </p:cNvPr>
          <p:cNvPicPr>
            <a:picLocks noChangeAspect="1"/>
          </p:cNvPicPr>
          <p:nvPr/>
        </p:nvPicPr>
        <p:blipFill>
          <a:blip r:embed="rId3"/>
          <a:stretch>
            <a:fillRect/>
          </a:stretch>
        </p:blipFill>
        <p:spPr>
          <a:xfrm>
            <a:off x="-1" y="1982979"/>
            <a:ext cx="5977009" cy="4816257"/>
          </a:xfrm>
          <a:prstGeom prst="rect">
            <a:avLst/>
          </a:prstGeom>
        </p:spPr>
      </p:pic>
      <p:sp>
        <p:nvSpPr>
          <p:cNvPr id="4" name="TextBox 3">
            <a:extLst>
              <a:ext uri="{FF2B5EF4-FFF2-40B4-BE49-F238E27FC236}">
                <a16:creationId xmlns:a16="http://schemas.microsoft.com/office/drawing/2014/main" id="{E5F664CD-E287-4142-B040-DBE86AD4BCF6}"/>
              </a:ext>
            </a:extLst>
          </p:cNvPr>
          <p:cNvSpPr txBox="1"/>
          <p:nvPr/>
        </p:nvSpPr>
        <p:spPr>
          <a:xfrm>
            <a:off x="0" y="276447"/>
            <a:ext cx="7141507" cy="923330"/>
          </a:xfrm>
          <a:prstGeom prst="rect">
            <a:avLst/>
          </a:prstGeom>
          <a:noFill/>
        </p:spPr>
        <p:txBody>
          <a:bodyPr wrap="none" rtlCol="0">
            <a:spAutoFit/>
          </a:bodyPr>
          <a:lstStyle/>
          <a:p>
            <a:r>
              <a:rPr lang="en-US" dirty="0"/>
              <a:t>Ideally – 4.3E12 case shown</a:t>
            </a:r>
          </a:p>
          <a:p>
            <a:r>
              <a:rPr lang="en-US" dirty="0"/>
              <a:t>Quad damper and transition are tuned – no quad oscillation</a:t>
            </a:r>
          </a:p>
          <a:p>
            <a:r>
              <a:rPr lang="en-US" dirty="0"/>
              <a:t>Mode 2 damper is tuned and has sufficient S/N and gain to properly damp</a:t>
            </a:r>
          </a:p>
        </p:txBody>
      </p:sp>
      <p:sp>
        <p:nvSpPr>
          <p:cNvPr id="5" name="TextBox 4">
            <a:extLst>
              <a:ext uri="{FF2B5EF4-FFF2-40B4-BE49-F238E27FC236}">
                <a16:creationId xmlns:a16="http://schemas.microsoft.com/office/drawing/2014/main" id="{81CFB566-143C-4B40-A8DA-9184087B27EB}"/>
              </a:ext>
            </a:extLst>
          </p:cNvPr>
          <p:cNvSpPr txBox="1"/>
          <p:nvPr/>
        </p:nvSpPr>
        <p:spPr>
          <a:xfrm>
            <a:off x="1403497" y="1406712"/>
            <a:ext cx="6188149" cy="369332"/>
          </a:xfrm>
          <a:prstGeom prst="rect">
            <a:avLst/>
          </a:prstGeom>
          <a:noFill/>
        </p:spPr>
        <p:txBody>
          <a:bodyPr wrap="square" rtlCol="0">
            <a:spAutoFit/>
          </a:bodyPr>
          <a:lstStyle/>
          <a:p>
            <a:r>
              <a:rPr lang="en-US" dirty="0"/>
              <a:t>Mode 2 sideband – amplitude corresponds to phase error </a:t>
            </a:r>
          </a:p>
        </p:txBody>
      </p:sp>
      <p:cxnSp>
        <p:nvCxnSpPr>
          <p:cNvPr id="7" name="Straight Arrow Connector 6">
            <a:extLst>
              <a:ext uri="{FF2B5EF4-FFF2-40B4-BE49-F238E27FC236}">
                <a16:creationId xmlns:a16="http://schemas.microsoft.com/office/drawing/2014/main" id="{0D0539DA-18AA-480D-9635-FE9575B97AFF}"/>
              </a:ext>
            </a:extLst>
          </p:cNvPr>
          <p:cNvCxnSpPr>
            <a:stCxn id="5" idx="2"/>
          </p:cNvCxnSpPr>
          <p:nvPr/>
        </p:nvCxnSpPr>
        <p:spPr>
          <a:xfrm flipH="1">
            <a:off x="3444949" y="1776044"/>
            <a:ext cx="1052623" cy="289164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94D195-659D-4C13-AC28-3BFE9D45B87D}"/>
              </a:ext>
            </a:extLst>
          </p:cNvPr>
          <p:cNvSpPr txBox="1"/>
          <p:nvPr/>
        </p:nvSpPr>
        <p:spPr>
          <a:xfrm>
            <a:off x="7694430" y="806547"/>
            <a:ext cx="4416054" cy="1200329"/>
          </a:xfrm>
          <a:prstGeom prst="rect">
            <a:avLst/>
          </a:prstGeom>
          <a:noFill/>
        </p:spPr>
        <p:txBody>
          <a:bodyPr wrap="square" rtlCol="0">
            <a:spAutoFit/>
          </a:bodyPr>
          <a:lstStyle/>
          <a:p>
            <a:r>
              <a:rPr lang="en-US" dirty="0"/>
              <a:t>No modes detected at 4.3E12</a:t>
            </a:r>
          </a:p>
          <a:p>
            <a:r>
              <a:rPr lang="en-US" dirty="0"/>
              <a:t>Bunch Length is good (under 7 ns)</a:t>
            </a:r>
          </a:p>
          <a:p>
            <a:r>
              <a:rPr lang="en-US" dirty="0"/>
              <a:t>Beam has no longitudinal shoulders</a:t>
            </a:r>
          </a:p>
          <a:p>
            <a:endParaRPr lang="en-US" dirty="0"/>
          </a:p>
        </p:txBody>
      </p:sp>
    </p:spTree>
    <p:extLst>
      <p:ext uri="{BB962C8B-B14F-4D97-AF65-F5344CB8AC3E}">
        <p14:creationId xmlns:p14="http://schemas.microsoft.com/office/powerpoint/2010/main" val="396917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C413-8E59-4FC6-B599-EA53DB869D88}"/>
              </a:ext>
            </a:extLst>
          </p:cNvPr>
          <p:cNvSpPr>
            <a:spLocks noGrp="1"/>
          </p:cNvSpPr>
          <p:nvPr>
            <p:ph type="title"/>
          </p:nvPr>
        </p:nvSpPr>
        <p:spPr>
          <a:xfrm>
            <a:off x="838200" y="218810"/>
            <a:ext cx="10515600" cy="868252"/>
          </a:xfrm>
        </p:spPr>
        <p:txBody>
          <a:bodyPr/>
          <a:lstStyle/>
          <a:p>
            <a:r>
              <a:rPr lang="en-US" dirty="0"/>
              <a:t>Mode 2 no damper – no fuzzing</a:t>
            </a:r>
          </a:p>
        </p:txBody>
      </p:sp>
      <p:pic>
        <p:nvPicPr>
          <p:cNvPr id="5" name="Content Placeholder 4">
            <a:extLst>
              <a:ext uri="{FF2B5EF4-FFF2-40B4-BE49-F238E27FC236}">
                <a16:creationId xmlns:a16="http://schemas.microsoft.com/office/drawing/2014/main" id="{B5A2398A-B965-4BC5-B43D-2D7BF523B9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652" y="1432219"/>
            <a:ext cx="6690677" cy="5206971"/>
          </a:xfrm>
        </p:spPr>
      </p:pic>
      <p:sp>
        <p:nvSpPr>
          <p:cNvPr id="6" name="TextBox 5">
            <a:extLst>
              <a:ext uri="{FF2B5EF4-FFF2-40B4-BE49-F238E27FC236}">
                <a16:creationId xmlns:a16="http://schemas.microsoft.com/office/drawing/2014/main" id="{1479ADEB-DCCD-471B-9979-F93AA9C03487}"/>
              </a:ext>
            </a:extLst>
          </p:cNvPr>
          <p:cNvSpPr txBox="1"/>
          <p:nvPr/>
        </p:nvSpPr>
        <p:spPr>
          <a:xfrm>
            <a:off x="6903329" y="2498651"/>
            <a:ext cx="4995583" cy="2031325"/>
          </a:xfrm>
          <a:prstGeom prst="rect">
            <a:avLst/>
          </a:prstGeom>
          <a:noFill/>
        </p:spPr>
        <p:txBody>
          <a:bodyPr wrap="square" rtlCol="0">
            <a:spAutoFit/>
          </a:bodyPr>
          <a:lstStyle/>
          <a:p>
            <a:r>
              <a:rPr lang="en-US" dirty="0"/>
              <a:t>Beam at high intensity shakes itself to pieces:</a:t>
            </a:r>
          </a:p>
          <a:p>
            <a:r>
              <a:rPr lang="en-US" dirty="0"/>
              <a:t>Sometimes causing Booster high field loss</a:t>
            </a:r>
          </a:p>
          <a:p>
            <a:r>
              <a:rPr lang="en-US" dirty="0"/>
              <a:t>But mostly feeding it </a:t>
            </a:r>
            <a:r>
              <a:rPr lang="en-US"/>
              <a:t>the accelerators </a:t>
            </a:r>
            <a:r>
              <a:rPr lang="en-US" dirty="0"/>
              <a:t>downstream unharmed.</a:t>
            </a:r>
          </a:p>
          <a:p>
            <a:r>
              <a:rPr lang="en-US" dirty="0"/>
              <a:t>This phase shaking also causes issues for phase lock – not correctly getting the phase, the lock will drive to incorrect phases at extraction.</a:t>
            </a:r>
          </a:p>
        </p:txBody>
      </p:sp>
    </p:spTree>
    <p:extLst>
      <p:ext uri="{BB962C8B-B14F-4D97-AF65-F5344CB8AC3E}">
        <p14:creationId xmlns:p14="http://schemas.microsoft.com/office/powerpoint/2010/main" val="333011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9CF4-2D82-4FCB-BA12-71D1F2D145E4}"/>
              </a:ext>
            </a:extLst>
          </p:cNvPr>
          <p:cNvSpPr>
            <a:spLocks noGrp="1"/>
          </p:cNvSpPr>
          <p:nvPr>
            <p:ph type="title"/>
          </p:nvPr>
        </p:nvSpPr>
        <p:spPr>
          <a:xfrm>
            <a:off x="434163" y="301330"/>
            <a:ext cx="10515600" cy="740661"/>
          </a:xfrm>
        </p:spPr>
        <p:txBody>
          <a:bodyPr/>
          <a:lstStyle/>
          <a:p>
            <a:r>
              <a:rPr lang="en-US" dirty="0"/>
              <a:t>Fuzzing at transition – reduces modes….but</a:t>
            </a:r>
          </a:p>
        </p:txBody>
      </p:sp>
      <p:pic>
        <p:nvPicPr>
          <p:cNvPr id="5" name="Content Placeholder 4" descr="Graphical user interface&#10;&#10;Description automatically generated">
            <a:extLst>
              <a:ext uri="{FF2B5EF4-FFF2-40B4-BE49-F238E27FC236}">
                <a16:creationId xmlns:a16="http://schemas.microsoft.com/office/drawing/2014/main" id="{10198620-E26B-4B25-9907-79D0DFEE96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5402"/>
            <a:ext cx="6921693" cy="5572598"/>
          </a:xfrm>
        </p:spPr>
      </p:pic>
      <p:sp>
        <p:nvSpPr>
          <p:cNvPr id="3" name="TextBox 2">
            <a:extLst>
              <a:ext uri="{FF2B5EF4-FFF2-40B4-BE49-F238E27FC236}">
                <a16:creationId xmlns:a16="http://schemas.microsoft.com/office/drawing/2014/main" id="{870A5E65-3CA0-47B0-B678-3D4FFBDDE0AA}"/>
              </a:ext>
            </a:extLst>
          </p:cNvPr>
          <p:cNvSpPr txBox="1"/>
          <p:nvPr/>
        </p:nvSpPr>
        <p:spPr>
          <a:xfrm>
            <a:off x="6996223" y="2274838"/>
            <a:ext cx="5195777" cy="4247317"/>
          </a:xfrm>
          <a:prstGeom prst="rect">
            <a:avLst/>
          </a:prstGeom>
          <a:noFill/>
        </p:spPr>
        <p:txBody>
          <a:bodyPr wrap="square" rtlCol="0">
            <a:spAutoFit/>
          </a:bodyPr>
          <a:lstStyle/>
          <a:p>
            <a:r>
              <a:rPr lang="en-US" dirty="0"/>
              <a:t>So how did we manage before mode 2 damper</a:t>
            </a:r>
          </a:p>
          <a:p>
            <a:r>
              <a:rPr lang="en-US" dirty="0"/>
              <a:t>We ‘carefully’ fuzzed at transition – then anti- damped with quad damper</a:t>
            </a:r>
          </a:p>
          <a:p>
            <a:endParaRPr lang="en-US" dirty="0"/>
          </a:p>
          <a:p>
            <a:r>
              <a:rPr lang="en-US" dirty="0"/>
              <a:t>If done properly – you preserve phase but do get non gaussian bunches</a:t>
            </a:r>
          </a:p>
          <a:p>
            <a:endParaRPr lang="en-US" dirty="0"/>
          </a:p>
          <a:p>
            <a:r>
              <a:rPr lang="en-US" dirty="0"/>
              <a:t>Quad damping can cause issues with RF – being sensitive to large amplitude drive required.</a:t>
            </a:r>
          </a:p>
          <a:p>
            <a:r>
              <a:rPr lang="en-US" dirty="0"/>
              <a:t>Some headroom is required on stations to do this around transition.</a:t>
            </a:r>
          </a:p>
          <a:p>
            <a:endParaRPr lang="en-US" dirty="0"/>
          </a:p>
          <a:p>
            <a:r>
              <a:rPr lang="en-US" dirty="0"/>
              <a:t>Same circuit is used for bunch rotation – but stations have a lot more voltage overhead at the end of the cycle (still need to watch RF response).</a:t>
            </a:r>
          </a:p>
        </p:txBody>
      </p:sp>
    </p:spTree>
    <p:extLst>
      <p:ext uri="{BB962C8B-B14F-4D97-AF65-F5344CB8AC3E}">
        <p14:creationId xmlns:p14="http://schemas.microsoft.com/office/powerpoint/2010/main" val="1625154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7" ma:contentTypeDescription="Create a new document." ma:contentTypeScope="" ma:versionID="d68f98df2ab1d70b1b54163df50c7ff3">
  <xsd:schema xmlns:xsd="http://www.w3.org/2001/XMLSchema" xmlns:xs="http://www.w3.org/2001/XMLSchema" xmlns:p="http://schemas.microsoft.com/office/2006/metadata/properties" xmlns:ns3="41ffd1a0-94dc-43ab-a856-3f671abd15fd" xmlns:ns4="4015de2c-2a62-45ba-8285-bdf4ae027a83" targetNamespace="http://schemas.microsoft.com/office/2006/metadata/properties" ma:root="true" ma:fieldsID="771ada7fab3af128d72d28c3c84af3ae" ns3:_="" ns4:_="">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71F6AC-A18D-42C4-8EFA-3CE400BF70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EC029B-2989-46D5-88BC-4FD6EC165F50}">
  <ds:schemaRefs>
    <ds:schemaRef ds:uri="http://purl.org/dc/elements/1.1/"/>
    <ds:schemaRef ds:uri="http://schemas.microsoft.com/office/2006/metadata/properties"/>
    <ds:schemaRef ds:uri="4015de2c-2a62-45ba-8285-bdf4ae027a83"/>
    <ds:schemaRef ds:uri="http://schemas.microsoft.com/office/2006/documentManagement/types"/>
    <ds:schemaRef ds:uri="41ffd1a0-94dc-43ab-a856-3f671abd15fd"/>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A04CC0F-2B17-4261-8E6C-6B583E86FC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337</TotalTime>
  <Words>1327</Words>
  <Application>Microsoft Office PowerPoint</Application>
  <PresentationFormat>Widescreen</PresentationFormat>
  <Paragraphs>144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Longitudinal Dampers</vt:lpstr>
      <vt:lpstr>History</vt:lpstr>
      <vt:lpstr>Passive Dampers</vt:lpstr>
      <vt:lpstr>Analog Active System</vt:lpstr>
      <vt:lpstr>Focus these days….</vt:lpstr>
      <vt:lpstr>Mode 2 growth rates</vt:lpstr>
      <vt:lpstr>PowerPoint Presentation</vt:lpstr>
      <vt:lpstr>Mode 2 no damper – no fuzzing</vt:lpstr>
      <vt:lpstr>Fuzzing at transition – reduces modes….but</vt:lpstr>
      <vt:lpstr>Compromising </vt:lpstr>
      <vt:lpstr>Things to consider- using RF for mode 2 damping: Driving equal power to stations – RF system has about 12 dB more at mode 1 than mode 2.</vt:lpstr>
      <vt:lpstr>Today – running at ~4.5E12</vt:lpstr>
      <vt:lpstr>Modes – Now and PIP-II </vt:lpstr>
      <vt:lpstr>Recent Rate Measurements</vt:lpstr>
      <vt:lpstr>Mode 2 goal -</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Longitudinal Dampers</dc:title>
  <dc:creator>William A Pellico</dc:creator>
  <cp:lastModifiedBy>William A Pellico</cp:lastModifiedBy>
  <cp:revision>2</cp:revision>
  <dcterms:created xsi:type="dcterms:W3CDTF">2021-03-11T04:41:36Z</dcterms:created>
  <dcterms:modified xsi:type="dcterms:W3CDTF">2021-03-30T20:43:33Z</dcterms:modified>
</cp:coreProperties>
</file>