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4123" r:id="rId5"/>
  </p:sldMasterIdLst>
  <p:notesMasterIdLst>
    <p:notesMasterId r:id="rId26"/>
  </p:notesMasterIdLst>
  <p:handoutMasterIdLst>
    <p:handoutMasterId r:id="rId27"/>
  </p:handoutMasterIdLst>
  <p:sldIdLst>
    <p:sldId id="363" r:id="rId6"/>
    <p:sldId id="2134" r:id="rId7"/>
    <p:sldId id="2139" r:id="rId8"/>
    <p:sldId id="2147" r:id="rId9"/>
    <p:sldId id="2136" r:id="rId10"/>
    <p:sldId id="2148" r:id="rId11"/>
    <p:sldId id="2143" r:id="rId12"/>
    <p:sldId id="2138" r:id="rId13"/>
    <p:sldId id="2140" r:id="rId14"/>
    <p:sldId id="2137" r:id="rId15"/>
    <p:sldId id="2142" r:id="rId16"/>
    <p:sldId id="2135" r:id="rId17"/>
    <p:sldId id="2146" r:id="rId18"/>
    <p:sldId id="2144" r:id="rId19"/>
    <p:sldId id="2151" r:id="rId20"/>
    <p:sldId id="2152" r:id="rId21"/>
    <p:sldId id="2159" r:id="rId22"/>
    <p:sldId id="2160" r:id="rId23"/>
    <p:sldId id="2150" r:id="rId24"/>
    <p:sldId id="829" r:id="rId25"/>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521415D9-36F7-43E2-AB2F-B90AF26B5E84}">
      <p14:sectionLst xmlns:p14="http://schemas.microsoft.com/office/powerpoint/2010/main">
        <p14:section name="Default Section" id="{C3FFDB23-A5A2-4AE2-BF69-FFE4983F7512}">
          <p14:sldIdLst>
            <p14:sldId id="363"/>
            <p14:sldId id="2134"/>
            <p14:sldId id="2139"/>
            <p14:sldId id="2147"/>
            <p14:sldId id="2136"/>
            <p14:sldId id="2148"/>
            <p14:sldId id="2143"/>
            <p14:sldId id="2138"/>
            <p14:sldId id="2140"/>
            <p14:sldId id="2137"/>
            <p14:sldId id="2142"/>
            <p14:sldId id="2135"/>
            <p14:sldId id="2146"/>
            <p14:sldId id="2144"/>
            <p14:sldId id="2151"/>
            <p14:sldId id="2152"/>
            <p14:sldId id="2159"/>
            <p14:sldId id="2160"/>
            <p14:sldId id="2150"/>
            <p14:sldId id="829"/>
          </p14:sldIdLst>
        </p14:section>
      </p14:sectionLst>
    </p:ex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 Merminga x 35983N" initials="LMx3" lastIdx="1" clrIdx="0">
    <p:extLst>
      <p:ext uri="{19B8F6BF-5375-455C-9EA6-DF929625EA0E}">
        <p15:presenceInfo xmlns:p15="http://schemas.microsoft.com/office/powerpoint/2012/main" userId="S-1-5-21-1644491937-1202660629-839522115-70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505050"/>
    <a:srgbClr val="50504E"/>
    <a:srgbClr val="004C97"/>
    <a:srgbClr val="A7A8AA"/>
    <a:srgbClr val="4E4E4E"/>
    <a:srgbClr val="63666A"/>
    <a:srgbClr val="99D6E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794" autoAdjust="0"/>
    <p:restoredTop sz="93353" autoAdjust="0"/>
  </p:normalViewPr>
  <p:slideViewPr>
    <p:cSldViewPr snapToGrid="0" snapToObjects="1" showGuides="1">
      <p:cViewPr varScale="1">
        <p:scale>
          <a:sx n="81" d="100"/>
          <a:sy n="81" d="100"/>
        </p:scale>
        <p:origin x="108" y="46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11/22/2021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11/22/2021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3244618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5" y="5013473"/>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dirty="0"/>
              <a:t>L2 Manager Name [20pt Reg]</a:t>
            </a:r>
          </a:p>
          <a:p>
            <a:r>
              <a:rPr lang="en-US" dirty="0"/>
              <a:t>PIP-II DOE IPR CD-2/3a Review</a:t>
            </a:r>
          </a:p>
          <a:p>
            <a:r>
              <a:rPr lang="en-US" dirty="0"/>
              <a:t>28 - 30 January 2020</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
        <p:nvSpPr>
          <p:cNvPr id="11" name="TextBox 10">
            <a:extLst>
              <a:ext uri="{FF2B5EF4-FFF2-40B4-BE49-F238E27FC236}">
                <a16:creationId xmlns:a16="http://schemas.microsoft.com/office/drawing/2014/main" id="{2A16AA3B-D513-4568-ADD3-3BBA8874574F}"/>
              </a:ext>
            </a:extLst>
          </p:cNvPr>
          <p:cNvSpPr txBox="1"/>
          <p:nvPr userDrawn="1"/>
        </p:nvSpPr>
        <p:spPr>
          <a:xfrm>
            <a:off x="5757716" y="4873610"/>
            <a:ext cx="3386284" cy="1477328"/>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 WUST </a:t>
            </a:r>
            <a:endParaRPr lang="en-US" sz="1600" kern="1200" baseline="0" dirty="0">
              <a:solidFill>
                <a:schemeClr val="tx1"/>
              </a:solidFill>
              <a:latin typeface="Helvetica"/>
              <a:cs typeface="Helvetica"/>
            </a:endParaRPr>
          </a:p>
        </p:txBody>
      </p:sp>
      <p:cxnSp>
        <p:nvCxnSpPr>
          <p:cNvPr id="12" name="Straight Connector 11">
            <a:extLst>
              <a:ext uri="{FF2B5EF4-FFF2-40B4-BE49-F238E27FC236}">
                <a16:creationId xmlns:a16="http://schemas.microsoft.com/office/drawing/2014/main" id="{239028D7-F88A-46AC-A4EE-0D16D8977226}"/>
              </a:ext>
            </a:extLst>
          </p:cNvPr>
          <p:cNvCxnSpPr>
            <a:cxnSpLocks/>
          </p:cNvCxnSpPr>
          <p:nvPr userDrawn="1"/>
        </p:nvCxnSpPr>
        <p:spPr>
          <a:xfrm>
            <a:off x="5751576" y="6364224"/>
            <a:ext cx="2978836"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11574D52-B412-344B-8E8B-A4556C84C358}"/>
              </a:ext>
            </a:extLst>
          </p:cNvPr>
          <p:cNvPicPr>
            <a:picLocks noChangeAspect="1"/>
          </p:cNvPicPr>
          <p:nvPr userDrawn="1"/>
        </p:nvPicPr>
        <p:blipFill>
          <a:blip r:embed="rId3"/>
          <a:stretch>
            <a:fillRect/>
          </a:stretch>
        </p:blipFill>
        <p:spPr>
          <a:xfrm>
            <a:off x="2626" y="896935"/>
            <a:ext cx="9141374" cy="277556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7" name="Slide Number Placeholder 5">
            <a:extLst>
              <a:ext uri="{FF2B5EF4-FFF2-40B4-BE49-F238E27FC236}">
                <a16:creationId xmlns:a16="http://schemas.microsoft.com/office/drawing/2014/main" id="{61233630-EF3A-E545-93A2-41968C7940E7}"/>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1" name="Date Placeholder 3">
            <a:extLst>
              <a:ext uri="{FF2B5EF4-FFF2-40B4-BE49-F238E27FC236}">
                <a16:creationId xmlns:a16="http://schemas.microsoft.com/office/drawing/2014/main" id="{EF5A54E9-8BE9-F94A-B437-602F77892814}"/>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4D63AC79-01B5-4D08-8D70-C56E103D82BD}" type="datetime1">
              <a:rPr lang="en-US" smtClean="0"/>
              <a:t>11/22/2021</a:t>
            </a:fld>
            <a:endParaRPr lang="en-US" dirty="0"/>
          </a:p>
        </p:txBody>
      </p:sp>
      <p:sp>
        <p:nvSpPr>
          <p:cNvPr id="12" name="Footer Placeholder 4">
            <a:extLst>
              <a:ext uri="{FF2B5EF4-FFF2-40B4-BE49-F238E27FC236}">
                <a16:creationId xmlns:a16="http://schemas.microsoft.com/office/drawing/2014/main" id="{91D1E6B3-E651-1B4E-90E6-7962528A6D28}"/>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Tree>
    <p:extLst>
      <p:ext uri="{BB962C8B-B14F-4D97-AF65-F5344CB8AC3E}">
        <p14:creationId xmlns:p14="http://schemas.microsoft.com/office/powerpoint/2010/main" val="4234577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1052AE6F-0F84-0842-9A05-5E4DCF0A94BA}"/>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Date Placeholder 3">
            <a:extLst>
              <a:ext uri="{FF2B5EF4-FFF2-40B4-BE49-F238E27FC236}">
                <a16:creationId xmlns:a16="http://schemas.microsoft.com/office/drawing/2014/main" id="{EB2FFE72-4366-0A47-A428-76AB88DA39E2}"/>
              </a:ext>
            </a:extLst>
          </p:cNvPr>
          <p:cNvSpPr>
            <a:spLocks noGrp="1"/>
          </p:cNvSpPr>
          <p:nvPr>
            <p:ph type="dt" sz="half" idx="16"/>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6F68C01C-03AA-40B7-94D6-D70D662BB5D3}" type="datetime1">
              <a:rPr lang="en-US" smtClean="0"/>
              <a:t>11/22/2021</a:t>
            </a:fld>
            <a:endParaRPr lang="en-US" dirty="0"/>
          </a:p>
        </p:txBody>
      </p:sp>
      <p:sp>
        <p:nvSpPr>
          <p:cNvPr id="15" name="Footer Placeholder 4">
            <a:extLst>
              <a:ext uri="{FF2B5EF4-FFF2-40B4-BE49-F238E27FC236}">
                <a16:creationId xmlns:a16="http://schemas.microsoft.com/office/drawing/2014/main" id="{8300EA00-6059-734A-BFC3-D7E252BB745F}"/>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Tree>
    <p:extLst>
      <p:ext uri="{BB962C8B-B14F-4D97-AF65-F5344CB8AC3E}">
        <p14:creationId xmlns:p14="http://schemas.microsoft.com/office/powerpoint/2010/main" val="1045485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5" name="Slide Number Placeholder 5">
            <a:extLst>
              <a:ext uri="{FF2B5EF4-FFF2-40B4-BE49-F238E27FC236}">
                <a16:creationId xmlns:a16="http://schemas.microsoft.com/office/drawing/2014/main" id="{DB7AE8E3-FFAC-554D-9BF5-C7BE3A5F833B}"/>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9" name="Date Placeholder 3">
            <a:extLst>
              <a:ext uri="{FF2B5EF4-FFF2-40B4-BE49-F238E27FC236}">
                <a16:creationId xmlns:a16="http://schemas.microsoft.com/office/drawing/2014/main" id="{6CA80053-3E93-7443-983F-1086CE6A613C}"/>
              </a:ext>
            </a:extLst>
          </p:cNvPr>
          <p:cNvSpPr>
            <a:spLocks noGrp="1"/>
          </p:cNvSpPr>
          <p:nvPr>
            <p:ph type="dt" sz="half" idx="14"/>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3110F40E-AF36-4A7E-BA2B-96BE9A8EB321}" type="datetime1">
              <a:rPr lang="en-US" smtClean="0"/>
              <a:t>11/22/2021</a:t>
            </a:fld>
            <a:endParaRPr lang="en-US" dirty="0"/>
          </a:p>
        </p:txBody>
      </p:sp>
      <p:sp>
        <p:nvSpPr>
          <p:cNvPr id="11" name="Footer Placeholder 4">
            <a:extLst>
              <a:ext uri="{FF2B5EF4-FFF2-40B4-BE49-F238E27FC236}">
                <a16:creationId xmlns:a16="http://schemas.microsoft.com/office/drawing/2014/main" id="{1A88FA0F-3B8C-C445-801D-5522022ADBBE}"/>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Tree>
    <p:extLst>
      <p:ext uri="{BB962C8B-B14F-4D97-AF65-F5344CB8AC3E}">
        <p14:creationId xmlns:p14="http://schemas.microsoft.com/office/powerpoint/2010/main" val="4271629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
        <p:nvSpPr>
          <p:cNvPr id="9" name="Slide Number Placeholder 5">
            <a:extLst>
              <a:ext uri="{FF2B5EF4-FFF2-40B4-BE49-F238E27FC236}">
                <a16:creationId xmlns:a16="http://schemas.microsoft.com/office/drawing/2014/main" id="{5DF89E77-0FAF-7041-A920-2EB3BC8D578D}"/>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1" name="Date Placeholder 3">
            <a:extLst>
              <a:ext uri="{FF2B5EF4-FFF2-40B4-BE49-F238E27FC236}">
                <a16:creationId xmlns:a16="http://schemas.microsoft.com/office/drawing/2014/main" id="{35582FC2-B5F3-884B-8F8D-4361CC07226D}"/>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7CA2C650-1FD8-403B-8F74-5BCEB0BB130B}" type="datetime1">
              <a:rPr lang="en-US" smtClean="0"/>
              <a:t>11/22/2021</a:t>
            </a:fld>
            <a:endParaRPr lang="en-US" dirty="0"/>
          </a:p>
        </p:txBody>
      </p:sp>
      <p:sp>
        <p:nvSpPr>
          <p:cNvPr id="12" name="Footer Placeholder 4">
            <a:extLst>
              <a:ext uri="{FF2B5EF4-FFF2-40B4-BE49-F238E27FC236}">
                <a16:creationId xmlns:a16="http://schemas.microsoft.com/office/drawing/2014/main" id="{6EE42BCF-459B-4B48-8392-E58B19232B89}"/>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Tree>
    <p:extLst>
      <p:ext uri="{BB962C8B-B14F-4D97-AF65-F5344CB8AC3E}">
        <p14:creationId xmlns:p14="http://schemas.microsoft.com/office/powerpoint/2010/main" val="1271747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3" name="Slide Number Placeholder 5">
            <a:extLst>
              <a:ext uri="{FF2B5EF4-FFF2-40B4-BE49-F238E27FC236}">
                <a16:creationId xmlns:a16="http://schemas.microsoft.com/office/drawing/2014/main" id="{F7597DA8-0B10-2D45-9BF9-A9F440A21DB7}"/>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40" name="Date Placeholder 3">
            <a:extLst>
              <a:ext uri="{FF2B5EF4-FFF2-40B4-BE49-F238E27FC236}">
                <a16:creationId xmlns:a16="http://schemas.microsoft.com/office/drawing/2014/main" id="{FC5DBBCD-C0BA-5F4A-9E85-F2F3A51F557F}"/>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D5476FE6-A678-490E-9F68-DD3E2DAD08A2}" type="datetime1">
              <a:rPr lang="en-US" smtClean="0"/>
              <a:t>11/22/2021</a:t>
            </a:fld>
            <a:endParaRPr lang="en-US" dirty="0"/>
          </a:p>
        </p:txBody>
      </p:sp>
      <p:sp>
        <p:nvSpPr>
          <p:cNvPr id="41" name="Footer Placeholder 4">
            <a:extLst>
              <a:ext uri="{FF2B5EF4-FFF2-40B4-BE49-F238E27FC236}">
                <a16:creationId xmlns:a16="http://schemas.microsoft.com/office/drawing/2014/main" id="{4334F707-4874-B34C-B2E8-86763EB1E73E}"/>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Tree>
    <p:extLst>
      <p:ext uri="{BB962C8B-B14F-4D97-AF65-F5344CB8AC3E}">
        <p14:creationId xmlns:p14="http://schemas.microsoft.com/office/powerpoint/2010/main" val="3484989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3" name="Content Placeholder 2"/>
          <p:cNvSpPr>
            <a:spLocks noGrp="1"/>
          </p:cNvSpPr>
          <p:nvPr>
            <p:ph idx="1"/>
          </p:nvPr>
        </p:nvSpPr>
        <p:spPr>
          <a:xfrm>
            <a:off x="228600" y="1043046"/>
            <a:ext cx="8672513" cy="4987867"/>
          </a:xfrm>
          <a:prstGeom prst="rect">
            <a:avLst/>
          </a:prstGeom>
        </p:spPr>
        <p:txBody>
          <a:bodyPr lIns="0" tIns="0" rIns="0" bIns="0">
            <a:normAutofit/>
          </a:bodyPr>
          <a:lstStyle>
            <a:lvl1pPr>
              <a:spcBef>
                <a:spcPts val="1200"/>
              </a:spcBef>
              <a:defRPr sz="2400">
                <a:solidFill>
                  <a:srgbClr val="404040"/>
                </a:solidFill>
              </a:defRPr>
            </a:lvl1pPr>
            <a:lvl2pPr>
              <a:spcBef>
                <a:spcPts val="200"/>
              </a:spcBef>
              <a:defRPr sz="2200">
                <a:solidFill>
                  <a:srgbClr val="404040"/>
                </a:solidFill>
              </a:defRPr>
            </a:lvl2pPr>
            <a:lvl3pPr>
              <a:spcBef>
                <a:spcPts val="0"/>
              </a:spcBef>
              <a:defRPr sz="2000">
                <a:solidFill>
                  <a:srgbClr val="404040"/>
                </a:solidFill>
              </a:defRPr>
            </a:lvl3pPr>
            <a:lvl4pPr>
              <a:spcBef>
                <a:spcPts val="0"/>
              </a:spcBef>
              <a:defRPr sz="1800">
                <a:solidFill>
                  <a:srgbClr val="404040"/>
                </a:solidFill>
              </a:defRPr>
            </a:lvl4pPr>
            <a:lvl5pPr marL="2057400" indent="-228600">
              <a:spcBef>
                <a:spcPts val="0"/>
              </a:spcBef>
              <a:buFont typeface="Arial"/>
              <a:buChar char="•"/>
              <a:defRPr sz="18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50013" y="6515100"/>
            <a:ext cx="1076325" cy="241300"/>
          </a:xfrm>
        </p:spPr>
        <p:txBody>
          <a:bodyPr/>
          <a:lstStyle>
            <a:lvl1pPr>
              <a:defRPr/>
            </a:lvl1pPr>
          </a:lstStyle>
          <a:p>
            <a:fld id="{5B7CBF98-3C76-4266-A315-ECB9D1D1FD64}" type="datetime1">
              <a:rPr lang="en-US" altLang="en-US" smtClean="0"/>
              <a:t>11/22/2021</a:t>
            </a:fld>
            <a:endParaRPr lang="en-US" altLang="en-US" dirty="0"/>
          </a:p>
        </p:txBody>
      </p:sp>
      <p:sp>
        <p:nvSpPr>
          <p:cNvPr id="5" name="Footer Placeholder 4"/>
          <p:cNvSpPr>
            <a:spLocks noGrp="1"/>
          </p:cNvSpPr>
          <p:nvPr>
            <p:ph type="ftr" sz="quarter" idx="11"/>
          </p:nvPr>
        </p:nvSpPr>
        <p:spPr>
          <a:xfrm>
            <a:off x="827007" y="6515100"/>
            <a:ext cx="4433370" cy="241300"/>
          </a:xfrm>
        </p:spPr>
        <p:txBody>
          <a:bodyPr/>
          <a:lstStyle>
            <a:lvl1pPr>
              <a:defRPr sz="1200">
                <a:solidFill>
                  <a:srgbClr val="004C97"/>
                </a:solidFill>
              </a:defRPr>
            </a:lvl1pPr>
          </a:lstStyle>
          <a:p>
            <a:pPr>
              <a:defRPr/>
            </a:pPr>
            <a:r>
              <a:rPr lang="en-US"/>
              <a:t>P2PEB#5 15 May 2020</a:t>
            </a:r>
            <a:endParaRPr lang="en-US" b="1" dirty="0"/>
          </a:p>
        </p:txBody>
      </p:sp>
      <p:sp>
        <p:nvSpPr>
          <p:cNvPr id="6" name="Slide Number Placeholder 5"/>
          <p:cNvSpPr>
            <a:spLocks noGrp="1"/>
          </p:cNvSpPr>
          <p:nvPr>
            <p:ph type="sldNum" sz="quarter" idx="12"/>
          </p:nvPr>
        </p:nvSpPr>
        <p:spPr/>
        <p:txBody>
          <a:bodyPr/>
          <a:lstStyle>
            <a:lvl1pPr>
              <a:defRPr/>
            </a:lvl1pPr>
          </a:lstStyle>
          <a:p>
            <a:fld id="{D4078CA2-75EA-4F42-B0AF-FB0975373545}" type="slidenum">
              <a:rPr lang="en-US" altLang="en-US"/>
              <a:pPr/>
              <a:t>‹#›</a:t>
            </a:fld>
            <a:endParaRPr lang="en-US" altLang="en-US" dirty="0"/>
          </a:p>
        </p:txBody>
      </p:sp>
    </p:spTree>
    <p:extLst>
      <p:ext uri="{BB962C8B-B14F-4D97-AF65-F5344CB8AC3E}">
        <p14:creationId xmlns:p14="http://schemas.microsoft.com/office/powerpoint/2010/main" val="4119123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Date Placeholder 3">
            <a:extLst>
              <a:ext uri="{FF2B5EF4-FFF2-40B4-BE49-F238E27FC236}">
                <a16:creationId xmlns:a16="http://schemas.microsoft.com/office/drawing/2014/main" id="{8DD1A452-4B3B-1245-BE47-0EA6AC6FF9CF}"/>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13E226D-0EB2-46A7-8C70-EB7BBCBB3772}" type="datetime1">
              <a:rPr lang="en-US" smtClean="0"/>
              <a:t>11/22/2021</a:t>
            </a:fld>
            <a:endParaRPr lang="en-US" dirty="0"/>
          </a:p>
        </p:txBody>
      </p:sp>
      <p:sp>
        <p:nvSpPr>
          <p:cNvPr id="12" name="Footer Placeholder 4">
            <a:extLst>
              <a:ext uri="{FF2B5EF4-FFF2-40B4-BE49-F238E27FC236}">
                <a16:creationId xmlns:a16="http://schemas.microsoft.com/office/drawing/2014/main" id="{0C252E7D-511A-3F46-85D4-8F4130125406}"/>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
        <p:nvSpPr>
          <p:cNvPr id="13" name="Slide Number Placeholder 5">
            <a:extLst>
              <a:ext uri="{FF2B5EF4-FFF2-40B4-BE49-F238E27FC236}">
                <a16:creationId xmlns:a16="http://schemas.microsoft.com/office/drawing/2014/main" id="{CA627D44-EEC2-3341-A6F3-B343A5732495}"/>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5" name="Date Placeholder 3">
            <a:extLst>
              <a:ext uri="{FF2B5EF4-FFF2-40B4-BE49-F238E27FC236}">
                <a16:creationId xmlns:a16="http://schemas.microsoft.com/office/drawing/2014/main" id="{D812A21D-B56E-F945-B055-BF1CBF63F616}"/>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B0E9430-8CC7-429B-BB82-9E196617FC43}" type="datetime1">
              <a:rPr lang="en-US" smtClean="0"/>
              <a:t>11/22/2021</a:t>
            </a:fld>
            <a:endParaRPr lang="en-US" dirty="0"/>
          </a:p>
        </p:txBody>
      </p:sp>
      <p:sp>
        <p:nvSpPr>
          <p:cNvPr id="16" name="Footer Placeholder 4">
            <a:extLst>
              <a:ext uri="{FF2B5EF4-FFF2-40B4-BE49-F238E27FC236}">
                <a16:creationId xmlns:a16="http://schemas.microsoft.com/office/drawing/2014/main" id="{2EB3E399-69D4-C841-A710-B72A77021EF4}"/>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
        <p:nvSpPr>
          <p:cNvPr id="17" name="Slide Number Placeholder 5">
            <a:extLst>
              <a:ext uri="{FF2B5EF4-FFF2-40B4-BE49-F238E27FC236}">
                <a16:creationId xmlns:a16="http://schemas.microsoft.com/office/drawing/2014/main" id="{61233630-EF3A-E545-93A2-41968C7940E7}"/>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9" name="Date Placeholder 3">
            <a:extLst>
              <a:ext uri="{FF2B5EF4-FFF2-40B4-BE49-F238E27FC236}">
                <a16:creationId xmlns:a16="http://schemas.microsoft.com/office/drawing/2014/main" id="{B062E7B8-9E81-764D-9C9A-9A4416E33E55}"/>
              </a:ext>
            </a:extLst>
          </p:cNvPr>
          <p:cNvSpPr>
            <a:spLocks noGrp="1"/>
          </p:cNvSpPr>
          <p:nvPr>
            <p:ph type="dt" sz="half" idx="16"/>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DAF84EA5-FC8A-4603-AB09-37DE95E122AB}" type="datetime1">
              <a:rPr lang="en-US" smtClean="0"/>
              <a:t>11/22/2021</a:t>
            </a:fld>
            <a:endParaRPr lang="en-US" dirty="0"/>
          </a:p>
        </p:txBody>
      </p:sp>
      <p:sp>
        <p:nvSpPr>
          <p:cNvPr id="10" name="Footer Placeholder 4">
            <a:extLst>
              <a:ext uri="{FF2B5EF4-FFF2-40B4-BE49-F238E27FC236}">
                <a16:creationId xmlns:a16="http://schemas.microsoft.com/office/drawing/2014/main" id="{415E30B2-FD88-B64F-9DC5-8850BEC40B90}"/>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
        <p:nvSpPr>
          <p:cNvPr id="11" name="Slide Number Placeholder 5">
            <a:extLst>
              <a:ext uri="{FF2B5EF4-FFF2-40B4-BE49-F238E27FC236}">
                <a16:creationId xmlns:a16="http://schemas.microsoft.com/office/drawing/2014/main" id="{1052AE6F-0F84-0842-9A05-5E4DCF0A94BA}"/>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3" name="Date Placeholder 3">
            <a:extLst>
              <a:ext uri="{FF2B5EF4-FFF2-40B4-BE49-F238E27FC236}">
                <a16:creationId xmlns:a16="http://schemas.microsoft.com/office/drawing/2014/main" id="{9086C7DE-E0AC-624B-BB33-06EE18FA7BA9}"/>
              </a:ext>
            </a:extLst>
          </p:cNvPr>
          <p:cNvSpPr>
            <a:spLocks noGrp="1"/>
          </p:cNvSpPr>
          <p:nvPr>
            <p:ph type="dt" sz="half" idx="14"/>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7546A8C6-BBC6-4B47-AC4C-518136D6E280}" type="datetime1">
              <a:rPr lang="en-US" smtClean="0"/>
              <a:t>11/22/2021</a:t>
            </a:fld>
            <a:endParaRPr lang="en-US" dirty="0"/>
          </a:p>
        </p:txBody>
      </p:sp>
      <p:sp>
        <p:nvSpPr>
          <p:cNvPr id="14" name="Footer Placeholder 4">
            <a:extLst>
              <a:ext uri="{FF2B5EF4-FFF2-40B4-BE49-F238E27FC236}">
                <a16:creationId xmlns:a16="http://schemas.microsoft.com/office/drawing/2014/main" id="{4B11FD33-E367-4E4D-A318-2337828D3327}"/>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
        <p:nvSpPr>
          <p:cNvPr id="15" name="Slide Number Placeholder 5">
            <a:extLst>
              <a:ext uri="{FF2B5EF4-FFF2-40B4-BE49-F238E27FC236}">
                <a16:creationId xmlns:a16="http://schemas.microsoft.com/office/drawing/2014/main" id="{DB7AE8E3-FFAC-554D-9BF5-C7BE3A5F833B}"/>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
        <p:nvSpPr>
          <p:cNvPr id="6" name="Date Placeholder 3">
            <a:extLst>
              <a:ext uri="{FF2B5EF4-FFF2-40B4-BE49-F238E27FC236}">
                <a16:creationId xmlns:a16="http://schemas.microsoft.com/office/drawing/2014/main" id="{95E3339D-AB0B-6B42-862F-A8CE8F5DE1FB}"/>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7E657021-B547-49EA-A4EB-13EFFF955D81}" type="datetime1">
              <a:rPr lang="en-US" smtClean="0"/>
              <a:t>11/22/2021</a:t>
            </a:fld>
            <a:endParaRPr lang="en-US" dirty="0"/>
          </a:p>
        </p:txBody>
      </p:sp>
      <p:sp>
        <p:nvSpPr>
          <p:cNvPr id="8" name="Footer Placeholder 4">
            <a:extLst>
              <a:ext uri="{FF2B5EF4-FFF2-40B4-BE49-F238E27FC236}">
                <a16:creationId xmlns:a16="http://schemas.microsoft.com/office/drawing/2014/main" id="{D52478C4-9379-D649-A221-D5B00743CC77}"/>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
        <p:nvSpPr>
          <p:cNvPr id="9" name="Slide Number Placeholder 5">
            <a:extLst>
              <a:ext uri="{FF2B5EF4-FFF2-40B4-BE49-F238E27FC236}">
                <a16:creationId xmlns:a16="http://schemas.microsoft.com/office/drawing/2014/main" id="{5DF89E77-0FAF-7041-A920-2EB3BC8D578D}"/>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1" name="Date Placeholder 3">
            <a:extLst>
              <a:ext uri="{FF2B5EF4-FFF2-40B4-BE49-F238E27FC236}">
                <a16:creationId xmlns:a16="http://schemas.microsoft.com/office/drawing/2014/main" id="{048CD5D4-73FB-774B-B842-83A5D2856ED2}"/>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F188323E-61CB-4A1E-AD9F-2B09F3DCAC46}" type="datetime1">
              <a:rPr lang="en-US" smtClean="0"/>
              <a:t>11/22/2021</a:t>
            </a:fld>
            <a:endParaRPr lang="en-US" dirty="0"/>
          </a:p>
        </p:txBody>
      </p:sp>
      <p:sp>
        <p:nvSpPr>
          <p:cNvPr id="22" name="Footer Placeholder 4">
            <a:extLst>
              <a:ext uri="{FF2B5EF4-FFF2-40B4-BE49-F238E27FC236}">
                <a16:creationId xmlns:a16="http://schemas.microsoft.com/office/drawing/2014/main" id="{BE4981B5-46CA-B842-AB96-1D4AD565CCAB}"/>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
        <p:nvSpPr>
          <p:cNvPr id="23" name="Slide Number Placeholder 5">
            <a:extLst>
              <a:ext uri="{FF2B5EF4-FFF2-40B4-BE49-F238E27FC236}">
                <a16:creationId xmlns:a16="http://schemas.microsoft.com/office/drawing/2014/main" id="{F7597DA8-0B10-2D45-9BF9-A9F440A21DB7}"/>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5" y="5013473"/>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dirty="0"/>
              <a:t>Name [20pt Reg]</a:t>
            </a:r>
          </a:p>
          <a:p>
            <a:r>
              <a:rPr lang="en-US" dirty="0"/>
              <a:t>PIP-II DOE IPR CD-2/3a Review</a:t>
            </a:r>
          </a:p>
          <a:p>
            <a:r>
              <a:rPr lang="en-US" dirty="0"/>
              <a:t>SC#</a:t>
            </a:r>
          </a:p>
          <a:p>
            <a:r>
              <a:rPr lang="en-US" dirty="0"/>
              <a:t>January 28-30, 2020</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dirty="0"/>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pic>
        <p:nvPicPr>
          <p:cNvPr id="10" name="Picture 9">
            <a:extLst>
              <a:ext uri="{FF2B5EF4-FFF2-40B4-BE49-F238E27FC236}">
                <a16:creationId xmlns:a16="http://schemas.microsoft.com/office/drawing/2014/main" id="{558AA46A-25B5-4802-B0B6-002CACECF6E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 y="898427"/>
            <a:ext cx="9144001" cy="2867342"/>
          </a:xfrm>
          <a:prstGeom prst="rect">
            <a:avLst/>
          </a:prstGeom>
        </p:spPr>
      </p:pic>
      <p:sp>
        <p:nvSpPr>
          <p:cNvPr id="15" name="TextBox 14">
            <a:extLst>
              <a:ext uri="{FF2B5EF4-FFF2-40B4-BE49-F238E27FC236}">
                <a16:creationId xmlns:a16="http://schemas.microsoft.com/office/drawing/2014/main" id="{70D6BCC3-D550-4D62-A5C2-8FD77D82407F}"/>
              </a:ext>
            </a:extLst>
          </p:cNvPr>
          <p:cNvSpPr txBox="1"/>
          <p:nvPr userDrawn="1"/>
        </p:nvSpPr>
        <p:spPr>
          <a:xfrm>
            <a:off x="5741424" y="4819165"/>
            <a:ext cx="3616036" cy="1723549"/>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A Partnership of: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US/DOE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UK/UKRI-STFC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Poland/WUST </a:t>
            </a:r>
            <a:endParaRPr lang="en-US" sz="1600" kern="1200" baseline="0" dirty="0">
              <a:solidFill>
                <a:schemeClr val="tx1"/>
              </a:solidFill>
              <a:latin typeface="Helvetica"/>
              <a:cs typeface="Helvetica"/>
            </a:endParaRPr>
          </a:p>
        </p:txBody>
      </p:sp>
      <p:cxnSp>
        <p:nvCxnSpPr>
          <p:cNvPr id="22" name="Straight Connector 21">
            <a:extLst>
              <a:ext uri="{FF2B5EF4-FFF2-40B4-BE49-F238E27FC236}">
                <a16:creationId xmlns:a16="http://schemas.microsoft.com/office/drawing/2014/main" id="{8E2DE291-11A4-4722-8D80-2E71786F56CC}"/>
              </a:ext>
            </a:extLst>
          </p:cNvPr>
          <p:cNvCxnSpPr>
            <a:cxnSpLocks/>
          </p:cNvCxnSpPr>
          <p:nvPr userDrawn="1"/>
        </p:nvCxnSpPr>
        <p:spPr>
          <a:xfrm>
            <a:off x="5841214" y="6634281"/>
            <a:ext cx="3003747"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754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Date Placeholder 3">
            <a:extLst>
              <a:ext uri="{FF2B5EF4-FFF2-40B4-BE49-F238E27FC236}">
                <a16:creationId xmlns:a16="http://schemas.microsoft.com/office/drawing/2014/main" id="{8DD1A452-4B3B-1245-BE47-0EA6AC6FF9CF}"/>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A75345DE-1728-4646-A7CD-EF187AEB6965}" type="datetime1">
              <a:rPr lang="en-US" smtClean="0"/>
              <a:t>11/22/2021</a:t>
            </a:fld>
            <a:endParaRPr lang="en-US" dirty="0"/>
          </a:p>
        </p:txBody>
      </p:sp>
      <p:sp>
        <p:nvSpPr>
          <p:cNvPr id="13" name="Slide Number Placeholder 5">
            <a:extLst>
              <a:ext uri="{FF2B5EF4-FFF2-40B4-BE49-F238E27FC236}">
                <a16:creationId xmlns:a16="http://schemas.microsoft.com/office/drawing/2014/main" id="{CA627D44-EEC2-3341-A6F3-B343A5732495}"/>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a:extLst>
              <a:ext uri="{FF2B5EF4-FFF2-40B4-BE49-F238E27FC236}">
                <a16:creationId xmlns:a16="http://schemas.microsoft.com/office/drawing/2014/main" id="{C0FA1544-3923-294B-8A83-AC75048E30FE}"/>
              </a:ext>
            </a:extLst>
          </p:cNvPr>
          <p:cNvCxnSpPr>
            <a:cxnSpLocks/>
          </p:cNvCxnSpPr>
          <p:nvPr userDrawn="1"/>
        </p:nvCxnSpPr>
        <p:spPr>
          <a:xfrm>
            <a:off x="215900" y="6362733"/>
            <a:ext cx="8639584"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E39A3C7E-A5B8-4D43-BC94-380C999D23B4}"/>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Tree>
    <p:extLst>
      <p:ext uri="{BB962C8B-B14F-4D97-AF65-F5344CB8AC3E}">
        <p14:creationId xmlns:p14="http://schemas.microsoft.com/office/powerpoint/2010/main" val="101722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0D33F52C-7E56-41B9-BBEE-A32FC85FF6FA}" type="datetime1">
              <a:rPr lang="en-US" smtClean="0"/>
              <a:t>11/22/2021</a:t>
            </a:fld>
            <a:endParaRPr lang="en-US" dirty="0"/>
          </a:p>
        </p:txBody>
      </p:sp>
      <p:sp>
        <p:nvSpPr>
          <p:cNvPr id="15" name="Footer Placeholder 4"/>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cxnSp>
        <p:nvCxnSpPr>
          <p:cNvPr id="11" name="Straight Connector 10">
            <a:extLst>
              <a:ext uri="{FF2B5EF4-FFF2-40B4-BE49-F238E27FC236}">
                <a16:creationId xmlns:a16="http://schemas.microsoft.com/office/drawing/2014/main" id="{8DFD0746-C59B-43C4-B997-8ADB24EAB444}"/>
              </a:ext>
            </a:extLst>
          </p:cNvPr>
          <p:cNvCxnSpPr>
            <a:cxnSpLocks/>
          </p:cNvCxnSpPr>
          <p:nvPr userDrawn="1"/>
        </p:nvCxnSpPr>
        <p:spPr>
          <a:xfrm>
            <a:off x="215900" y="6362733"/>
            <a:ext cx="8639584"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D8087225-E51D-429C-9F0A-B9A919BEAD38}"/>
              </a:ext>
            </a:extLst>
          </p:cNvPr>
          <p:cNvPicPr>
            <a:picLocks noChangeAspect="1"/>
          </p:cNvPicPr>
          <p:nvPr userDrawn="1"/>
        </p:nvPicPr>
        <p:blipFill>
          <a:blip r:embed="rId9"/>
          <a:stretch>
            <a:fillRect/>
          </a:stretch>
        </p:blipFill>
        <p:spPr>
          <a:xfrm>
            <a:off x="8087388" y="6422646"/>
            <a:ext cx="768096" cy="400417"/>
          </a:xfrm>
          <a:prstGeom prst="rect">
            <a:avLst/>
          </a:prstGeom>
        </p:spPr>
      </p:pic>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CD09B31B-3608-4673-8CDD-DBDD629D5302}" type="datetime1">
              <a:rPr lang="en-US" smtClean="0"/>
              <a:t>11/22/2021</a:t>
            </a:fld>
            <a:endParaRPr lang="en-US" dirty="0"/>
          </a:p>
        </p:txBody>
      </p:sp>
      <p:sp>
        <p:nvSpPr>
          <p:cNvPr id="15" name="Footer Placeholder 4"/>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cxnSp>
        <p:nvCxnSpPr>
          <p:cNvPr id="11" name="Straight Connector 10">
            <a:extLst>
              <a:ext uri="{FF2B5EF4-FFF2-40B4-BE49-F238E27FC236}">
                <a16:creationId xmlns:a16="http://schemas.microsoft.com/office/drawing/2014/main" id="{8DFD0746-C59B-43C4-B997-8ADB24EAB444}"/>
              </a:ext>
            </a:extLst>
          </p:cNvPr>
          <p:cNvCxnSpPr>
            <a:cxnSpLocks/>
          </p:cNvCxnSpPr>
          <p:nvPr userDrawn="1"/>
        </p:nvCxnSpPr>
        <p:spPr>
          <a:xfrm>
            <a:off x="215900" y="6362733"/>
            <a:ext cx="8639584"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D8087225-E51D-429C-9F0A-B9A919BEAD38}"/>
              </a:ext>
            </a:extLst>
          </p:cNvPr>
          <p:cNvPicPr>
            <a:picLocks noChangeAspect="1"/>
          </p:cNvPicPr>
          <p:nvPr userDrawn="1"/>
        </p:nvPicPr>
        <p:blipFill>
          <a:blip r:embed="rId10"/>
          <a:stretch>
            <a:fillRect/>
          </a:stretch>
        </p:blipFill>
        <p:spPr>
          <a:xfrm>
            <a:off x="8087388" y="6422646"/>
            <a:ext cx="768096" cy="400417"/>
          </a:xfrm>
          <a:prstGeom prst="rect">
            <a:avLst/>
          </a:prstGeom>
        </p:spPr>
      </p:pic>
    </p:spTree>
    <p:extLst>
      <p:ext uri="{BB962C8B-B14F-4D97-AF65-F5344CB8AC3E}">
        <p14:creationId xmlns:p14="http://schemas.microsoft.com/office/powerpoint/2010/main" val="4167199597"/>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3E2716BD-93C7-43FF-AA75-9471B68ACB7D}"/>
              </a:ext>
            </a:extLst>
          </p:cNvPr>
          <p:cNvSpPr txBox="1">
            <a:spLocks/>
          </p:cNvSpPr>
          <p:nvPr/>
        </p:nvSpPr>
        <p:spPr>
          <a:xfrm>
            <a:off x="219719" y="3875843"/>
            <a:ext cx="8667106" cy="1003049"/>
          </a:xfrm>
          <a:prstGeom prst="rect">
            <a:avLst/>
          </a:prstGeom>
        </p:spPr>
        <p:txBody>
          <a:bodyPr vert="horz" wrap="square" lIns="0" tIns="45720" anchor="ctr" anchorCtr="0">
            <a:normAutofit/>
          </a:bodyPr>
          <a:lstStyle>
            <a:lvl1pPr marL="0" indent="0" algn="l" defTabSz="457200" rtl="0" eaLnBrk="1" fontAlgn="base" hangingPunct="1">
              <a:lnSpc>
                <a:spcPct val="100000"/>
              </a:lnSpc>
              <a:spcBef>
                <a:spcPts val="700"/>
              </a:spcBef>
              <a:spcAft>
                <a:spcPts val="0"/>
              </a:spcAft>
              <a:buFontTx/>
              <a:buNone/>
              <a:defRPr sz="3200" b="1" i="0" kern="1200">
                <a:solidFill>
                  <a:srgbClr val="004C97"/>
                </a:solidFill>
                <a:latin typeface="Helvetica"/>
                <a:ea typeface="Geneva" charset="0"/>
                <a:cs typeface="ＭＳ Ｐゴシック" charset="0"/>
              </a:defRPr>
            </a:lvl1pPr>
            <a:lvl2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2pPr>
            <a:lvl3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3pPr>
            <a:lvl4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4pPr>
            <a:lvl5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PIP2 ACLK Preliminary Design Review</a:t>
            </a:r>
          </a:p>
          <a:p>
            <a:r>
              <a:rPr lang="en-US" sz="2400" dirty="0"/>
              <a:t>Timing System Introduction</a:t>
            </a:r>
          </a:p>
        </p:txBody>
      </p:sp>
      <p:sp>
        <p:nvSpPr>
          <p:cNvPr id="5" name="Text Placeholder 1">
            <a:extLst>
              <a:ext uri="{FF2B5EF4-FFF2-40B4-BE49-F238E27FC236}">
                <a16:creationId xmlns:a16="http://schemas.microsoft.com/office/drawing/2014/main" id="{D83BE858-3CAF-4139-A58F-54051F38BD21}"/>
              </a:ext>
            </a:extLst>
          </p:cNvPr>
          <p:cNvSpPr>
            <a:spLocks noGrp="1"/>
          </p:cNvSpPr>
          <p:nvPr>
            <p:ph type="body" sz="quarter" idx="10"/>
          </p:nvPr>
        </p:nvSpPr>
        <p:spPr>
          <a:xfrm>
            <a:off x="219719" y="4896703"/>
            <a:ext cx="8499231" cy="1390219"/>
          </a:xfrm>
        </p:spPr>
        <p:txBody>
          <a:bodyPr/>
          <a:lstStyle/>
          <a:p>
            <a:r>
              <a:rPr lang="en-US" dirty="0"/>
              <a:t>Gregory Vogel</a:t>
            </a:r>
          </a:p>
          <a:p>
            <a:r>
              <a:rPr lang="en-US" dirty="0"/>
              <a:t>AD/Controls</a:t>
            </a:r>
          </a:p>
          <a:p>
            <a:r>
              <a:rPr lang="en-US" dirty="0"/>
              <a:t>7 December 2021</a:t>
            </a:r>
          </a:p>
          <a:p>
            <a:endParaRPr lang="en-US" dirty="0"/>
          </a:p>
        </p:txBody>
      </p:sp>
      <p:pic>
        <p:nvPicPr>
          <p:cNvPr id="6" name="Picture 5">
            <a:extLst>
              <a:ext uri="{FF2B5EF4-FFF2-40B4-BE49-F238E27FC236}">
                <a16:creationId xmlns:a16="http://schemas.microsoft.com/office/drawing/2014/main" id="{EA86E39E-0B54-5946-AED5-38051B573DBC}"/>
              </a:ext>
            </a:extLst>
          </p:cNvPr>
          <p:cNvPicPr>
            <a:picLocks/>
          </p:cNvPicPr>
          <p:nvPr/>
        </p:nvPicPr>
        <p:blipFill>
          <a:blip r:embed="rId3"/>
          <a:stretch>
            <a:fillRect/>
          </a:stretch>
        </p:blipFill>
        <p:spPr>
          <a:xfrm>
            <a:off x="8472054" y="6336166"/>
            <a:ext cx="338328" cy="210312"/>
          </a:xfrm>
          <a:prstGeom prst="rect">
            <a:avLst/>
          </a:prstGeom>
          <a:effectLst>
            <a:outerShdw blurRad="38100" dist="38100" dir="2700000" algn="tl" rotWithShape="0">
              <a:prstClr val="black">
                <a:alpha val="40000"/>
              </a:prstClr>
            </a:outerShdw>
          </a:effectLst>
        </p:spPr>
      </p:pic>
      <p:sp>
        <p:nvSpPr>
          <p:cNvPr id="7" name="Rectangle 6">
            <a:extLst>
              <a:ext uri="{FF2B5EF4-FFF2-40B4-BE49-F238E27FC236}">
                <a16:creationId xmlns:a16="http://schemas.microsoft.com/office/drawing/2014/main" id="{A6647369-C1EF-C042-B8EE-964766C54F42}"/>
              </a:ext>
            </a:extLst>
          </p:cNvPr>
          <p:cNvSpPr/>
          <p:nvPr/>
        </p:nvSpPr>
        <p:spPr>
          <a:xfrm>
            <a:off x="8466201" y="5582986"/>
            <a:ext cx="320040" cy="210312"/>
          </a:xfrm>
          <a:prstGeom prst="rect">
            <a:avLst/>
          </a:prstGeom>
          <a:blipFill>
            <a:blip r:embed="rId4">
              <a:extLst>
                <a:ext uri="{96DAC541-7B7A-43D3-8B79-37D633B846F1}">
                  <asvg:svgBlip xmlns:asvg="http://schemas.microsoft.com/office/drawing/2016/SVG/main" r:embed="rId5"/>
                </a:ext>
              </a:extLst>
            </a:blip>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E9D584F-A22B-D84F-8CE4-EE2A3F9EDDEA}"/>
              </a:ext>
            </a:extLst>
          </p:cNvPr>
          <p:cNvSpPr/>
          <p:nvPr/>
        </p:nvSpPr>
        <p:spPr>
          <a:xfrm>
            <a:off x="8466199" y="5324575"/>
            <a:ext cx="320040" cy="210312"/>
          </a:xfrm>
          <a:prstGeom prst="rect">
            <a:avLst/>
          </a:prstGeom>
          <a:blipFill>
            <a:blip r:embed="rId6" cstate="screen">
              <a:extLst>
                <a:ext uri="{28A0092B-C50C-407E-A947-70E740481C1C}">
                  <a14:useLocalDpi xmlns:a14="http://schemas.microsoft.com/office/drawing/2010/main"/>
                </a:ext>
              </a:extLst>
            </a:blip>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D58DD03-241E-BE40-8964-CA4DBF0F1D5E}"/>
              </a:ext>
            </a:extLst>
          </p:cNvPr>
          <p:cNvPicPr>
            <a:picLocks/>
          </p:cNvPicPr>
          <p:nvPr/>
        </p:nvPicPr>
        <p:blipFill>
          <a:blip r:embed="rId7"/>
          <a:stretch>
            <a:fillRect/>
          </a:stretch>
        </p:blipFill>
        <p:spPr>
          <a:xfrm>
            <a:off x="8465595" y="5086143"/>
            <a:ext cx="402336" cy="210312"/>
          </a:xfrm>
          <a:prstGeom prst="rect">
            <a:avLst/>
          </a:prstGeom>
          <a:blipFill>
            <a:blip r:embed="rId6" cstate="screen">
              <a:extLst>
                <a:ext uri="{28A0092B-C50C-407E-A947-70E740481C1C}">
                  <a14:useLocalDpi xmlns:a14="http://schemas.microsoft.com/office/drawing/2010/main"/>
                </a:ext>
              </a:extLst>
            </a:blip>
            <a:stretch>
              <a:fillRect/>
            </a:stretch>
          </a:blipFill>
          <a:effectLst>
            <a:outerShdw blurRad="38100" dist="38100" dir="2700000" algn="tl" rotWithShape="0">
              <a:prstClr val="black">
                <a:alpha val="40000"/>
              </a:prstClr>
            </a:outerShdw>
          </a:effectLst>
        </p:spPr>
      </p:pic>
      <p:sp>
        <p:nvSpPr>
          <p:cNvPr id="10" name="Rectangle 9">
            <a:extLst>
              <a:ext uri="{FF2B5EF4-FFF2-40B4-BE49-F238E27FC236}">
                <a16:creationId xmlns:a16="http://schemas.microsoft.com/office/drawing/2014/main" id="{313FFAB4-04DE-1D4D-A688-C9F232F4099A}"/>
              </a:ext>
            </a:extLst>
          </p:cNvPr>
          <p:cNvSpPr/>
          <p:nvPr/>
        </p:nvSpPr>
        <p:spPr>
          <a:xfrm>
            <a:off x="8466201" y="5837936"/>
            <a:ext cx="420624" cy="210312"/>
          </a:xfrm>
          <a:prstGeom prst="rect">
            <a:avLst/>
          </a:prstGeom>
          <a:blipFill>
            <a:blip r:embed="rId8"/>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AFF889-BB60-EC43-A534-1599BE49CD17}"/>
              </a:ext>
            </a:extLst>
          </p:cNvPr>
          <p:cNvSpPr/>
          <p:nvPr/>
        </p:nvSpPr>
        <p:spPr>
          <a:xfrm>
            <a:off x="8472054" y="6095803"/>
            <a:ext cx="320040" cy="210312"/>
          </a:xfrm>
          <a:prstGeom prst="rect">
            <a:avLst/>
          </a:prstGeom>
          <a:blipFill>
            <a:blip r:embed="rId9"/>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507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A0B4F-44A9-4CF8-8C47-4617F1C86C95}"/>
              </a:ext>
            </a:extLst>
          </p:cNvPr>
          <p:cNvSpPr>
            <a:spLocks noGrp="1"/>
          </p:cNvSpPr>
          <p:nvPr>
            <p:ph idx="1"/>
          </p:nvPr>
        </p:nvSpPr>
        <p:spPr>
          <a:xfrm>
            <a:off x="228600" y="792429"/>
            <a:ext cx="8672513" cy="5240236"/>
          </a:xfrm>
        </p:spPr>
        <p:txBody>
          <a:bodyPr/>
          <a:lstStyle/>
          <a:p>
            <a:r>
              <a:rPr lang="en-US" sz="1800" dirty="0"/>
              <a:t>All events on ACLK will be synchronized to (launched on the rising edge of) the 10 MHz external reference. </a:t>
            </a:r>
          </a:p>
          <a:p>
            <a:r>
              <a:rPr lang="en-US" sz="1800" dirty="0"/>
              <a:t>ACLK will broadcast reflected LCLK sourced beam events (Macro Pulse &amp; Bunch markers, ACLK reflected events will not be beam synchronous).</a:t>
            </a:r>
          </a:p>
          <a:p>
            <a:r>
              <a:rPr lang="en-US" sz="1800" dirty="0"/>
              <a:t>ACLK will broadcast MPS sourced events (fall of various Beam Permits, Beam Permit Reset Events, etc.)</a:t>
            </a:r>
          </a:p>
          <a:p>
            <a:r>
              <a:rPr lang="en-US" sz="1800" dirty="0"/>
              <a:t>ACLK will broadcast MCO triggered/sourced events (20 Hz, 720 Hz, 1 Hz, BMIN,  TPTS &amp; variable rate).</a:t>
            </a:r>
          </a:p>
          <a:p>
            <a:r>
              <a:rPr lang="en-US" sz="2000" dirty="0"/>
              <a:t>ACLK will broadcast BSSB triggered events (pulse shift permitted, pulse shift inhibited, </a:t>
            </a:r>
            <a:r>
              <a:rPr lang="en-US" sz="2000" dirty="0" err="1"/>
              <a:t>Linac</a:t>
            </a:r>
            <a:r>
              <a:rPr lang="en-US" sz="2000" dirty="0"/>
              <a:t> study shift permitted, etc.)</a:t>
            </a:r>
          </a:p>
        </p:txBody>
      </p:sp>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sz="2400" dirty="0"/>
              <a:t>ACLK Clock System</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12/7/2021</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ACLK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Tree>
    <p:extLst>
      <p:ext uri="{BB962C8B-B14F-4D97-AF65-F5344CB8AC3E}">
        <p14:creationId xmlns:p14="http://schemas.microsoft.com/office/powerpoint/2010/main" val="2575244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A0B4F-44A9-4CF8-8C47-4617F1C86C95}"/>
              </a:ext>
            </a:extLst>
          </p:cNvPr>
          <p:cNvSpPr>
            <a:spLocks noGrp="1"/>
          </p:cNvSpPr>
          <p:nvPr>
            <p:ph idx="1"/>
          </p:nvPr>
        </p:nvSpPr>
        <p:spPr>
          <a:xfrm>
            <a:off x="228600" y="792429"/>
            <a:ext cx="8672513" cy="5620246"/>
          </a:xfrm>
        </p:spPr>
        <p:txBody>
          <a:bodyPr/>
          <a:lstStyle/>
          <a:p>
            <a:r>
              <a:rPr lang="en-US" sz="2000" dirty="0"/>
              <a:t>Main Injector Beam Sync Clock (MIBS)</a:t>
            </a:r>
          </a:p>
          <a:p>
            <a:r>
              <a:rPr lang="en-US" sz="2000" dirty="0"/>
              <a:t>Recycler Beam Sync Clock (RRBS)</a:t>
            </a:r>
          </a:p>
          <a:p>
            <a:r>
              <a:rPr lang="en-US" sz="2000" dirty="0"/>
              <a:t>LCLK</a:t>
            </a:r>
          </a:p>
          <a:p>
            <a:r>
              <a:rPr lang="en-US" sz="2000" dirty="0"/>
              <a:t>Booster Extraction Sync (BES from Booster LLRF)</a:t>
            </a:r>
          </a:p>
          <a:p>
            <a:r>
              <a:rPr lang="en-US" sz="2000" dirty="0"/>
              <a:t>Machine Beam Permits</a:t>
            </a:r>
          </a:p>
          <a:p>
            <a:pPr lvl="1"/>
            <a:r>
              <a:rPr lang="en-US" sz="1800" dirty="0"/>
              <a:t>Main Injector</a:t>
            </a:r>
          </a:p>
          <a:p>
            <a:pPr lvl="1"/>
            <a:r>
              <a:rPr lang="en-US" sz="1800" dirty="0"/>
              <a:t>Recycler</a:t>
            </a:r>
          </a:p>
          <a:p>
            <a:pPr lvl="1"/>
            <a:r>
              <a:rPr lang="en-US" sz="1800" dirty="0"/>
              <a:t>Booster</a:t>
            </a:r>
          </a:p>
          <a:p>
            <a:pPr lvl="1"/>
            <a:r>
              <a:rPr lang="en-US" sz="1800" dirty="0"/>
              <a:t>LBNF</a:t>
            </a:r>
          </a:p>
          <a:p>
            <a:pPr lvl="1"/>
            <a:r>
              <a:rPr lang="en-US" sz="1800" dirty="0"/>
              <a:t>Muon</a:t>
            </a:r>
          </a:p>
          <a:p>
            <a:pPr lvl="1"/>
            <a:r>
              <a:rPr lang="en-US" sz="1800" dirty="0"/>
              <a:t>Switchyard</a:t>
            </a:r>
          </a:p>
          <a:p>
            <a:pPr lvl="1"/>
            <a:r>
              <a:rPr lang="en-US" sz="1800" dirty="0"/>
              <a:t>PIP-II MPS</a:t>
            </a:r>
          </a:p>
          <a:p>
            <a:r>
              <a:rPr lang="en-US" sz="2000" dirty="0"/>
              <a:t>Beam Switch Sum Box (BSSB)</a:t>
            </a:r>
          </a:p>
          <a:p>
            <a:r>
              <a:rPr lang="en-US" sz="2000" dirty="0"/>
              <a:t>10 MHz GPS Sync’d Reference Oscillator</a:t>
            </a:r>
          </a:p>
          <a:p>
            <a:r>
              <a:rPr lang="en-US" sz="2000" dirty="0"/>
              <a:t>Master Clock Oscillator (MCO)</a:t>
            </a:r>
          </a:p>
          <a:p>
            <a:r>
              <a:rPr lang="en-US" sz="2000" dirty="0"/>
              <a:t>Timeline Generator (TLG)</a:t>
            </a:r>
          </a:p>
        </p:txBody>
      </p:sp>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sz="2400" dirty="0"/>
              <a:t>ACLK Input Sources</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12/7/2021</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ACLK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Tree>
    <p:extLst>
      <p:ext uri="{BB962C8B-B14F-4D97-AF65-F5344CB8AC3E}">
        <p14:creationId xmlns:p14="http://schemas.microsoft.com/office/powerpoint/2010/main" val="3079110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17A018A-92B1-40F2-987C-5C2A5A8DAB72}"/>
              </a:ext>
            </a:extLst>
          </p:cNvPr>
          <p:cNvPicPr>
            <a:picLocks noGrp="1" noChangeAspect="1"/>
          </p:cNvPicPr>
          <p:nvPr>
            <p:ph idx="1"/>
          </p:nvPr>
        </p:nvPicPr>
        <p:blipFill>
          <a:blip r:embed="rId2"/>
          <a:srcRect/>
          <a:stretch/>
        </p:blipFill>
        <p:spPr>
          <a:xfrm>
            <a:off x="518409" y="1148134"/>
            <a:ext cx="7942457" cy="4905634"/>
          </a:xfrm>
        </p:spPr>
      </p:pic>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sz="2400" dirty="0"/>
              <a:t>ACLK Block Diagram</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12/7/2021</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ACLK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2345523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17A018A-92B1-40F2-987C-5C2A5A8DAB72}"/>
              </a:ext>
            </a:extLst>
          </p:cNvPr>
          <p:cNvPicPr>
            <a:picLocks noGrp="1" noChangeAspect="1"/>
          </p:cNvPicPr>
          <p:nvPr>
            <p:ph idx="1"/>
          </p:nvPr>
        </p:nvPicPr>
        <p:blipFill>
          <a:blip r:embed="rId2"/>
          <a:srcRect/>
          <a:stretch/>
        </p:blipFill>
        <p:spPr>
          <a:xfrm>
            <a:off x="661148" y="792385"/>
            <a:ext cx="7807416" cy="4822380"/>
          </a:xfrm>
        </p:spPr>
      </p:pic>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sz="2400" dirty="0"/>
              <a:t>ACLK Prototype Block Diagram</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12/7/2021</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ACLK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2190863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A0B4F-44A9-4CF8-8C47-4617F1C86C95}"/>
              </a:ext>
            </a:extLst>
          </p:cNvPr>
          <p:cNvSpPr>
            <a:spLocks noGrp="1"/>
          </p:cNvSpPr>
          <p:nvPr>
            <p:ph idx="1"/>
          </p:nvPr>
        </p:nvSpPr>
        <p:spPr>
          <a:xfrm>
            <a:off x="228600" y="792429"/>
            <a:ext cx="8808522" cy="4822760"/>
          </a:xfrm>
        </p:spPr>
        <p:txBody>
          <a:bodyPr/>
          <a:lstStyle/>
          <a:p>
            <a:r>
              <a:rPr lang="en-US" sz="2000" dirty="0"/>
              <a:t>ACLK Generator Unit (2) </a:t>
            </a:r>
          </a:p>
          <a:p>
            <a:pPr lvl="1"/>
            <a:r>
              <a:rPr lang="en-US" sz="2000" dirty="0"/>
              <a:t>Main (MAC Room) &amp; spare/development system</a:t>
            </a:r>
          </a:p>
          <a:p>
            <a:r>
              <a:rPr lang="en-US" sz="2000" dirty="0"/>
              <a:t>TLG Front End (2)</a:t>
            </a:r>
          </a:p>
          <a:p>
            <a:pPr lvl="1"/>
            <a:r>
              <a:rPr lang="en-US" sz="2000" dirty="0"/>
              <a:t>Main (MAC Room) &amp; spare/development system</a:t>
            </a:r>
          </a:p>
          <a:p>
            <a:r>
              <a:rPr lang="en-US" sz="2000" dirty="0"/>
              <a:t>UCD Front End (3)</a:t>
            </a:r>
          </a:p>
          <a:p>
            <a:pPr lvl="1"/>
            <a:r>
              <a:rPr lang="en-US" sz="2000" dirty="0"/>
              <a:t>2 Main (AD Computer Room) &amp; spare/development system</a:t>
            </a:r>
          </a:p>
          <a:p>
            <a:r>
              <a:rPr lang="en-US" sz="2000" dirty="0"/>
              <a:t>ACLK Fiber Fanout Unit (?)</a:t>
            </a:r>
          </a:p>
          <a:p>
            <a:pPr lvl="1"/>
            <a:r>
              <a:rPr lang="en-US" sz="2000" dirty="0"/>
              <a:t>? In MAC Room, (1 in </a:t>
            </a:r>
            <a:r>
              <a:rPr lang="en-US" sz="2000" dirty="0" err="1"/>
              <a:t>Linac</a:t>
            </a:r>
            <a:r>
              <a:rPr lang="en-US" sz="2000" dirty="0"/>
              <a:t> LCLK Rack?)</a:t>
            </a:r>
          </a:p>
          <a:p>
            <a:r>
              <a:rPr lang="en-US" sz="2000" dirty="0"/>
              <a:t>ACLK Local Fanout Unit (?)</a:t>
            </a:r>
          </a:p>
          <a:p>
            <a:pPr lvl="1"/>
            <a:r>
              <a:rPr lang="en-US" sz="2000" dirty="0"/>
              <a:t>1 unit in LCLK Rack</a:t>
            </a:r>
          </a:p>
          <a:p>
            <a:r>
              <a:rPr lang="en-US" sz="2000" dirty="0"/>
              <a:t>ACLK decoders (TBD)</a:t>
            </a:r>
          </a:p>
          <a:p>
            <a:pPr lvl="1"/>
            <a:r>
              <a:rPr lang="en-US" sz="2000" dirty="0"/>
              <a:t>MFTUs (?)</a:t>
            </a:r>
          </a:p>
          <a:p>
            <a:pPr lvl="1"/>
            <a:r>
              <a:rPr lang="en-US" sz="2000" dirty="0"/>
              <a:t>PMC-UCD (TBD)</a:t>
            </a:r>
          </a:p>
          <a:p>
            <a:pPr lvl="1"/>
            <a:r>
              <a:rPr lang="en-US" sz="2000" dirty="0"/>
              <a:t>FPGA Design</a:t>
            </a:r>
          </a:p>
        </p:txBody>
      </p:sp>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sz="2400" dirty="0"/>
              <a:t>ACLK Hardware</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a:xfrm>
            <a:off x="736826" y="6504213"/>
            <a:ext cx="940025" cy="241300"/>
          </a:xfrm>
        </p:spPr>
        <p:txBody>
          <a:bodyPr/>
          <a:lstStyle/>
          <a:p>
            <a:pPr>
              <a:defRPr/>
            </a:pPr>
            <a:r>
              <a:rPr lang="en-US" dirty="0"/>
              <a:t>12/7/2021</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ACLK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Tree>
    <p:extLst>
      <p:ext uri="{BB962C8B-B14F-4D97-AF65-F5344CB8AC3E}">
        <p14:creationId xmlns:p14="http://schemas.microsoft.com/office/powerpoint/2010/main" val="3226081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A0B4F-44A9-4CF8-8C47-4617F1C86C95}"/>
              </a:ext>
            </a:extLst>
          </p:cNvPr>
          <p:cNvSpPr>
            <a:spLocks noGrp="1"/>
          </p:cNvSpPr>
          <p:nvPr>
            <p:ph idx="1"/>
          </p:nvPr>
        </p:nvSpPr>
        <p:spPr>
          <a:xfrm>
            <a:off x="228600" y="792429"/>
            <a:ext cx="8808522" cy="4822760"/>
          </a:xfrm>
        </p:spPr>
        <p:txBody>
          <a:bodyPr/>
          <a:lstStyle/>
          <a:p>
            <a:r>
              <a:rPr lang="en-US" sz="2000" dirty="0"/>
              <a:t>TLG Software</a:t>
            </a:r>
          </a:p>
          <a:p>
            <a:pPr lvl="1"/>
            <a:r>
              <a:rPr lang="en-US" sz="2000" dirty="0"/>
              <a:t>Front End Application &amp; Console Application</a:t>
            </a:r>
          </a:p>
          <a:p>
            <a:pPr lvl="1"/>
            <a:r>
              <a:rPr lang="en-US" sz="2000" dirty="0"/>
              <a:t>Based on existing system software (D69 &amp; FE app)</a:t>
            </a:r>
          </a:p>
          <a:p>
            <a:r>
              <a:rPr lang="en-US" sz="2000" dirty="0"/>
              <a:t>UCD Software</a:t>
            </a:r>
          </a:p>
          <a:p>
            <a:pPr lvl="1"/>
            <a:r>
              <a:rPr lang="en-US" sz="2000" dirty="0"/>
              <a:t>Front End Application &amp; Console Application</a:t>
            </a:r>
          </a:p>
          <a:p>
            <a:pPr lvl="1"/>
            <a:r>
              <a:rPr lang="en-US" sz="2000" dirty="0"/>
              <a:t>Based on existing system software (D33 &amp; FE app)</a:t>
            </a:r>
          </a:p>
          <a:p>
            <a:r>
              <a:rPr lang="en-US" sz="2000" dirty="0"/>
              <a:t>ACLK Generator Interface Application</a:t>
            </a:r>
          </a:p>
          <a:p>
            <a:pPr lvl="1"/>
            <a:r>
              <a:rPr lang="en-US" sz="2000" dirty="0"/>
              <a:t>Console Application</a:t>
            </a:r>
          </a:p>
          <a:p>
            <a:pPr lvl="1"/>
            <a:r>
              <a:rPr lang="en-US" sz="2000" dirty="0"/>
              <a:t>Based on existing system software (T61)</a:t>
            </a:r>
          </a:p>
          <a:p>
            <a:pPr lvl="1"/>
            <a:r>
              <a:rPr lang="en-US" sz="2000" dirty="0"/>
              <a:t>Allows enabling/disabling of individual clock events</a:t>
            </a:r>
          </a:p>
          <a:p>
            <a:pPr lvl="1"/>
            <a:r>
              <a:rPr lang="en-US" sz="2000" dirty="0"/>
              <a:t>Allows delay setting for clock triggered events</a:t>
            </a:r>
          </a:p>
          <a:p>
            <a:pPr lvl="1"/>
            <a:r>
              <a:rPr lang="en-US" sz="2000" dirty="0"/>
              <a:t>Allows manual triggering of individual clock events</a:t>
            </a:r>
          </a:p>
          <a:p>
            <a:endParaRPr lang="en-US" sz="2000" dirty="0"/>
          </a:p>
        </p:txBody>
      </p:sp>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sz="2400" dirty="0"/>
              <a:t>ACLK Software</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a:xfrm>
            <a:off x="736826" y="6504213"/>
            <a:ext cx="940025" cy="241300"/>
          </a:xfrm>
        </p:spPr>
        <p:txBody>
          <a:bodyPr/>
          <a:lstStyle/>
          <a:p>
            <a:pPr>
              <a:defRPr/>
            </a:pPr>
            <a:r>
              <a:rPr lang="en-US" dirty="0"/>
              <a:t>12/7/2021</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ACLK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1426846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Graphical user interface&#10;&#10;Description automatically generated">
            <a:extLst>
              <a:ext uri="{FF2B5EF4-FFF2-40B4-BE49-F238E27FC236}">
                <a16:creationId xmlns:a16="http://schemas.microsoft.com/office/drawing/2014/main" id="{4173E640-BE73-4C7A-82B4-4DA9DB54A32A}"/>
              </a:ext>
            </a:extLst>
          </p:cNvPr>
          <p:cNvPicPr>
            <a:picLocks noGrp="1" noChangeAspect="1"/>
          </p:cNvPicPr>
          <p:nvPr>
            <p:ph idx="1"/>
          </p:nvPr>
        </p:nvPicPr>
        <p:blipFill>
          <a:blip r:embed="rId2"/>
          <a:stretch>
            <a:fillRect/>
          </a:stretch>
        </p:blipFill>
        <p:spPr>
          <a:xfrm>
            <a:off x="1493453" y="792163"/>
            <a:ext cx="6142806" cy="5383212"/>
          </a:xfrm>
        </p:spPr>
      </p:pic>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sz="2400" dirty="0"/>
              <a:t>ACNET TLG System</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12/7/2021</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ACLK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4126788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4173E640-BE73-4C7A-82B4-4DA9DB54A32A}"/>
              </a:ext>
            </a:extLst>
          </p:cNvPr>
          <p:cNvPicPr>
            <a:picLocks noGrp="1" noChangeAspect="1"/>
          </p:cNvPicPr>
          <p:nvPr>
            <p:ph idx="1"/>
          </p:nvPr>
        </p:nvPicPr>
        <p:blipFill>
          <a:blip r:embed="rId2"/>
          <a:srcRect/>
          <a:stretch/>
        </p:blipFill>
        <p:spPr>
          <a:xfrm>
            <a:off x="1493453" y="1238068"/>
            <a:ext cx="6142806" cy="4491400"/>
          </a:xfrm>
        </p:spPr>
      </p:pic>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sz="2400" dirty="0"/>
              <a:t>ACNET UCD System</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12/7/2021</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ACLK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Tree>
    <p:extLst>
      <p:ext uri="{BB962C8B-B14F-4D97-AF65-F5344CB8AC3E}">
        <p14:creationId xmlns:p14="http://schemas.microsoft.com/office/powerpoint/2010/main" val="1843744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4173E640-BE73-4C7A-82B4-4DA9DB54A32A}"/>
              </a:ext>
            </a:extLst>
          </p:cNvPr>
          <p:cNvPicPr>
            <a:picLocks noGrp="1" noChangeAspect="1"/>
          </p:cNvPicPr>
          <p:nvPr>
            <p:ph idx="1"/>
          </p:nvPr>
        </p:nvPicPr>
        <p:blipFill>
          <a:blip r:embed="rId2"/>
          <a:srcRect/>
          <a:stretch/>
        </p:blipFill>
        <p:spPr>
          <a:xfrm>
            <a:off x="1597687" y="1238068"/>
            <a:ext cx="5934338" cy="4491400"/>
          </a:xfrm>
        </p:spPr>
      </p:pic>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sz="2400" dirty="0"/>
              <a:t>ACNET Clock Interface</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12/7/2021</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ACLK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Tree>
    <p:extLst>
      <p:ext uri="{BB962C8B-B14F-4D97-AF65-F5344CB8AC3E}">
        <p14:creationId xmlns:p14="http://schemas.microsoft.com/office/powerpoint/2010/main" val="2810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A0B4F-44A9-4CF8-8C47-4617F1C86C95}"/>
              </a:ext>
            </a:extLst>
          </p:cNvPr>
          <p:cNvSpPr>
            <a:spLocks noGrp="1"/>
          </p:cNvSpPr>
          <p:nvPr>
            <p:ph idx="1"/>
          </p:nvPr>
        </p:nvSpPr>
        <p:spPr>
          <a:xfrm>
            <a:off x="228600" y="792429"/>
            <a:ext cx="8808522" cy="5442116"/>
          </a:xfrm>
        </p:spPr>
        <p:txBody>
          <a:bodyPr/>
          <a:lstStyle/>
          <a:p>
            <a:r>
              <a:rPr lang="en-US" dirty="0"/>
              <a:t>M&amp;S 					$250,833</a:t>
            </a:r>
          </a:p>
          <a:p>
            <a:r>
              <a:rPr lang="en-US" dirty="0"/>
              <a:t>Labor					7294 manhours</a:t>
            </a:r>
          </a:p>
          <a:p>
            <a:endParaRPr lang="en-US" dirty="0"/>
          </a:p>
          <a:p>
            <a:r>
              <a:rPr lang="en-US" dirty="0"/>
              <a:t>Preliminary Design									FY22</a:t>
            </a:r>
          </a:p>
          <a:p>
            <a:r>
              <a:rPr lang="en-US" dirty="0"/>
              <a:t>Prototype Design										FY22-FY23</a:t>
            </a:r>
          </a:p>
          <a:p>
            <a:r>
              <a:rPr lang="en-US" dirty="0"/>
              <a:t>Hardware Procurement begins 						FY23</a:t>
            </a:r>
          </a:p>
          <a:p>
            <a:r>
              <a:rPr lang="en-US" dirty="0"/>
              <a:t>Assemble &amp; Test Prototype System				FY23</a:t>
            </a:r>
          </a:p>
          <a:p>
            <a:r>
              <a:rPr lang="en-US" dirty="0"/>
              <a:t>Final Design											FY23-FY24</a:t>
            </a:r>
          </a:p>
          <a:p>
            <a:r>
              <a:rPr lang="en-US" dirty="0"/>
              <a:t>Assemble &amp; Test Final System						FY25</a:t>
            </a:r>
          </a:p>
          <a:p>
            <a:r>
              <a:rPr lang="en-US" dirty="0"/>
              <a:t>PIP-II Warm Front End Commissioning			FY26</a:t>
            </a:r>
          </a:p>
          <a:p>
            <a:endParaRPr lang="en-US" dirty="0"/>
          </a:p>
          <a:p>
            <a:r>
              <a:rPr lang="en-US" dirty="0"/>
              <a:t>Note: Work on ACLK is interleaved with LCLK Development</a:t>
            </a:r>
          </a:p>
        </p:txBody>
      </p:sp>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sz="2400" dirty="0"/>
              <a:t>ACLK Cost &amp; Basic Schedule</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12/7/2021</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ACLK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Tree>
    <p:extLst>
      <p:ext uri="{BB962C8B-B14F-4D97-AF65-F5344CB8AC3E}">
        <p14:creationId xmlns:p14="http://schemas.microsoft.com/office/powerpoint/2010/main" val="1319506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A0B4F-44A9-4CF8-8C47-4617F1C86C95}"/>
              </a:ext>
            </a:extLst>
          </p:cNvPr>
          <p:cNvSpPr>
            <a:spLocks noGrp="1"/>
          </p:cNvSpPr>
          <p:nvPr>
            <p:ph idx="1"/>
          </p:nvPr>
        </p:nvSpPr>
        <p:spPr>
          <a:xfrm>
            <a:off x="166533" y="848588"/>
            <a:ext cx="8810933" cy="5275862"/>
          </a:xfrm>
        </p:spPr>
        <p:txBody>
          <a:bodyPr/>
          <a:lstStyle/>
          <a:p>
            <a:r>
              <a:rPr lang="en-US" sz="2000" b="1" dirty="0"/>
              <a:t>Introduction</a:t>
            </a:r>
            <a:endParaRPr lang="en-US" sz="2000" dirty="0"/>
          </a:p>
          <a:p>
            <a:r>
              <a:rPr lang="en-US" sz="1800" dirty="0"/>
              <a:t>The PIP-II </a:t>
            </a:r>
            <a:r>
              <a:rPr lang="en-US" sz="1800" dirty="0" err="1"/>
              <a:t>Linac</a:t>
            </a:r>
            <a:r>
              <a:rPr lang="en-US" sz="1800" dirty="0"/>
              <a:t> will be part of a larger accelerator complex involving 4 synchrotrons and associated beamlines supplying particle beams to high and low energy neutrino experimental areas (LBNF, </a:t>
            </a:r>
            <a:r>
              <a:rPr lang="en-US" sz="1800" dirty="0" err="1"/>
              <a:t>LArTF</a:t>
            </a:r>
            <a:r>
              <a:rPr lang="en-US" sz="1800" dirty="0"/>
              <a:t> &amp; SBN), muon experimental areas (g-2 &amp; Mu2e) and the experimental test areas fed via Fermilab’s Switchyard (</a:t>
            </a:r>
            <a:r>
              <a:rPr lang="en-US" sz="1800" dirty="0" err="1"/>
              <a:t>Mtest</a:t>
            </a:r>
            <a:r>
              <a:rPr lang="en-US" sz="1800" dirty="0"/>
              <a:t>, </a:t>
            </a:r>
            <a:r>
              <a:rPr lang="en-US" sz="1800" dirty="0" err="1"/>
              <a:t>Mcenter</a:t>
            </a:r>
            <a:r>
              <a:rPr lang="en-US" sz="1800" dirty="0"/>
              <a:t> &amp; </a:t>
            </a:r>
            <a:r>
              <a:rPr lang="en-US" sz="1800" dirty="0" err="1"/>
              <a:t>SpinQuest</a:t>
            </a:r>
            <a:r>
              <a:rPr lang="en-US" sz="1800" dirty="0"/>
              <a:t>). It will be the task of the PIP-II Timing System to coordinate the operation of both the </a:t>
            </a:r>
            <a:r>
              <a:rPr lang="en-US" sz="1800" dirty="0" err="1"/>
              <a:t>Linac</a:t>
            </a:r>
            <a:r>
              <a:rPr lang="en-US" sz="1800" dirty="0"/>
              <a:t> and the rest of the accelerator complex by the distribution of the required clocks, machine resets, triggers and system state information.</a:t>
            </a:r>
          </a:p>
          <a:p>
            <a:pPr lvl="1"/>
            <a:r>
              <a:rPr lang="en-US" sz="1800" dirty="0"/>
              <a:t>The repetition rate of the </a:t>
            </a:r>
            <a:r>
              <a:rPr lang="en-US" sz="1800" dirty="0" err="1"/>
              <a:t>Linac</a:t>
            </a:r>
            <a:r>
              <a:rPr lang="en-US" sz="1800" dirty="0"/>
              <a:t> beam pulse (macro pulse) will be 20 Hz.</a:t>
            </a:r>
          </a:p>
          <a:p>
            <a:pPr lvl="1"/>
            <a:r>
              <a:rPr lang="en-US" sz="1800" dirty="0"/>
              <a:t>The macro pulse request (Booster Beam Resets) must be synchronized to the 60 Hz Booster mains frequency.</a:t>
            </a:r>
          </a:p>
          <a:p>
            <a:pPr lvl="1"/>
            <a:r>
              <a:rPr lang="en-US" sz="1800" dirty="0"/>
              <a:t>The timing system will distribute timing system information (via ACLK, TCLK or LCLK) to all relevant machine locations.</a:t>
            </a:r>
          </a:p>
          <a:p>
            <a:pPr lvl="1"/>
            <a:r>
              <a:rPr lang="en-US" sz="1800" dirty="0"/>
              <a:t>All PIP-II Timing System design &amp; development is performed in accordance with all applicable Fermilab Standards (FESHM, FEM, FQAM, etc.)</a:t>
            </a:r>
          </a:p>
          <a:p>
            <a:pPr lvl="1"/>
            <a:r>
              <a:rPr lang="en-US" sz="1800" dirty="0"/>
              <a:t>This review is of the ACLK subsection of the PIP-II Timing System.</a:t>
            </a:r>
          </a:p>
          <a:p>
            <a:pPr lvl="1"/>
            <a:endParaRPr lang="en-US" sz="1800" dirty="0"/>
          </a:p>
          <a:p>
            <a:endParaRPr lang="en-US" dirty="0"/>
          </a:p>
        </p:txBody>
      </p:sp>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dirty="0"/>
              <a:t>PIP-II Timing System</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12/7/2021</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ACLK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4072421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A5E13AF-768B-4848-9687-4C30480CADA9}"/>
              </a:ext>
            </a:extLst>
          </p:cNvPr>
          <p:cNvPicPr>
            <a:picLocks noGrp="1" noChangeAspect="1"/>
          </p:cNvPicPr>
          <p:nvPr>
            <p:ph idx="1"/>
          </p:nvPr>
        </p:nvPicPr>
        <p:blipFill>
          <a:blip r:embed="rId2"/>
          <a:stretch>
            <a:fillRect/>
          </a:stretch>
        </p:blipFill>
        <p:spPr>
          <a:xfrm>
            <a:off x="201038" y="1438636"/>
            <a:ext cx="8714362" cy="4072132"/>
          </a:xfrm>
          <a:prstGeom prst="rect">
            <a:avLst/>
          </a:prstGeom>
        </p:spPr>
      </p:pic>
      <p:sp>
        <p:nvSpPr>
          <p:cNvPr id="4" name="Slide Number Placeholder 3">
            <a:extLst>
              <a:ext uri="{FF2B5EF4-FFF2-40B4-BE49-F238E27FC236}">
                <a16:creationId xmlns:a16="http://schemas.microsoft.com/office/drawing/2014/main" id="{BE649146-DF30-4126-BCE3-7B8D3ADAABD0}"/>
              </a:ext>
            </a:extLst>
          </p:cNvPr>
          <p:cNvSpPr>
            <a:spLocks noGrp="1"/>
          </p:cNvSpPr>
          <p:nvPr>
            <p:ph type="sldNum" sz="quarter" idx="4"/>
          </p:nvPr>
        </p:nvSpPr>
        <p:spPr>
          <a:xfrm>
            <a:off x="266834" y="6489894"/>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fld id="{148C009B-CB69-E04A-B9B3-34B26D69E9CF}" type="slidenum">
              <a:rPr lang="en-US" smtClean="0"/>
              <a:pPr>
                <a:defRPr/>
              </a:pPr>
              <a:t>20</a:t>
            </a:fld>
            <a:endParaRPr lang="en-US" dirty="0"/>
          </a:p>
        </p:txBody>
      </p:sp>
      <p:sp>
        <p:nvSpPr>
          <p:cNvPr id="12" name="Footer Placeholder 4">
            <a:extLst>
              <a:ext uri="{FF2B5EF4-FFF2-40B4-BE49-F238E27FC236}">
                <a16:creationId xmlns:a16="http://schemas.microsoft.com/office/drawing/2014/main" id="{73873F09-2B9E-8E4C-8C8E-7EF559CA9921}"/>
              </a:ext>
            </a:extLst>
          </p:cNvPr>
          <p:cNvSpPr txBox="1">
            <a:spLocks/>
          </p:cNvSpPr>
          <p:nvPr/>
        </p:nvSpPr>
        <p:spPr>
          <a:xfrm>
            <a:off x="1788160" y="6504213"/>
            <a:ext cx="6002841" cy="242873"/>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lgn="ctr">
              <a:defRPr/>
            </a:pPr>
            <a:r>
              <a:rPr lang="en-US" sz="1200" dirty="0">
                <a:latin typeface="Helvetica" pitchFamily="2" charset="0"/>
              </a:rPr>
              <a:t>PIP2 ACLK | PDR</a:t>
            </a:r>
            <a:endParaRPr lang="en-US" sz="1200" b="1" dirty="0">
              <a:latin typeface="Helvetica" pitchFamily="2" charset="0"/>
            </a:endParaRPr>
          </a:p>
        </p:txBody>
      </p:sp>
      <p:sp>
        <p:nvSpPr>
          <p:cNvPr id="14" name="Date Placeholder 3">
            <a:extLst>
              <a:ext uri="{FF2B5EF4-FFF2-40B4-BE49-F238E27FC236}">
                <a16:creationId xmlns:a16="http://schemas.microsoft.com/office/drawing/2014/main" id="{28C630F1-DA33-BC4B-A4CD-38F98BA3F160}"/>
              </a:ext>
            </a:extLst>
          </p:cNvPr>
          <p:cNvSpPr txBox="1">
            <a:spLocks/>
          </p:cNvSpPr>
          <p:nvPr/>
        </p:nvSpPr>
        <p:spPr>
          <a:xfrm>
            <a:off x="736826" y="6489894"/>
            <a:ext cx="940025" cy="242873"/>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r>
              <a:rPr lang="en-US" sz="1200" dirty="0">
                <a:latin typeface="Helvetica" pitchFamily="2" charset="0"/>
              </a:rPr>
              <a:t>12/7/2021</a:t>
            </a:r>
          </a:p>
        </p:txBody>
      </p:sp>
    </p:spTree>
    <p:extLst>
      <p:ext uri="{BB962C8B-B14F-4D97-AF65-F5344CB8AC3E}">
        <p14:creationId xmlns:p14="http://schemas.microsoft.com/office/powerpoint/2010/main" val="4207267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4CFE3B7-7A98-4093-9CCE-F71FE5A9E72A}"/>
              </a:ext>
            </a:extLst>
          </p:cNvPr>
          <p:cNvPicPr>
            <a:picLocks noGrp="1" noChangeAspect="1"/>
          </p:cNvPicPr>
          <p:nvPr>
            <p:ph idx="1"/>
          </p:nvPr>
        </p:nvPicPr>
        <p:blipFill>
          <a:blip r:embed="rId2"/>
          <a:srcRect/>
          <a:stretch/>
        </p:blipFill>
        <p:spPr>
          <a:xfrm>
            <a:off x="661316" y="792565"/>
            <a:ext cx="7807080" cy="4822020"/>
          </a:xfrm>
        </p:spPr>
      </p:pic>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sz="2400" dirty="0"/>
              <a:t>PIP-II Timing System Simplified Block Diagram</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12/7/2021</a:t>
            </a:r>
          </a:p>
          <a:p>
            <a:pPr>
              <a:defRPr/>
            </a:pPr>
            <a:endParaRPr lang="en-US" dirty="0"/>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ACLK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27494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A0B4F-44A9-4CF8-8C47-4617F1C86C95}"/>
              </a:ext>
            </a:extLst>
          </p:cNvPr>
          <p:cNvSpPr>
            <a:spLocks noGrp="1"/>
          </p:cNvSpPr>
          <p:nvPr>
            <p:ph idx="1"/>
          </p:nvPr>
        </p:nvSpPr>
        <p:spPr>
          <a:xfrm>
            <a:off x="228600" y="700162"/>
            <a:ext cx="8672513" cy="5382740"/>
          </a:xfrm>
        </p:spPr>
        <p:txBody>
          <a:bodyPr/>
          <a:lstStyle/>
          <a:p>
            <a:r>
              <a:rPr lang="en-US" sz="1800" dirty="0"/>
              <a:t>The PIP-II timing system is planned to be a two part system. The first part is a global timing system (here called ACLK) that provides high level, event based timing for the whole Fermilab accelerator complex while the second part is a RF synchronized clock system unique to the PIP-II </a:t>
            </a:r>
            <a:r>
              <a:rPr lang="en-US" sz="1800" dirty="0" err="1"/>
              <a:t>linac</a:t>
            </a:r>
            <a:r>
              <a:rPr lang="en-US" sz="1800" dirty="0"/>
              <a:t> itself (here called LCLK). This two level clock system concept has been used at Fermilab (TCLK &amp; individual machine Beam Sync Clocks) to support complex operations for over 30 years through both the Tevatron and Neutrino operational eras. This concept provided significant operational flexibility that allowed for the successful completion of both the </a:t>
            </a:r>
            <a:r>
              <a:rPr lang="en-US" sz="1800" dirty="0" err="1"/>
              <a:t>Tevatron</a:t>
            </a:r>
            <a:r>
              <a:rPr lang="en-US" sz="1800" dirty="0"/>
              <a:t> Collider and Minos Experimental runs, with both programs operating in parallel.</a:t>
            </a:r>
          </a:p>
          <a:p>
            <a:r>
              <a:rPr lang="en-US" sz="1800" dirty="0"/>
              <a:t>The two systems are planned to have similar hardware, with the LCLK generator hardware being a simplified version of the ACLK system. This is due to the LCLK Generator not requiring an interface with a Timeline Generator (TLG) to configure operational scenarios for the entire accelerator complex. It also does not require interfaces with other machine Beam Synchronous clocks, other machine Beam Permit Systems, Booster Reset timing signals, GPS receivers and various line locked inputs from a Master Clock Oscillator (MCO). It will also only be generating approximately 30 clock events versus the 200 events required on ACLK.</a:t>
            </a:r>
          </a:p>
          <a:p>
            <a:r>
              <a:rPr lang="en-US" sz="1800" dirty="0"/>
              <a:t>PIP-II Source, </a:t>
            </a:r>
            <a:r>
              <a:rPr lang="en-US" sz="1800" dirty="0" err="1"/>
              <a:t>Linac</a:t>
            </a:r>
            <a:r>
              <a:rPr lang="en-US" sz="1800" dirty="0"/>
              <a:t>, BTL and Booster Injection systems are expected to use LCLK as their clock system due to its beam synchronous nature.</a:t>
            </a:r>
          </a:p>
          <a:p>
            <a:endParaRPr lang="en-US" sz="1800" dirty="0"/>
          </a:p>
        </p:txBody>
      </p:sp>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sz="2400" dirty="0"/>
              <a:t>PIP-II LINAC Timing System</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12/7/2021</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ACLK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879877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A0B4F-44A9-4CF8-8C47-4617F1C86C95}"/>
              </a:ext>
            </a:extLst>
          </p:cNvPr>
          <p:cNvSpPr>
            <a:spLocks noGrp="1"/>
          </p:cNvSpPr>
          <p:nvPr>
            <p:ph idx="1"/>
          </p:nvPr>
        </p:nvSpPr>
        <p:spPr>
          <a:xfrm>
            <a:off x="228600" y="938151"/>
            <a:ext cx="8672513" cy="5237018"/>
          </a:xfrm>
        </p:spPr>
        <p:txBody>
          <a:bodyPr/>
          <a:lstStyle/>
          <a:p>
            <a:r>
              <a:rPr lang="en-US" sz="1800" dirty="0"/>
              <a:t>The systems are planned to have common Fanout and Decoding hardware. </a:t>
            </a:r>
          </a:p>
          <a:p>
            <a:r>
              <a:rPr lang="en-US" sz="1800" dirty="0"/>
              <a:t>General purpose clock decoders are expected to be designed in a PMC format comparable to the PMC-UCDs presently used for TCLK decoding by front ends around the complex and as a FPGA design that can be included in other designs.</a:t>
            </a:r>
          </a:p>
          <a:p>
            <a:r>
              <a:rPr lang="en-US" sz="1800" dirty="0"/>
              <a:t>The ACLK System will make use of an external 10 MHz signal source as a reference for its 650 MHz phase lock as it is the reference frequency for the TCLK output of the system (needed to support legacy hardware around complex).</a:t>
            </a:r>
          </a:p>
          <a:p>
            <a:r>
              <a:rPr lang="en-US" sz="1800" dirty="0"/>
              <a:t>LCLK will use a PIP-II </a:t>
            </a:r>
            <a:r>
              <a:rPr lang="en-US" sz="1800" dirty="0" err="1"/>
              <a:t>Linac</a:t>
            </a:r>
            <a:r>
              <a:rPr lang="en-US" sz="1800" dirty="0"/>
              <a:t> RF reference (162.5 MHz) from the </a:t>
            </a:r>
            <a:r>
              <a:rPr lang="en-US" sz="1800" dirty="0" err="1"/>
              <a:t>Linac</a:t>
            </a:r>
            <a:r>
              <a:rPr lang="en-US" sz="1800" dirty="0"/>
              <a:t> LLRF system to allow beam synchronized event placement. Appropriate TCLK/ACLK events will be decoded and reflected onto LCLK to support AD/Control System based data acquisition. </a:t>
            </a:r>
          </a:p>
          <a:p>
            <a:r>
              <a:rPr lang="en-US" sz="1800" dirty="0"/>
              <a:t>Both the ACLK and LCLK systems will have a clock output with a data frame of 16 event bits + 32 data bits with frames broadcast at 650 MHz, phase locked to the 10MHz reference in the case of ACLK  and the PIP-II LLRF sourced 162.5 MHz reference in the case of LCLK. </a:t>
            </a:r>
          </a:p>
        </p:txBody>
      </p:sp>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sz="2400" dirty="0"/>
              <a:t>PIP-II LINAC Timing System</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12/7/2021</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ACLK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2221962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A0B4F-44A9-4CF8-8C47-4617F1C86C95}"/>
              </a:ext>
            </a:extLst>
          </p:cNvPr>
          <p:cNvSpPr>
            <a:spLocks noGrp="1"/>
          </p:cNvSpPr>
          <p:nvPr>
            <p:ph idx="1"/>
          </p:nvPr>
        </p:nvSpPr>
        <p:spPr>
          <a:xfrm>
            <a:off x="228600" y="938151"/>
            <a:ext cx="8672513" cy="5237018"/>
          </a:xfrm>
        </p:spPr>
        <p:txBody>
          <a:bodyPr/>
          <a:lstStyle/>
          <a:p>
            <a:r>
              <a:rPr lang="en-US" sz="1800" dirty="0"/>
              <a:t>There will be console based applications developed to provide operator interface and system configuration for both systems. </a:t>
            </a:r>
          </a:p>
          <a:p>
            <a:pPr lvl="1"/>
            <a:r>
              <a:rPr lang="en-US" sz="1800" dirty="0"/>
              <a:t>The ACLK system will have a significant software effort due to its required Timeline Generator (TLG) application and front-end code along with the UCD front-end code. </a:t>
            </a:r>
          </a:p>
          <a:p>
            <a:pPr lvl="1"/>
            <a:r>
              <a:rPr lang="en-US" sz="1800" dirty="0"/>
              <a:t>The LCLK system will have minimal software associated with it. It is predominately a hardware system. </a:t>
            </a:r>
          </a:p>
          <a:p>
            <a:pPr lvl="1"/>
            <a:endParaRPr lang="en-US" sz="1800" dirty="0"/>
          </a:p>
        </p:txBody>
      </p:sp>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sz="2400" dirty="0"/>
              <a:t>PIP-II LINAC Timing System</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a:xfrm>
            <a:off x="736826" y="6504213"/>
            <a:ext cx="940025" cy="248263"/>
          </a:xfrm>
        </p:spPr>
        <p:txBody>
          <a:bodyPr/>
          <a:lstStyle/>
          <a:p>
            <a:pPr>
              <a:defRPr/>
            </a:pPr>
            <a:r>
              <a:rPr lang="en-US" dirty="0"/>
              <a:t>12/7/2021</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ACLK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61211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A0B4F-44A9-4CF8-8C47-4617F1C86C95}"/>
              </a:ext>
            </a:extLst>
          </p:cNvPr>
          <p:cNvSpPr>
            <a:spLocks noGrp="1"/>
          </p:cNvSpPr>
          <p:nvPr>
            <p:ph idx="1"/>
          </p:nvPr>
        </p:nvSpPr>
        <p:spPr>
          <a:xfrm>
            <a:off x="228600" y="792429"/>
            <a:ext cx="8672513" cy="4822760"/>
          </a:xfrm>
        </p:spPr>
        <p:txBody>
          <a:bodyPr/>
          <a:lstStyle/>
          <a:p>
            <a:r>
              <a:rPr lang="en-US" sz="2000" dirty="0"/>
              <a:t>The following hardware is planned to be common between the ACLK and LCLK-II systems. It is expected that this hardware will likely be used as part of ACORN (a recently initiated Accelerator Control System upgrade project) as well.</a:t>
            </a:r>
          </a:p>
          <a:p>
            <a:endParaRPr lang="en-US" sz="2000" dirty="0"/>
          </a:p>
          <a:p>
            <a:pPr lvl="1"/>
            <a:r>
              <a:rPr lang="en-US" sz="1800" dirty="0"/>
              <a:t>LCLK/ACLK Fiber Fanout Units</a:t>
            </a:r>
          </a:p>
          <a:p>
            <a:pPr lvl="1"/>
            <a:r>
              <a:rPr lang="en-US" sz="1800" dirty="0"/>
              <a:t>LCLK/ACLK Local Fanout Units</a:t>
            </a:r>
          </a:p>
          <a:p>
            <a:pPr lvl="1"/>
            <a:r>
              <a:rPr lang="en-US" sz="1800" dirty="0"/>
              <a:t>MFTUs</a:t>
            </a:r>
          </a:p>
          <a:p>
            <a:pPr lvl="1"/>
            <a:r>
              <a:rPr lang="en-US" sz="1800" dirty="0"/>
              <a:t>LCLK/ACLK PMC?-UCD</a:t>
            </a:r>
          </a:p>
          <a:p>
            <a:pPr lvl="1"/>
            <a:r>
              <a:rPr lang="en-US" sz="1800" dirty="0"/>
              <a:t>LCLK/ACLK FPGA Decoder</a:t>
            </a:r>
          </a:p>
        </p:txBody>
      </p:sp>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sz="2400" dirty="0"/>
              <a:t>PIP-II Timing System Common Hardware</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12/7/2021</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ACLK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1800762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A0B4F-44A9-4CF8-8C47-4617F1C86C95}"/>
              </a:ext>
            </a:extLst>
          </p:cNvPr>
          <p:cNvSpPr>
            <a:spLocks noGrp="1"/>
          </p:cNvSpPr>
          <p:nvPr>
            <p:ph idx="1"/>
          </p:nvPr>
        </p:nvSpPr>
        <p:spPr>
          <a:xfrm>
            <a:off x="228600" y="792428"/>
            <a:ext cx="8672513" cy="5394615"/>
          </a:xfrm>
        </p:spPr>
        <p:txBody>
          <a:bodyPr/>
          <a:lstStyle/>
          <a:p>
            <a:pPr lvl="0"/>
            <a:r>
              <a:rPr lang="en-US" sz="1800" dirty="0"/>
              <a:t>Highly reliable, fail-safe operation;</a:t>
            </a:r>
          </a:p>
          <a:p>
            <a:pPr lvl="0"/>
            <a:r>
              <a:rPr lang="en-US" sz="1800" dirty="0"/>
              <a:t>Compatible with the staged PIP-II commissioning;</a:t>
            </a:r>
          </a:p>
          <a:p>
            <a:pPr lvl="0"/>
            <a:r>
              <a:rPr lang="en-US" sz="1800" dirty="0"/>
              <a:t>Capable of logging and time stamping all changes of its state;</a:t>
            </a:r>
          </a:p>
          <a:p>
            <a:pPr lvl="0"/>
            <a:r>
              <a:rPr lang="en-US" sz="1800" dirty="0"/>
              <a:t>Capable of triggering loss of MPS/beam permit events to allow post mortem fault analysis</a:t>
            </a:r>
          </a:p>
          <a:p>
            <a:pPr lvl="0"/>
            <a:r>
              <a:rPr lang="en-US" sz="1800" dirty="0"/>
              <a:t>Restricted, documented privileges to access and modify configurations;</a:t>
            </a:r>
          </a:p>
          <a:p>
            <a:pPr lvl="0"/>
            <a:r>
              <a:rPr lang="en-US" sz="1800" dirty="0"/>
              <a:t>Expandable in order to support modifications and future upgrades such as new operational scenarios without major modifications</a:t>
            </a:r>
          </a:p>
          <a:p>
            <a:pPr lvl="0"/>
            <a:r>
              <a:rPr lang="en-US" sz="1800" dirty="0"/>
              <a:t>Events capable of being individually enabled/disabled</a:t>
            </a:r>
          </a:p>
          <a:p>
            <a:pPr lvl="0"/>
            <a:r>
              <a:rPr lang="en-US" sz="1800" dirty="0"/>
              <a:t>16 bit event + 32 bit data packet (total 48 bits of data in event frame)</a:t>
            </a:r>
          </a:p>
          <a:p>
            <a:pPr lvl="0"/>
            <a:r>
              <a:rPr lang="en-US" sz="1800" dirty="0"/>
              <a:t>Event data phase locked to 10 MHz external GPS disciplined reference</a:t>
            </a:r>
          </a:p>
          <a:p>
            <a:pPr lvl="0"/>
            <a:r>
              <a:rPr lang="en-US" sz="1800" dirty="0"/>
              <a:t>Standard encoding scheme (Modified Manchester)</a:t>
            </a:r>
          </a:p>
          <a:p>
            <a:pPr lvl="0"/>
            <a:r>
              <a:rPr lang="en-US" sz="1800" dirty="0"/>
              <a:t>TLG front end with console application and MDAT transmitter</a:t>
            </a:r>
          </a:p>
          <a:p>
            <a:pPr lvl="0"/>
            <a:r>
              <a:rPr lang="en-US" sz="1800" dirty="0"/>
              <a:t>UCD front end with console application (2)</a:t>
            </a:r>
          </a:p>
          <a:p>
            <a:pPr lvl="0"/>
            <a:r>
              <a:rPr lang="en-US" sz="1800" dirty="0"/>
              <a:t>Synchronized TCLK transmission (legacy accelerator hardware support)</a:t>
            </a:r>
          </a:p>
          <a:p>
            <a:endParaRPr lang="en-US" sz="1800" dirty="0"/>
          </a:p>
          <a:p>
            <a:r>
              <a:rPr lang="en-US" sz="1800" dirty="0"/>
              <a:t>ref: ACLK TRS (ED0013499)</a:t>
            </a:r>
          </a:p>
        </p:txBody>
      </p:sp>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pPr lvl="0"/>
            <a:r>
              <a:rPr lang="en-US" sz="2400" dirty="0"/>
              <a:t>ACLK General Requirements</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12/7/2021</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ACLK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147233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A0B4F-44A9-4CF8-8C47-4617F1C86C95}"/>
              </a:ext>
            </a:extLst>
          </p:cNvPr>
          <p:cNvSpPr>
            <a:spLocks noGrp="1"/>
          </p:cNvSpPr>
          <p:nvPr>
            <p:ph idx="1"/>
          </p:nvPr>
        </p:nvSpPr>
        <p:spPr>
          <a:xfrm>
            <a:off x="228600" y="792428"/>
            <a:ext cx="8672513" cy="5394615"/>
          </a:xfrm>
        </p:spPr>
        <p:txBody>
          <a:bodyPr/>
          <a:lstStyle/>
          <a:p>
            <a:r>
              <a:rPr lang="en-US" sz="2000" dirty="0"/>
              <a:t>ACLK will be sourced via a single Clock Generator and transmitted on optical fiber to the AD Computer Room, the PIP-II LCLK Generator Rack in the PIP-II source area and the AD MAC Room. The ACLK generator will also provide a TCLK output.</a:t>
            </a:r>
          </a:p>
          <a:p>
            <a:r>
              <a:rPr lang="en-US" sz="2000" dirty="0"/>
              <a:t>The ACLK source will be supplied with and decode LCLK, MIBS and RRBS. </a:t>
            </a:r>
          </a:p>
          <a:p>
            <a:r>
              <a:rPr lang="en-US" sz="2000" dirty="0"/>
              <a:t>ACLK will use a 10 MHz, GPS disciplined reference to provide synchronization for both its 650 MHz ACLK output and its 10 MHz TCLK output.</a:t>
            </a:r>
          </a:p>
          <a:p>
            <a:r>
              <a:rPr lang="en-US" sz="2000" dirty="0"/>
              <a:t>The ACLK system will have a single clock output with 16 bit event + 32 bit data field with frames broadcast at 650 MHz, phase locked with the 10 MHz reference. Some clock events will be reflected from the accelerator clock systems (LCLK, MIBS &amp; RRBS). </a:t>
            </a:r>
          </a:p>
          <a:p>
            <a:endParaRPr lang="en-US" sz="2000" dirty="0"/>
          </a:p>
        </p:txBody>
      </p:sp>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pPr lvl="0"/>
            <a:r>
              <a:rPr lang="en-US" sz="2400" dirty="0"/>
              <a:t>ACLK Clock System</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12/7/2021</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ACLK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2705344757"/>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P-II L2 Template" id="{A6123BC6-2E26-4D2C-B75C-E7ACD0753466}" vid="{9DA365C6-7E8E-4E63-A246-5A785B05BA97}"/>
    </a:ext>
  </a:ext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P-II L2 Template" id="{A6123BC6-2E26-4D2C-B75C-E7ACD0753466}" vid="{9DA365C6-7E8E-4E63-A246-5A785B05BA9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13A158B6CF1942A8E4C66ADD4C29A2" ma:contentTypeVersion="14" ma:contentTypeDescription="Create a new document." ma:contentTypeScope="" ma:versionID="6732c5b438b461bc6dc1a54cebbc9122">
  <xsd:schema xmlns:xsd="http://www.w3.org/2001/XMLSchema" xmlns:xs="http://www.w3.org/2001/XMLSchema" xmlns:p="http://schemas.microsoft.com/office/2006/metadata/properties" xmlns:ns1="http://schemas.microsoft.com/sharepoint/v3" xmlns:ns3="41ffd1a0-94dc-43ab-a856-3f671abd15fd" xmlns:ns4="4015de2c-2a62-45ba-8285-bdf4ae027a83" targetNamespace="http://schemas.microsoft.com/office/2006/metadata/properties" ma:root="true" ma:fieldsID="d23d76453f7eb832c506b4075daa5b1d" ns1:_="" ns3:_="" ns4:_="">
    <xsd:import namespace="http://schemas.microsoft.com/sharepoint/v3"/>
    <xsd:import namespace="41ffd1a0-94dc-43ab-a856-3f671abd15fd"/>
    <xsd:import namespace="4015de2c-2a62-45ba-8285-bdf4ae027a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EventHashCode" minOccurs="0"/>
                <xsd:element ref="ns3:MediaServiceGenerationTime"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ffd1a0-94dc-43ab-a856-3f671abd15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15de2c-2a62-45ba-8285-bdf4ae027a8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73E239-737B-4DF5-B0F4-23AFC3CA1EBB}">
  <ds:schemaRefs>
    <ds:schemaRef ds:uri="http://schemas.microsoft.com/sharepoint/v3/contenttype/forms"/>
  </ds:schemaRefs>
</ds:datastoreItem>
</file>

<file path=customXml/itemProps2.xml><?xml version="1.0" encoding="utf-8"?>
<ds:datastoreItem xmlns:ds="http://schemas.openxmlformats.org/officeDocument/2006/customXml" ds:itemID="{BE1F245F-DB62-428D-A566-B113377E9116}">
  <ds:schemaRefs>
    <ds:schemaRef ds:uri="41ffd1a0-94dc-43ab-a856-3f671abd15f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015de2c-2a62-45ba-8285-bdf4ae027a83"/>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5570DC73-618F-4885-8FE5-2E24B9D5C3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ffd1a0-94dc-43ab-a856-3f671abd15fd"/>
    <ds:schemaRef ds:uri="4015de2c-2a62-45ba-8285-bdf4ae027a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Fermilab_PPT_090815</Template>
  <TotalTime>27128</TotalTime>
  <Words>1715</Words>
  <Application>Microsoft Office PowerPoint</Application>
  <PresentationFormat>On-screen Show (4:3)</PresentationFormat>
  <Paragraphs>184</Paragraphs>
  <Slides>20</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Helvetica</vt:lpstr>
      <vt:lpstr>Fermilab_PPT_090815</vt:lpstr>
      <vt:lpstr>1_Fermilab_PPT_090815</vt:lpstr>
      <vt:lpstr>PowerPoint Presentation</vt:lpstr>
      <vt:lpstr>PIP-II Timing System</vt:lpstr>
      <vt:lpstr>PIP-II Timing System Simplified Block Diagram</vt:lpstr>
      <vt:lpstr>PIP-II LINAC Timing System</vt:lpstr>
      <vt:lpstr>PIP-II LINAC Timing System</vt:lpstr>
      <vt:lpstr>PIP-II LINAC Timing System</vt:lpstr>
      <vt:lpstr>PIP-II Timing System Common Hardware</vt:lpstr>
      <vt:lpstr>ACLK General Requirements</vt:lpstr>
      <vt:lpstr>ACLK Clock System</vt:lpstr>
      <vt:lpstr>ACLK Clock System</vt:lpstr>
      <vt:lpstr>ACLK Input Sources</vt:lpstr>
      <vt:lpstr>ACLK Block Diagram</vt:lpstr>
      <vt:lpstr>ACLK Prototype Block Diagram</vt:lpstr>
      <vt:lpstr>ACLK Hardware</vt:lpstr>
      <vt:lpstr>ACLK Software</vt:lpstr>
      <vt:lpstr>ACNET TLG System</vt:lpstr>
      <vt:lpstr>ACNET UCD System</vt:lpstr>
      <vt:lpstr>ACNET Clock Interface</vt:lpstr>
      <vt:lpstr>ACLK Cost &amp; Basic Schedule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Gregory L Vogel</cp:lastModifiedBy>
  <cp:revision>1180</cp:revision>
  <cp:lastPrinted>2020-01-24T20:57:46Z</cp:lastPrinted>
  <dcterms:created xsi:type="dcterms:W3CDTF">2019-12-16T19:54:36Z</dcterms:created>
  <dcterms:modified xsi:type="dcterms:W3CDTF">2021-11-22T14:12:30Z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0x010100BF13A158B6CF1942A8E4C66ADD4C29A2</vt:lpwstr>
  </property>
</Properties>
</file>