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363" r:id="rId2"/>
    <p:sldId id="833" r:id="rId3"/>
    <p:sldId id="849" r:id="rId4"/>
    <p:sldId id="850" r:id="rId5"/>
    <p:sldId id="839" r:id="rId6"/>
    <p:sldId id="841" r:id="rId7"/>
    <p:sldId id="842" r:id="rId8"/>
    <p:sldId id="843" r:id="rId9"/>
    <p:sldId id="840" r:id="rId10"/>
    <p:sldId id="844" r:id="rId11"/>
    <p:sldId id="851" r:id="rId12"/>
    <p:sldId id="852" r:id="rId13"/>
    <p:sldId id="84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64" d="100"/>
          <a:sy n="164" d="100"/>
        </p:scale>
        <p:origin x="16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8E7B6-4C22-4F6B-900B-8731EAC68B3E}" type="datetimeFigureOut">
              <a:rPr lang="en-US" smtClean="0"/>
              <a:t>11/19/2021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E049F-91E9-4307-8A78-06E4D8F57ADA}" type="slidenum">
              <a:rPr lang="en-US" smtClean="0"/>
              <a:t>‹#›</a:t>
            </a:fld>
            <a:endParaRPr lang="en-US"/>
          </a:p>
        </p:txBody>
      </p:sp>
    </p:spTree>
    <p:extLst>
      <p:ext uri="{BB962C8B-B14F-4D97-AF65-F5344CB8AC3E}">
        <p14:creationId xmlns:p14="http://schemas.microsoft.com/office/powerpoint/2010/main" val="252303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Helvetica" charset="0"/>
            </a:endParaRPr>
          </a:p>
        </p:txBody>
      </p:sp>
    </p:spTree>
    <p:extLst>
      <p:ext uri="{BB962C8B-B14F-4D97-AF65-F5344CB8AC3E}">
        <p14:creationId xmlns:p14="http://schemas.microsoft.com/office/powerpoint/2010/main" val="3244618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5013479"/>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189" indent="0">
              <a:buFontTx/>
              <a:buNone/>
              <a:defRPr sz="1600">
                <a:solidFill>
                  <a:srgbClr val="2E5286"/>
                </a:solidFill>
                <a:latin typeface="Helvetica"/>
              </a:defRPr>
            </a:lvl2pPr>
            <a:lvl3pPr marL="914377" indent="0">
              <a:buFontTx/>
              <a:buNone/>
              <a:defRPr sz="1600">
                <a:solidFill>
                  <a:srgbClr val="2E5286"/>
                </a:solidFill>
                <a:latin typeface="Helvetica"/>
              </a:defRPr>
            </a:lvl3pPr>
            <a:lvl4pPr marL="1371566" indent="0">
              <a:buFontTx/>
              <a:buNone/>
              <a:defRPr sz="1600">
                <a:solidFill>
                  <a:srgbClr val="2E5286"/>
                </a:solidFill>
                <a:latin typeface="Helvetica"/>
              </a:defRPr>
            </a:lvl4pPr>
            <a:lvl5pPr marL="1828754"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January 28-30,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341925" y="3951847"/>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9"/>
            <a:ext cx="9010786" cy="301891"/>
          </a:xfrm>
          <a:prstGeom prst="rect">
            <a:avLst/>
          </a:prstGeom>
        </p:spPr>
      </p:pic>
      <p:pic>
        <p:nvPicPr>
          <p:cNvPr id="10" name="Picture 9">
            <a:extLst>
              <a:ext uri="{FF2B5EF4-FFF2-40B4-BE49-F238E27FC236}">
                <a16:creationId xmlns:a16="http://schemas.microsoft.com/office/drawing/2014/main" id="{558AA46A-25B5-4802-B0B6-002CACECF6E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15" name="TextBox 14">
            <a:extLst>
              <a:ext uri="{FF2B5EF4-FFF2-40B4-BE49-F238E27FC236}">
                <a16:creationId xmlns:a16="http://schemas.microsoft.com/office/drawing/2014/main" id="{70D6BCC3-D550-4D62-A5C2-8FD77D82407F}"/>
              </a:ext>
            </a:extLst>
          </p:cNvPr>
          <p:cNvSpPr txBox="1"/>
          <p:nvPr userDrawn="1"/>
        </p:nvSpPr>
        <p:spPr>
          <a:xfrm>
            <a:off x="5741424" y="4819170"/>
            <a:ext cx="3616036" cy="1723549"/>
          </a:xfrm>
          <a:prstGeom prst="rect">
            <a:avLst/>
          </a:prstGeom>
          <a:noFill/>
        </p:spPr>
        <p:txBody>
          <a:bodyPr wrap="square" lIns="0" tIns="0" rIns="0" bIns="0" rtlCol="0">
            <a:spAutoFit/>
          </a:bodyPr>
          <a:lstStyle/>
          <a:p>
            <a:pPr marL="0" marR="0" indent="0" algn="l" defTabSz="457189"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cxnSp>
        <p:nvCxnSpPr>
          <p:cNvPr id="22" name="Straight Connector 21">
            <a:extLst>
              <a:ext uri="{FF2B5EF4-FFF2-40B4-BE49-F238E27FC236}">
                <a16:creationId xmlns:a16="http://schemas.microsoft.com/office/drawing/2014/main" id="{8E2DE291-11A4-4722-8D80-2E71786F56CC}"/>
              </a:ext>
            </a:extLst>
          </p:cNvPr>
          <p:cNvCxnSpPr>
            <a:cxnSpLocks/>
          </p:cNvCxnSpPr>
          <p:nvPr userDrawn="1"/>
        </p:nvCxnSpPr>
        <p:spPr>
          <a:xfrm>
            <a:off x="5841215"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08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971553"/>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4"/>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75345DE-1728-4646-A7CD-EF187AEB6965}" type="datetime1">
              <a:rPr lang="en-US" smtClean="0"/>
              <a:t>11/19/2021</a:t>
            </a:fld>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1"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287583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3" y="4765101"/>
            <a:ext cx="4206239" cy="1265812"/>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itle 1"/>
          <p:cNvSpPr>
            <a:spLocks noGrp="1"/>
          </p:cNvSpPr>
          <p:nvPr>
            <p:ph type="title"/>
          </p:nvPr>
        </p:nvSpPr>
        <p:spPr>
          <a:xfrm>
            <a:off x="228600" y="251754"/>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D63AC79-01B5-4D08-8D70-C56E103D82BD}" type="datetime1">
              <a:rPr lang="en-US" smtClean="0"/>
              <a:t>11/19/2021</a:t>
            </a:fld>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337379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Content Placeholder 2"/>
          <p:cNvSpPr>
            <a:spLocks noGrp="1"/>
          </p:cNvSpPr>
          <p:nvPr>
            <p:ph sz="half" idx="15"/>
          </p:nvPr>
        </p:nvSpPr>
        <p:spPr>
          <a:xfrm>
            <a:off x="3542714" y="958853"/>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349" indent="-228594">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7"/>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F68C01C-03AA-40B7-94D6-D70D662BB5D3}" type="datetime1">
              <a:rPr lang="en-US" smtClean="0"/>
              <a:t>11/19/2021</a:t>
            </a:fld>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207097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6"/>
            <a:ext cx="8686800" cy="3726717"/>
          </a:xfrm>
          <a:prstGeom prst="rect">
            <a:avLst/>
          </a:prstGeom>
        </p:spPr>
        <p:txBody>
          <a:bodyPr lIns="0" tIns="0" rIns="0" bIns="0" rtlCol="0">
            <a:normAutofit/>
          </a:bodyPr>
          <a:lstStyle>
            <a:lvl1pPr marL="0" indent="0">
              <a:buNone/>
              <a:defRPr sz="1600">
                <a:solidFill>
                  <a:srgbClr val="505050"/>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11"/>
            <a:ext cx="8686800" cy="1091259"/>
          </a:xfrm>
          <a:prstGeom prst="rect">
            <a:avLst/>
          </a:prstGeom>
        </p:spPr>
        <p:txBody>
          <a:bodyPr lIns="0" tIns="0" rIns="0" bIns="0"/>
          <a:lstStyle>
            <a:lvl1pPr marL="0" indent="0">
              <a:buNone/>
              <a:defRPr sz="1600" b="1" i="0">
                <a:solidFill>
                  <a:srgbClr val="004C9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Title 1"/>
          <p:cNvSpPr>
            <a:spLocks noGrp="1"/>
          </p:cNvSpPr>
          <p:nvPr>
            <p:ph type="title"/>
          </p:nvPr>
        </p:nvSpPr>
        <p:spPr>
          <a:xfrm>
            <a:off x="228600" y="251754"/>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110F40E-AF36-4A7E-BA2B-96BE9A8EB321}" type="datetime1">
              <a:rPr lang="en-US" smtClean="0"/>
              <a:t>11/19/2021</a:t>
            </a:fld>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305454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6"/>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CA2C650-1FD8-403B-8F74-5BCEB0BB130B}" type="datetime1">
              <a:rPr lang="en-US" smtClean="0"/>
              <a:t>11/19/2021</a:t>
            </a:fld>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219353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4"/>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5476FE6-A678-490E-9F68-DD3E2DAD08A2}" type="datetime1">
              <a:rPr lang="en-US" smtClean="0"/>
              <a:t>11/19/2021</a:t>
            </a:fld>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8601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3" y="103670"/>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3" y="1043047"/>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349" indent="-228594">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4" y="6515100"/>
            <a:ext cx="1076325" cy="241300"/>
          </a:xfrm>
        </p:spPr>
        <p:txBody>
          <a:bodyPr/>
          <a:lstStyle>
            <a:lvl1pPr>
              <a:defRPr/>
            </a:lvl1pPr>
          </a:lstStyle>
          <a:p>
            <a:fld id="{5B7CBF98-3C76-4266-A315-ECB9D1D1FD64}" type="datetime1">
              <a:rPr lang="en-US" altLang="en-US" smtClean="0"/>
              <a:t>11/19/2021</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a:t>P2PEB#5 15 May 2020</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95811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9" y="6502646"/>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09B31B-3608-4673-8CDD-DBDD629D5302}" type="datetime1">
              <a:rPr lang="en-US" smtClean="0"/>
              <a:t>11/19/2021</a:t>
            </a:fld>
            <a:endParaRPr lang="en-US" dirty="0"/>
          </a:p>
        </p:txBody>
      </p:sp>
      <p:sp>
        <p:nvSpPr>
          <p:cNvPr id="15" name="Footer Placeholder 4"/>
          <p:cNvSpPr>
            <a:spLocks noGrp="1"/>
          </p:cNvSpPr>
          <p:nvPr>
            <p:ph type="ftr" sz="quarter" idx="3"/>
          </p:nvPr>
        </p:nvSpPr>
        <p:spPr>
          <a:xfrm>
            <a:off x="1788161" y="6504219"/>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4"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1"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8087388" y="6422652"/>
            <a:ext cx="768096" cy="400417"/>
          </a:xfrm>
          <a:prstGeom prst="rect">
            <a:avLst/>
          </a:prstGeom>
        </p:spPr>
      </p:pic>
    </p:spTree>
    <p:extLst>
      <p:ext uri="{BB962C8B-B14F-4D97-AF65-F5344CB8AC3E}">
        <p14:creationId xmlns:p14="http://schemas.microsoft.com/office/powerpoint/2010/main" val="39609038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p:txStyles>
    <p:titleStyle>
      <a:lvl1pPr algn="l" defTabSz="457189"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189"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377"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566"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754"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E2716BD-93C7-43FF-AA75-9471B68ACB7D}"/>
              </a:ext>
            </a:extLst>
          </p:cNvPr>
          <p:cNvSpPr txBox="1">
            <a:spLocks/>
          </p:cNvSpPr>
          <p:nvPr/>
        </p:nvSpPr>
        <p:spPr>
          <a:xfrm>
            <a:off x="219722" y="3875848"/>
            <a:ext cx="8667107"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PIP2 ACLK Preliminary Design Review</a:t>
            </a:r>
          </a:p>
          <a:p>
            <a:r>
              <a:rPr lang="en-US" sz="2400" dirty="0"/>
              <a:t>ACLK Generator</a:t>
            </a:r>
          </a:p>
        </p:txBody>
      </p:sp>
      <p:sp>
        <p:nvSpPr>
          <p:cNvPr id="5" name="Text Placeholder 1">
            <a:extLst>
              <a:ext uri="{FF2B5EF4-FFF2-40B4-BE49-F238E27FC236}">
                <a16:creationId xmlns:a16="http://schemas.microsoft.com/office/drawing/2014/main" id="{D83BE858-3CAF-4139-A58F-54051F38BD21}"/>
              </a:ext>
            </a:extLst>
          </p:cNvPr>
          <p:cNvSpPr>
            <a:spLocks noGrp="1"/>
          </p:cNvSpPr>
          <p:nvPr>
            <p:ph type="body" sz="quarter" idx="10"/>
          </p:nvPr>
        </p:nvSpPr>
        <p:spPr>
          <a:xfrm>
            <a:off x="219725" y="4896708"/>
            <a:ext cx="8499231" cy="1390219"/>
          </a:xfrm>
        </p:spPr>
        <p:txBody>
          <a:bodyPr/>
          <a:lstStyle/>
          <a:p>
            <a:r>
              <a:rPr lang="en-US" dirty="0"/>
              <a:t>Mark Austin</a:t>
            </a:r>
          </a:p>
          <a:p>
            <a:r>
              <a:rPr lang="en-US" dirty="0"/>
              <a:t>AD/Controls</a:t>
            </a:r>
          </a:p>
          <a:p>
            <a:r>
              <a:rPr lang="en-US" dirty="0"/>
              <a:t>7 December 2021</a:t>
            </a:r>
          </a:p>
          <a:p>
            <a:endParaRPr lang="en-US" dirty="0"/>
          </a:p>
        </p:txBody>
      </p:sp>
      <p:pic>
        <p:nvPicPr>
          <p:cNvPr id="6" name="Picture 5">
            <a:extLst>
              <a:ext uri="{FF2B5EF4-FFF2-40B4-BE49-F238E27FC236}">
                <a16:creationId xmlns:a16="http://schemas.microsoft.com/office/drawing/2014/main" id="{EA86E39E-0B54-5946-AED5-38051B573DBC}"/>
              </a:ext>
            </a:extLst>
          </p:cNvPr>
          <p:cNvPicPr>
            <a:picLocks/>
          </p:cNvPicPr>
          <p:nvPr/>
        </p:nvPicPr>
        <p:blipFill>
          <a:blip r:embed="rId3"/>
          <a:stretch>
            <a:fillRect/>
          </a:stretch>
        </p:blipFill>
        <p:spPr>
          <a:xfrm>
            <a:off x="8472054" y="6336167"/>
            <a:ext cx="338328" cy="210312"/>
          </a:xfrm>
          <a:prstGeom prst="rect">
            <a:avLst/>
          </a:prstGeom>
          <a:effectLst>
            <a:outerShdw blurRad="38100" dist="38100" dir="2700000" algn="tl" rotWithShape="0">
              <a:prstClr val="black">
                <a:alpha val="40000"/>
              </a:prstClr>
            </a:outerShdw>
          </a:effectLst>
        </p:spPr>
      </p:pic>
      <p:sp>
        <p:nvSpPr>
          <p:cNvPr id="7" name="Rectangle 6">
            <a:extLst>
              <a:ext uri="{FF2B5EF4-FFF2-40B4-BE49-F238E27FC236}">
                <a16:creationId xmlns:a16="http://schemas.microsoft.com/office/drawing/2014/main" id="{A6647369-C1EF-C042-B8EE-964766C54F42}"/>
              </a:ext>
            </a:extLst>
          </p:cNvPr>
          <p:cNvSpPr/>
          <p:nvPr/>
        </p:nvSpPr>
        <p:spPr>
          <a:xfrm>
            <a:off x="8466201" y="5582987"/>
            <a:ext cx="320040" cy="210312"/>
          </a:xfrm>
          <a:prstGeom prst="rect">
            <a:avLst/>
          </a:prstGeom>
          <a:blipFill>
            <a:blip r:embed="rId4">
              <a:extLst>
                <a:ext uri="{96DAC541-7B7A-43D3-8B79-37D633B846F1}">
                  <asvg:svgBlip xmlns:asvg="http://schemas.microsoft.com/office/drawing/2016/SVG/main" r:embed="rId5"/>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2400" dirty="0">
              <a:solidFill>
                <a:srgbClr val="FFFFFF"/>
              </a:solidFill>
              <a:latin typeface="Calibri"/>
            </a:endParaRPr>
          </a:p>
        </p:txBody>
      </p:sp>
      <p:sp>
        <p:nvSpPr>
          <p:cNvPr id="8" name="Rectangle 7">
            <a:extLst>
              <a:ext uri="{FF2B5EF4-FFF2-40B4-BE49-F238E27FC236}">
                <a16:creationId xmlns:a16="http://schemas.microsoft.com/office/drawing/2014/main" id="{3E9D584F-A22B-D84F-8CE4-EE2A3F9EDDEA}"/>
              </a:ext>
            </a:extLst>
          </p:cNvPr>
          <p:cNvSpPr/>
          <p:nvPr/>
        </p:nvSpPr>
        <p:spPr>
          <a:xfrm>
            <a:off x="8466199" y="5324575"/>
            <a:ext cx="320040" cy="210312"/>
          </a:xfrm>
          <a:prstGeom prst="rect">
            <a:avLst/>
          </a:prstGeom>
          <a:blipFill>
            <a:blip r:embed="rId6"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2400" dirty="0">
              <a:solidFill>
                <a:srgbClr val="FFFFFF"/>
              </a:solidFill>
              <a:latin typeface="Calibri"/>
            </a:endParaRPr>
          </a:p>
        </p:txBody>
      </p:sp>
      <p:pic>
        <p:nvPicPr>
          <p:cNvPr id="9" name="Picture 8">
            <a:extLst>
              <a:ext uri="{FF2B5EF4-FFF2-40B4-BE49-F238E27FC236}">
                <a16:creationId xmlns:a16="http://schemas.microsoft.com/office/drawing/2014/main" id="{4D58DD03-241E-BE40-8964-CA4DBF0F1D5E}"/>
              </a:ext>
            </a:extLst>
          </p:cNvPr>
          <p:cNvPicPr>
            <a:picLocks/>
          </p:cNvPicPr>
          <p:nvPr/>
        </p:nvPicPr>
        <p:blipFill>
          <a:blip r:embed="rId7"/>
          <a:stretch>
            <a:fillRect/>
          </a:stretch>
        </p:blipFill>
        <p:spPr>
          <a:xfrm>
            <a:off x="8465595" y="5086143"/>
            <a:ext cx="402336" cy="210312"/>
          </a:xfrm>
          <a:prstGeom prst="rect">
            <a:avLst/>
          </a:prstGeom>
          <a:blipFill>
            <a:blip r:embed="rId6"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10" name="Rectangle 9">
            <a:extLst>
              <a:ext uri="{FF2B5EF4-FFF2-40B4-BE49-F238E27FC236}">
                <a16:creationId xmlns:a16="http://schemas.microsoft.com/office/drawing/2014/main" id="{313FFAB4-04DE-1D4D-A688-C9F232F4099A}"/>
              </a:ext>
            </a:extLst>
          </p:cNvPr>
          <p:cNvSpPr/>
          <p:nvPr/>
        </p:nvSpPr>
        <p:spPr>
          <a:xfrm>
            <a:off x="8466201" y="5837936"/>
            <a:ext cx="420624" cy="210312"/>
          </a:xfrm>
          <a:prstGeom prst="rect">
            <a:avLst/>
          </a:prstGeom>
          <a:blipFill>
            <a:blip r:embed="rId8"/>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2400" dirty="0">
              <a:solidFill>
                <a:srgbClr val="FFFFFF"/>
              </a:solidFill>
              <a:latin typeface="Calibri"/>
            </a:endParaRPr>
          </a:p>
        </p:txBody>
      </p:sp>
      <p:sp>
        <p:nvSpPr>
          <p:cNvPr id="11" name="Rectangle 10">
            <a:extLst>
              <a:ext uri="{FF2B5EF4-FFF2-40B4-BE49-F238E27FC236}">
                <a16:creationId xmlns:a16="http://schemas.microsoft.com/office/drawing/2014/main" id="{ADAFF889-BB60-EC43-A534-1599BE49CD17}"/>
              </a:ext>
            </a:extLst>
          </p:cNvPr>
          <p:cNvSpPr/>
          <p:nvPr/>
        </p:nvSpPr>
        <p:spPr>
          <a:xfrm>
            <a:off x="8472054" y="6095803"/>
            <a:ext cx="320040" cy="210312"/>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2400" dirty="0">
              <a:solidFill>
                <a:srgbClr val="FFFFFF"/>
              </a:solidFill>
              <a:latin typeface="Calibri"/>
            </a:endParaRPr>
          </a:p>
        </p:txBody>
      </p:sp>
    </p:spTree>
    <p:extLst>
      <p:ext uri="{BB962C8B-B14F-4D97-AF65-F5344CB8AC3E}">
        <p14:creationId xmlns:p14="http://schemas.microsoft.com/office/powerpoint/2010/main" val="123250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C97DAE4-5C88-44B0-B024-3C19C94B1E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24498" y="629792"/>
            <a:ext cx="3741248" cy="5598415"/>
          </a:xfrm>
        </p:spPr>
      </p:pic>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Clocking System: BaseBoard cont…</a:t>
            </a:r>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10</a:t>
            </a:fld>
            <a:endParaRPr lang="en-US" dirty="0"/>
          </a:p>
        </p:txBody>
      </p:sp>
      <p:sp>
        <p:nvSpPr>
          <p:cNvPr id="11" name="Rectangle 3">
            <a:extLst>
              <a:ext uri="{FF2B5EF4-FFF2-40B4-BE49-F238E27FC236}">
                <a16:creationId xmlns:a16="http://schemas.microsoft.com/office/drawing/2014/main" id="{8FEABAAB-7FD1-46F5-9F1D-FB4995D9D1A3}"/>
              </a:ext>
            </a:extLst>
          </p:cNvPr>
          <p:cNvSpPr>
            <a:spLocks noChangeArrowheads="1"/>
          </p:cNvSpPr>
          <p:nvPr/>
        </p:nvSpPr>
        <p:spPr bwMode="auto">
          <a:xfrm>
            <a:off x="5184299" y="2721113"/>
            <a:ext cx="39015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defTabSz="914377" eaLnBrk="0" fontAlgn="base" hangingPunct="0">
              <a:spcBef>
                <a:spcPct val="0"/>
              </a:spcBef>
              <a:spcAft>
                <a:spcPct val="0"/>
              </a:spcAft>
            </a:pPr>
            <a:r>
              <a:rPr lang="en-US" altLang="en-US" sz="2000" dirty="0">
                <a:solidFill>
                  <a:schemeClr val="accent6">
                    <a:lumMod val="50000"/>
                  </a:schemeClr>
                </a:solidFill>
                <a:latin typeface="Helvetica" panose="020B0604020202020204" pitchFamily="34" charset="0"/>
                <a:cs typeface="Helvetica" panose="020B0604020202020204" pitchFamily="34" charset="0"/>
              </a:rPr>
              <a:t>Still not built but design well under way.</a:t>
            </a:r>
          </a:p>
        </p:txBody>
      </p:sp>
    </p:spTree>
    <p:extLst>
      <p:ext uri="{BB962C8B-B14F-4D97-AF65-F5344CB8AC3E}">
        <p14:creationId xmlns:p14="http://schemas.microsoft.com/office/powerpoint/2010/main" val="346410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230BD-B2FC-41EF-9171-47EC4C2BCD98}"/>
              </a:ext>
            </a:extLst>
          </p:cNvPr>
          <p:cNvSpPr>
            <a:spLocks noGrp="1"/>
          </p:cNvSpPr>
          <p:nvPr>
            <p:ph idx="1"/>
          </p:nvPr>
        </p:nvSpPr>
        <p:spPr>
          <a:xfrm>
            <a:off x="228603" y="806335"/>
            <a:ext cx="8672513" cy="5372033"/>
          </a:xfrm>
        </p:spPr>
        <p:txBody>
          <a:bodyPr/>
          <a:lstStyle/>
          <a:p>
            <a:pPr marL="285744" indent="-285744">
              <a:buFont typeface="Arial" panose="020B0604020202020204" pitchFamily="34" charset="0"/>
              <a:buChar char="•"/>
            </a:pPr>
            <a:r>
              <a:rPr lang="en-US" sz="2000" dirty="0">
                <a:solidFill>
                  <a:schemeClr val="accent6">
                    <a:lumMod val="50000"/>
                  </a:schemeClr>
                </a:solidFill>
              </a:rPr>
              <a:t>OffBoard 1 and 2 are connected to the </a:t>
            </a:r>
            <a:r>
              <a:rPr lang="en-US" sz="2000" dirty="0" err="1">
                <a:solidFill>
                  <a:schemeClr val="accent6">
                    <a:lumMod val="50000"/>
                  </a:schemeClr>
                </a:solidFill>
              </a:rPr>
              <a:t>BaseBoard</a:t>
            </a:r>
            <a:r>
              <a:rPr lang="en-US" sz="2000" dirty="0">
                <a:solidFill>
                  <a:schemeClr val="accent6">
                    <a:lumMod val="50000"/>
                  </a:schemeClr>
                </a:solidFill>
              </a:rPr>
              <a:t> with </a:t>
            </a:r>
            <a:r>
              <a:rPr lang="en-US" sz="2000" dirty="0" err="1">
                <a:solidFill>
                  <a:schemeClr val="accent6">
                    <a:lumMod val="50000"/>
                  </a:schemeClr>
                </a:solidFill>
              </a:rPr>
              <a:t>Samtec</a:t>
            </a:r>
            <a:r>
              <a:rPr lang="en-US" sz="2000" dirty="0">
                <a:solidFill>
                  <a:schemeClr val="accent6">
                    <a:lumMod val="50000"/>
                  </a:schemeClr>
                </a:solidFill>
              </a:rPr>
              <a:t> SEARAY</a:t>
            </a:r>
            <a:r>
              <a:rPr lang="en-US" sz="800" dirty="0">
                <a:solidFill>
                  <a:schemeClr val="accent6">
                    <a:lumMod val="50000"/>
                  </a:schemeClr>
                </a:solidFill>
              </a:rPr>
              <a:t>TM</a:t>
            </a:r>
            <a:r>
              <a:rPr lang="en-US" sz="2000" dirty="0">
                <a:solidFill>
                  <a:schemeClr val="accent6">
                    <a:lumMod val="50000"/>
                  </a:schemeClr>
                </a:solidFill>
              </a:rPr>
              <a:t> connectors. These are precision cables that are 100 Ohm </a:t>
            </a:r>
            <a:r>
              <a:rPr lang="en-US" sz="2000" dirty="0" err="1">
                <a:solidFill>
                  <a:schemeClr val="accent6">
                    <a:lumMod val="50000"/>
                  </a:schemeClr>
                </a:solidFill>
              </a:rPr>
              <a:t>twinax</a:t>
            </a:r>
            <a:r>
              <a:rPr lang="en-US" sz="2000" dirty="0">
                <a:solidFill>
                  <a:schemeClr val="accent6">
                    <a:lumMod val="50000"/>
                  </a:schemeClr>
                </a:solidFill>
              </a:rPr>
              <a:t>, ideal for handling all 20 transceiver channels (up to 10.3125 Gbps) and the 80 LVDS channels (up to 1.25 Gbps).</a:t>
            </a:r>
            <a:endParaRPr lang="en-US" sz="800" dirty="0">
              <a:solidFill>
                <a:schemeClr val="accent6">
                  <a:lumMod val="50000"/>
                </a:schemeClr>
              </a:solidFill>
            </a:endParaRPr>
          </a:p>
          <a:p>
            <a:pPr marL="285744" indent="-285744">
              <a:buFont typeface="Arial" panose="020B0604020202020204" pitchFamily="34" charset="0"/>
              <a:buChar char="•"/>
            </a:pPr>
            <a:endParaRPr lang="en-US" sz="2000" dirty="0">
              <a:solidFill>
                <a:schemeClr val="accent6">
                  <a:lumMod val="50000"/>
                </a:schemeClr>
              </a:solidFill>
            </a:endParaRPr>
          </a:p>
          <a:p>
            <a:pPr marL="285744" indent="-285744">
              <a:buFont typeface="Arial" panose="020B0604020202020204" pitchFamily="34" charset="0"/>
              <a:buChar char="•"/>
            </a:pPr>
            <a:endParaRPr lang="en-US" sz="2000" dirty="0">
              <a:solidFill>
                <a:schemeClr val="accent6">
                  <a:lumMod val="50000"/>
                </a:schemeClr>
              </a:solidFill>
            </a:endParaRPr>
          </a:p>
          <a:p>
            <a:pPr marL="285744" indent="-285744">
              <a:buFont typeface="Arial" panose="020B0604020202020204" pitchFamily="34" charset="0"/>
              <a:buChar char="•"/>
            </a:pPr>
            <a:endParaRPr lang="en-US" sz="2000" dirty="0">
              <a:solidFill>
                <a:schemeClr val="accent6">
                  <a:lumMod val="50000"/>
                </a:schemeClr>
              </a:solidFill>
            </a:endParaRPr>
          </a:p>
          <a:p>
            <a:pPr marL="285744" indent="-285744">
              <a:buFont typeface="Arial" panose="020B0604020202020204" pitchFamily="34" charset="0"/>
              <a:buChar char="•"/>
            </a:pPr>
            <a:endParaRPr lang="en-US" sz="2000" dirty="0">
              <a:solidFill>
                <a:schemeClr val="accent6">
                  <a:lumMod val="50000"/>
                </a:schemeClr>
              </a:solidFill>
            </a:endParaRPr>
          </a:p>
          <a:p>
            <a:pPr marL="285744" indent="-285744">
              <a:buFont typeface="Arial" panose="020B0604020202020204" pitchFamily="34" charset="0"/>
              <a:buChar char="•"/>
            </a:pPr>
            <a:r>
              <a:rPr lang="en-US" sz="2000" dirty="0">
                <a:solidFill>
                  <a:schemeClr val="accent6">
                    <a:lumMod val="50000"/>
                  </a:schemeClr>
                </a:solidFill>
              </a:rPr>
              <a:t>The OffBoard designs will contain LVDS to TTL translators to handle all the required I/O for the ACLK Generator design.</a:t>
            </a:r>
          </a:p>
        </p:txBody>
      </p:sp>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OffBoard 1 and 2: </a:t>
            </a:r>
            <a:endParaRPr lang="en-US" sz="1400" dirty="0"/>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11</a:t>
            </a:fld>
            <a:endParaRPr lang="en-US" dirty="0"/>
          </a:p>
        </p:txBody>
      </p:sp>
      <p:pic>
        <p:nvPicPr>
          <p:cNvPr id="3" name="Picture 2" descr="Text&#10;&#10;Description automatically generated with low confidence">
            <a:extLst>
              <a:ext uri="{FF2B5EF4-FFF2-40B4-BE49-F238E27FC236}">
                <a16:creationId xmlns:a16="http://schemas.microsoft.com/office/drawing/2014/main" id="{DA26901D-1812-4053-A22D-CED195F6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73" y="2171210"/>
            <a:ext cx="1448142" cy="1085161"/>
          </a:xfrm>
          <a:prstGeom prst="rect">
            <a:avLst/>
          </a:prstGeom>
        </p:spPr>
      </p:pic>
    </p:spTree>
    <p:extLst>
      <p:ext uri="{BB962C8B-B14F-4D97-AF65-F5344CB8AC3E}">
        <p14:creationId xmlns:p14="http://schemas.microsoft.com/office/powerpoint/2010/main" val="139425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230BD-B2FC-41EF-9171-47EC4C2BCD98}"/>
              </a:ext>
            </a:extLst>
          </p:cNvPr>
          <p:cNvSpPr>
            <a:spLocks noGrp="1"/>
          </p:cNvSpPr>
          <p:nvPr>
            <p:ph idx="1"/>
          </p:nvPr>
        </p:nvSpPr>
        <p:spPr>
          <a:xfrm>
            <a:off x="228603" y="806335"/>
            <a:ext cx="8672513" cy="5372033"/>
          </a:xfrm>
        </p:spPr>
        <p:txBody>
          <a:bodyPr/>
          <a:lstStyle/>
          <a:p>
            <a:pPr marL="285744" indent="-285744">
              <a:buFont typeface="Arial" panose="020B0604020202020204" pitchFamily="34" charset="0"/>
              <a:buChar char="•"/>
            </a:pPr>
            <a:r>
              <a:rPr lang="en-US" sz="2000" dirty="0">
                <a:solidFill>
                  <a:schemeClr val="accent6">
                    <a:lumMod val="50000"/>
                  </a:schemeClr>
                </a:solidFill>
              </a:rPr>
              <a:t>Completed</a:t>
            </a:r>
          </a:p>
          <a:p>
            <a:pPr marL="685785" lvl="1">
              <a:buFont typeface="Arial" panose="020B0604020202020204" pitchFamily="34" charset="0"/>
              <a:buChar char="•"/>
            </a:pPr>
            <a:r>
              <a:rPr lang="en-US" sz="1800" dirty="0">
                <a:solidFill>
                  <a:schemeClr val="accent6">
                    <a:lumMod val="50000"/>
                  </a:schemeClr>
                </a:solidFill>
              </a:rPr>
              <a:t>Clocking System </a:t>
            </a:r>
            <a:r>
              <a:rPr lang="en-US" sz="1800" dirty="0" err="1">
                <a:solidFill>
                  <a:schemeClr val="accent6">
                    <a:lumMod val="50000"/>
                  </a:schemeClr>
                </a:solidFill>
              </a:rPr>
              <a:t>PwrBoard</a:t>
            </a:r>
            <a:r>
              <a:rPr lang="en-US" sz="1800" dirty="0">
                <a:solidFill>
                  <a:schemeClr val="accent6">
                    <a:lumMod val="50000"/>
                  </a:schemeClr>
                </a:solidFill>
              </a:rPr>
              <a:t> 100% design complete and tested.</a:t>
            </a:r>
          </a:p>
          <a:p>
            <a:pPr marL="685785" lvl="1">
              <a:buFont typeface="Arial" panose="020B0604020202020204" pitchFamily="34" charset="0"/>
              <a:buChar char="•"/>
            </a:pPr>
            <a:r>
              <a:rPr lang="en-US" sz="1800" dirty="0">
                <a:solidFill>
                  <a:schemeClr val="accent6">
                    <a:lumMod val="50000"/>
                  </a:schemeClr>
                </a:solidFill>
              </a:rPr>
              <a:t>Clocking System </a:t>
            </a:r>
            <a:r>
              <a:rPr lang="en-US" sz="1800" dirty="0" err="1">
                <a:solidFill>
                  <a:schemeClr val="accent6">
                    <a:lumMod val="50000"/>
                  </a:schemeClr>
                </a:solidFill>
              </a:rPr>
              <a:t>BaseBoard</a:t>
            </a:r>
            <a:r>
              <a:rPr lang="en-US" sz="1800" dirty="0">
                <a:solidFill>
                  <a:schemeClr val="accent6">
                    <a:lumMod val="50000"/>
                  </a:schemeClr>
                </a:solidFill>
              </a:rPr>
              <a:t> 60% design complete.</a:t>
            </a:r>
          </a:p>
          <a:p>
            <a:pPr marL="285744">
              <a:buFont typeface="Arial" panose="020B0604020202020204" pitchFamily="34" charset="0"/>
              <a:buChar char="•"/>
            </a:pPr>
            <a:endParaRPr lang="en-US" sz="2000" dirty="0">
              <a:solidFill>
                <a:schemeClr val="accent6">
                  <a:lumMod val="50000"/>
                </a:schemeClr>
              </a:solidFill>
            </a:endParaRPr>
          </a:p>
          <a:p>
            <a:pPr marL="285744">
              <a:buFont typeface="Arial" panose="020B0604020202020204" pitchFamily="34" charset="0"/>
              <a:buChar char="•"/>
            </a:pPr>
            <a:r>
              <a:rPr lang="en-US" sz="2000" dirty="0">
                <a:solidFill>
                  <a:schemeClr val="accent6">
                    <a:lumMod val="50000"/>
                  </a:schemeClr>
                </a:solidFill>
              </a:rPr>
              <a:t>Next steps</a:t>
            </a:r>
          </a:p>
          <a:p>
            <a:pPr marL="685785" lvl="1">
              <a:buFont typeface="Arial" panose="020B0604020202020204" pitchFamily="34" charset="0"/>
              <a:buChar char="•"/>
            </a:pPr>
            <a:r>
              <a:rPr lang="en-US" sz="1800" dirty="0">
                <a:solidFill>
                  <a:schemeClr val="accent6">
                    <a:lumMod val="50000"/>
                  </a:schemeClr>
                </a:solidFill>
              </a:rPr>
              <a:t>Finish Clocking System </a:t>
            </a:r>
            <a:r>
              <a:rPr lang="en-US" sz="1800" dirty="0" err="1">
                <a:solidFill>
                  <a:schemeClr val="accent6">
                    <a:lumMod val="50000"/>
                  </a:schemeClr>
                </a:solidFill>
              </a:rPr>
              <a:t>BaseBoard</a:t>
            </a:r>
            <a:r>
              <a:rPr lang="en-US" sz="1800" dirty="0">
                <a:solidFill>
                  <a:schemeClr val="accent6">
                    <a:lumMod val="50000"/>
                  </a:schemeClr>
                </a:solidFill>
              </a:rPr>
              <a:t> design.</a:t>
            </a:r>
          </a:p>
          <a:p>
            <a:pPr marL="685785" lvl="1">
              <a:buFont typeface="Arial" panose="020B0604020202020204" pitchFamily="34" charset="0"/>
              <a:buChar char="•"/>
            </a:pPr>
            <a:r>
              <a:rPr lang="en-US" sz="1800" dirty="0">
                <a:solidFill>
                  <a:schemeClr val="accent6">
                    <a:lumMod val="50000"/>
                  </a:schemeClr>
                </a:solidFill>
              </a:rPr>
              <a:t>Design Clocking System </a:t>
            </a:r>
            <a:r>
              <a:rPr lang="en-US" sz="1800" dirty="0" err="1">
                <a:solidFill>
                  <a:schemeClr val="accent6">
                    <a:lumMod val="50000"/>
                  </a:schemeClr>
                </a:solidFill>
              </a:rPr>
              <a:t>OffBoards</a:t>
            </a:r>
            <a:r>
              <a:rPr lang="en-US" sz="1800" dirty="0">
                <a:solidFill>
                  <a:schemeClr val="accent6">
                    <a:lumMod val="50000"/>
                  </a:schemeClr>
                </a:solidFill>
              </a:rPr>
              <a:t> 1 and 2 to meet specifications for ACLK.</a:t>
            </a:r>
          </a:p>
          <a:p>
            <a:pPr marL="685785" lvl="1">
              <a:buFont typeface="Arial" panose="020B0604020202020204" pitchFamily="34" charset="0"/>
              <a:buChar char="•"/>
            </a:pPr>
            <a:r>
              <a:rPr lang="en-US" sz="1800" dirty="0">
                <a:solidFill>
                  <a:schemeClr val="accent6">
                    <a:lumMod val="50000"/>
                  </a:schemeClr>
                </a:solidFill>
              </a:rPr>
              <a:t>Build prototypes, write code, and test complete system. </a:t>
            </a:r>
          </a:p>
        </p:txBody>
      </p:sp>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Summary: </a:t>
            </a:r>
            <a:endParaRPr lang="en-US" sz="1400" dirty="0"/>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346680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13</a:t>
            </a:fld>
            <a:endParaRPr lang="en-US" dirty="0"/>
          </a:p>
        </p:txBody>
      </p:sp>
      <p:pic>
        <p:nvPicPr>
          <p:cNvPr id="10" name="Content Placeholder 4">
            <a:extLst>
              <a:ext uri="{FF2B5EF4-FFF2-40B4-BE49-F238E27FC236}">
                <a16:creationId xmlns:a16="http://schemas.microsoft.com/office/drawing/2014/main" id="{68D8AD50-8E6E-46A3-92D2-7CD0383B293B}"/>
              </a:ext>
            </a:extLst>
          </p:cNvPr>
          <p:cNvPicPr>
            <a:picLocks noChangeAspect="1"/>
          </p:cNvPicPr>
          <p:nvPr/>
        </p:nvPicPr>
        <p:blipFill>
          <a:blip r:embed="rId2"/>
          <a:stretch>
            <a:fillRect/>
          </a:stretch>
        </p:blipFill>
        <p:spPr>
          <a:xfrm>
            <a:off x="201040" y="1438637"/>
            <a:ext cx="8714363" cy="4072132"/>
          </a:xfrm>
          <a:prstGeom prst="rect">
            <a:avLst/>
          </a:prstGeom>
        </p:spPr>
      </p:pic>
      <p:sp>
        <p:nvSpPr>
          <p:cNvPr id="9" name="Content Placeholder 4">
            <a:extLst>
              <a:ext uri="{FF2B5EF4-FFF2-40B4-BE49-F238E27FC236}">
                <a16:creationId xmlns:a16="http://schemas.microsoft.com/office/drawing/2014/main" id="{3863763D-CD1B-4A91-9E08-044E64FE7FE3}"/>
              </a:ext>
            </a:extLst>
          </p:cNvPr>
          <p:cNvSpPr>
            <a:spLocks noGrp="1"/>
          </p:cNvSpPr>
          <p:nvPr>
            <p:ph idx="1"/>
          </p:nvPr>
        </p:nvSpPr>
        <p:spPr>
          <a:xfrm>
            <a:off x="3650702" y="817221"/>
            <a:ext cx="1815038" cy="530010"/>
          </a:xfrm>
        </p:spPr>
        <p:txBody>
          <a:bodyPr/>
          <a:lstStyle/>
          <a:p>
            <a:pPr marL="0" indent="0">
              <a:buNone/>
            </a:pPr>
            <a:r>
              <a:rPr lang="en-US" sz="2800" dirty="0">
                <a:solidFill>
                  <a:schemeClr val="accent6">
                    <a:lumMod val="50000"/>
                  </a:schemeClr>
                </a:solidFill>
              </a:rPr>
              <a:t>Thank you!</a:t>
            </a:r>
          </a:p>
        </p:txBody>
      </p:sp>
    </p:spTree>
    <p:extLst>
      <p:ext uri="{BB962C8B-B14F-4D97-AF65-F5344CB8AC3E}">
        <p14:creationId xmlns:p14="http://schemas.microsoft.com/office/powerpoint/2010/main" val="77554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5B899-AF6F-4464-BEB7-2B3A6AB988D7}"/>
              </a:ext>
            </a:extLst>
          </p:cNvPr>
          <p:cNvSpPr>
            <a:spLocks noGrp="1"/>
          </p:cNvSpPr>
          <p:nvPr>
            <p:ph type="title"/>
          </p:nvPr>
        </p:nvSpPr>
        <p:spPr/>
        <p:txBody>
          <a:bodyPr/>
          <a:lstStyle/>
          <a:p>
            <a:r>
              <a:rPr lang="en-US" dirty="0"/>
              <a:t>ACLK Generator Physical Requirements</a:t>
            </a:r>
          </a:p>
        </p:txBody>
      </p:sp>
      <p:sp>
        <p:nvSpPr>
          <p:cNvPr id="4" name="Date Placeholder 3">
            <a:extLst>
              <a:ext uri="{FF2B5EF4-FFF2-40B4-BE49-F238E27FC236}">
                <a16:creationId xmlns:a16="http://schemas.microsoft.com/office/drawing/2014/main" id="{6CD65A54-3E12-4A60-9437-F68E25464007}"/>
              </a:ext>
            </a:extLst>
          </p:cNvPr>
          <p:cNvSpPr>
            <a:spLocks noGrp="1"/>
          </p:cNvSpPr>
          <p:nvPr>
            <p:ph type="dt" sz="half" idx="2"/>
          </p:nvPr>
        </p:nvSpPr>
        <p:spPr/>
        <p:txBody>
          <a:bodyPr/>
          <a:lstStyle/>
          <a:p>
            <a:pPr>
              <a:defRPr/>
            </a:pPr>
            <a:r>
              <a:rPr lang="en-US" sz="1200" dirty="0">
                <a:latin typeface="Helvetica" pitchFamily="2" charset="0"/>
              </a:rPr>
              <a:t>12/7/2021</a:t>
            </a:r>
          </a:p>
          <a:p>
            <a:pPr>
              <a:defRPr/>
            </a:pPr>
            <a:endParaRPr lang="en-US" dirty="0"/>
          </a:p>
        </p:txBody>
      </p:sp>
      <p:sp>
        <p:nvSpPr>
          <p:cNvPr id="5" name="Slide Number Placeholder 4">
            <a:extLst>
              <a:ext uri="{FF2B5EF4-FFF2-40B4-BE49-F238E27FC236}">
                <a16:creationId xmlns:a16="http://schemas.microsoft.com/office/drawing/2014/main" id="{0DAAE56F-8FD2-4A23-87DF-A425C7743A98}"/>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6" name="Footer Placeholder 5">
            <a:extLst>
              <a:ext uri="{FF2B5EF4-FFF2-40B4-BE49-F238E27FC236}">
                <a16:creationId xmlns:a16="http://schemas.microsoft.com/office/drawing/2014/main" id="{FC5AB585-29AB-408E-B5FB-AD720DA410E2}"/>
              </a:ext>
            </a:extLst>
          </p:cNvPr>
          <p:cNvSpPr>
            <a:spLocks noGrp="1"/>
          </p:cNvSpPr>
          <p:nvPr>
            <p:ph type="ftr" sz="quarter" idx="3"/>
          </p:nvPr>
        </p:nvSpPr>
        <p:spPr/>
        <p:txBody>
          <a:bodyPr/>
          <a:lstStyle/>
          <a:p>
            <a:pPr algn="ctr">
              <a:defRPr/>
            </a:pPr>
            <a:r>
              <a:rPr lang="en-US" dirty="0"/>
              <a:t>PIP-II/ACLK | PDR</a:t>
            </a:r>
            <a:endParaRPr lang="en-US" b="1" dirty="0"/>
          </a:p>
        </p:txBody>
      </p:sp>
      <p:sp>
        <p:nvSpPr>
          <p:cNvPr id="8" name="Content Placeholder 1">
            <a:extLst>
              <a:ext uri="{FF2B5EF4-FFF2-40B4-BE49-F238E27FC236}">
                <a16:creationId xmlns:a16="http://schemas.microsoft.com/office/drawing/2014/main" id="{A57FF304-0FD9-4E7C-A05C-C43CB9688723}"/>
              </a:ext>
            </a:extLst>
          </p:cNvPr>
          <p:cNvSpPr txBox="1">
            <a:spLocks/>
          </p:cNvSpPr>
          <p:nvPr/>
        </p:nvSpPr>
        <p:spPr>
          <a:xfrm>
            <a:off x="222250" y="952920"/>
            <a:ext cx="8572298" cy="5319748"/>
          </a:xfrm>
          <a:prstGeom prst="rect">
            <a:avLst/>
          </a:prstGeom>
        </p:spPr>
        <p:txBody>
          <a:bodyPr lIns="0" tIns="0" rIns="0" bIns="0"/>
          <a:lstStyle>
            <a:lvl1pPr marL="342891" indent="-342891" algn="l" defTabSz="457189"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accent6">
                    <a:lumMod val="50000"/>
                  </a:schemeClr>
                </a:solidFill>
                <a:effectLst/>
                <a:latin typeface="Helvetica" panose="020B0604020202020204" pitchFamily="34" charset="0"/>
                <a:ea typeface="MS Mincho" panose="02020609040205080304" pitchFamily="49" charset="-128"/>
                <a:cs typeface="Helvetica" panose="020B0604020202020204" pitchFamily="34" charset="0"/>
              </a:rPr>
              <a:t>Serves as the source of both ACLK and TCLK timing signals (required to be synchronized). Receives Input from TLG-II, the AD Network, machine-based beam synchronous clock systems, machine specific beam permit systems, line related  Master Clock Oscillator, Booster timing sources and a GPS receiver.</a:t>
            </a:r>
          </a:p>
          <a:p>
            <a:r>
              <a:rPr lang="en-US" sz="2000" dirty="0">
                <a:solidFill>
                  <a:schemeClr val="accent6">
                    <a:lumMod val="50000"/>
                  </a:schemeClr>
                </a:solidFill>
                <a:effectLst/>
                <a:latin typeface="Helvetica" panose="020B0604020202020204" pitchFamily="34" charset="0"/>
                <a:ea typeface="Times New Roman" panose="02020603050405020304" pitchFamily="18" charset="0"/>
              </a:rPr>
              <a:t>19” rack mountable</a:t>
            </a:r>
          </a:p>
          <a:p>
            <a:r>
              <a:rPr lang="en-US" sz="2000" dirty="0">
                <a:solidFill>
                  <a:srgbClr val="000000"/>
                </a:solidFill>
                <a:effectLst/>
                <a:latin typeface="Helvetica" panose="020B0604020202020204" pitchFamily="34" charset="0"/>
                <a:ea typeface="Times New Roman" panose="02020603050405020304" pitchFamily="18" charset="0"/>
              </a:rPr>
              <a:t>120VAC 60 Hz </a:t>
            </a:r>
            <a:r>
              <a:rPr lang="en-US" sz="2000" dirty="0">
                <a:solidFill>
                  <a:srgbClr val="000000"/>
                </a:solidFill>
                <a:latin typeface="Helvetica" panose="020B0604020202020204" pitchFamily="34" charset="0"/>
                <a:ea typeface="Times New Roman" panose="02020603050405020304" pitchFamily="18" charset="0"/>
              </a:rPr>
              <a:t>power</a:t>
            </a:r>
            <a:endParaRPr lang="en-US" sz="2000" dirty="0">
              <a:solidFill>
                <a:schemeClr val="accent6">
                  <a:lumMod val="50000"/>
                </a:schemeClr>
              </a:solidFill>
              <a:latin typeface="Helvetica" panose="020B0604020202020204" pitchFamily="34" charset="0"/>
              <a:ea typeface="Times New Roman" panose="02020603050405020304" pitchFamily="18" charset="0"/>
            </a:endParaRPr>
          </a:p>
          <a:p>
            <a:r>
              <a:rPr lang="en-US" sz="2000" dirty="0">
                <a:solidFill>
                  <a:srgbClr val="000000"/>
                </a:solidFill>
                <a:effectLst/>
                <a:latin typeface="Helvetica" panose="020B0604020202020204" pitchFamily="34" charset="0"/>
                <a:ea typeface="Times New Roman" panose="02020603050405020304" pitchFamily="18" charset="0"/>
              </a:rPr>
              <a:t>Support firmware updating</a:t>
            </a:r>
            <a:endParaRPr lang="en-US" sz="2000" dirty="0">
              <a:solidFill>
                <a:schemeClr val="accent6">
                  <a:lumMod val="50000"/>
                </a:schemeClr>
              </a:solidFill>
              <a:latin typeface="Helvetica" panose="020B0604020202020204" pitchFamily="34" charset="0"/>
              <a:ea typeface="Times New Roman" panose="02020603050405020304" pitchFamily="18" charset="0"/>
            </a:endParaRPr>
          </a:p>
          <a:p>
            <a:r>
              <a:rPr lang="en-US" sz="2000" dirty="0">
                <a:solidFill>
                  <a:srgbClr val="000000"/>
                </a:solidFill>
                <a:effectLst/>
                <a:latin typeface="Helvetica" panose="020B0604020202020204" pitchFamily="34" charset="0"/>
                <a:ea typeface="Times New Roman" panose="02020603050405020304" pitchFamily="18" charset="0"/>
              </a:rPr>
              <a:t>Gigabit Ethernet</a:t>
            </a:r>
          </a:p>
          <a:p>
            <a:r>
              <a:rPr lang="en-US" sz="2000" dirty="0">
                <a:solidFill>
                  <a:srgbClr val="000000"/>
                </a:solidFill>
                <a:effectLst/>
                <a:latin typeface="Helvetica" panose="020B0604020202020204" pitchFamily="34" charset="0"/>
                <a:ea typeface="Times New Roman" panose="02020603050405020304" pitchFamily="18" charset="0"/>
              </a:rPr>
              <a:t>Minimum of 26 Rear Panel LEMO style 50 Ohm TTL inputs</a:t>
            </a:r>
          </a:p>
          <a:p>
            <a:r>
              <a:rPr lang="en-US" sz="2000" dirty="0">
                <a:solidFill>
                  <a:srgbClr val="000000"/>
                </a:solidFill>
                <a:effectLst/>
                <a:latin typeface="Helvetica" panose="020B0604020202020204" pitchFamily="34" charset="0"/>
                <a:ea typeface="Times New Roman" panose="02020603050405020304" pitchFamily="18" charset="0"/>
              </a:rPr>
              <a:t>Minimum of 2 Rear Panel LEMO style 50 Ohm TTL outputs (TCLK)</a:t>
            </a:r>
            <a:endParaRPr lang="en-US" sz="2000" dirty="0">
              <a:solidFill>
                <a:srgbClr val="000000"/>
              </a:solidFill>
              <a:latin typeface="Helvetica" panose="020B0604020202020204" pitchFamily="34" charset="0"/>
              <a:ea typeface="MS Mincho" panose="02020609040205080304" pitchFamily="49" charset="-128"/>
            </a:endParaRPr>
          </a:p>
          <a:p>
            <a:r>
              <a:rPr lang="en-US" sz="2000" dirty="0">
                <a:solidFill>
                  <a:srgbClr val="000000"/>
                </a:solidFill>
                <a:effectLst/>
                <a:latin typeface="Helvetica" panose="020B0604020202020204" pitchFamily="34" charset="0"/>
                <a:ea typeface="Times New Roman" panose="02020603050405020304" pitchFamily="18" charset="0"/>
              </a:rPr>
              <a:t>Minimum of 2 Rear Panel LC style Single Mode Fiber outputs (ACLK)</a:t>
            </a:r>
            <a:endParaRPr lang="en-US" sz="2000" dirty="0">
              <a:solidFill>
                <a:srgbClr val="000000"/>
              </a:solidFill>
              <a:effectLst/>
              <a:latin typeface="Helvetica" panose="020B0604020202020204" pitchFamily="34" charset="0"/>
              <a:ea typeface="MS Mincho" panose="02020609040205080304" pitchFamily="49" charset="-128"/>
            </a:endParaRPr>
          </a:p>
          <a:p>
            <a:r>
              <a:rPr lang="en-US" sz="2000" dirty="0">
                <a:solidFill>
                  <a:srgbClr val="000000"/>
                </a:solidFill>
                <a:effectLst/>
                <a:latin typeface="Helvetica" panose="020B0604020202020204" pitchFamily="34" charset="0"/>
                <a:ea typeface="Times New Roman" panose="02020603050405020304" pitchFamily="18" charset="0"/>
              </a:rPr>
              <a:t>Minimum of 28 Front Panel LEMO style 50 Ohm TTL monitor outputs with LED active signal indicators (Input monitors, TCLK &amp; ACLK)</a:t>
            </a:r>
            <a:r>
              <a:rPr lang="en-US" sz="2000" dirty="0">
                <a:solidFill>
                  <a:schemeClr val="accent6">
                    <a:lumMod val="50000"/>
                  </a:schemeClr>
                </a:solidFill>
                <a:effectLst/>
                <a:latin typeface="Helvetica" panose="020B0604020202020204" pitchFamily="34" charset="0"/>
                <a:ea typeface="Times New Roman" panose="02020603050405020304" pitchFamily="18" charset="0"/>
              </a:rPr>
              <a:t> </a:t>
            </a:r>
          </a:p>
          <a:p>
            <a:r>
              <a:rPr lang="en-US" sz="1600" dirty="0">
                <a:solidFill>
                  <a:schemeClr val="accent6">
                    <a:lumMod val="50000"/>
                  </a:schemeClr>
                </a:solidFill>
              </a:rPr>
              <a:t>ref: ACLK TRS (ED0013499)</a:t>
            </a:r>
          </a:p>
          <a:p>
            <a:endParaRPr lang="en-US" sz="2400" dirty="0">
              <a:solidFill>
                <a:schemeClr val="accent6">
                  <a:lumMod val="50000"/>
                </a:schemeClr>
              </a:solidFill>
            </a:endParaRPr>
          </a:p>
          <a:p>
            <a:pPr lvl="1"/>
            <a:endParaRPr lang="en-US" sz="2000" dirty="0">
              <a:solidFill>
                <a:schemeClr val="accent6">
                  <a:lumMod val="50000"/>
                </a:schemeClr>
              </a:solidFill>
              <a:effectLst/>
              <a:latin typeface="Helvetica" panose="020B0604020202020204" pitchFamily="34" charset="0"/>
              <a:ea typeface="MS Mincho" panose="02020609040205080304" pitchFamily="49" charset="-128"/>
              <a:cs typeface="Helvetica" panose="020B0604020202020204" pitchFamily="34" charset="0"/>
            </a:endParaRPr>
          </a:p>
          <a:p>
            <a:endParaRPr lang="en-US" sz="2000" dirty="0">
              <a:solidFill>
                <a:schemeClr val="accent6">
                  <a:lumMod val="50000"/>
                </a:schemeClr>
              </a:solidFill>
            </a:endParaRPr>
          </a:p>
        </p:txBody>
      </p:sp>
    </p:spTree>
    <p:extLst>
      <p:ext uri="{BB962C8B-B14F-4D97-AF65-F5344CB8AC3E}">
        <p14:creationId xmlns:p14="http://schemas.microsoft.com/office/powerpoint/2010/main" val="268260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5B899-AF6F-4464-BEB7-2B3A6AB988D7}"/>
              </a:ext>
            </a:extLst>
          </p:cNvPr>
          <p:cNvSpPr>
            <a:spLocks noGrp="1"/>
          </p:cNvSpPr>
          <p:nvPr>
            <p:ph type="title"/>
          </p:nvPr>
        </p:nvSpPr>
        <p:spPr/>
        <p:txBody>
          <a:bodyPr/>
          <a:lstStyle/>
          <a:p>
            <a:r>
              <a:rPr lang="en-US" dirty="0"/>
              <a:t>ACLK Preliminary Hardware Design</a:t>
            </a:r>
          </a:p>
        </p:txBody>
      </p:sp>
      <p:sp>
        <p:nvSpPr>
          <p:cNvPr id="4" name="Date Placeholder 3">
            <a:extLst>
              <a:ext uri="{FF2B5EF4-FFF2-40B4-BE49-F238E27FC236}">
                <a16:creationId xmlns:a16="http://schemas.microsoft.com/office/drawing/2014/main" id="{6CD65A54-3E12-4A60-9437-F68E25464007}"/>
              </a:ext>
            </a:extLst>
          </p:cNvPr>
          <p:cNvSpPr>
            <a:spLocks noGrp="1"/>
          </p:cNvSpPr>
          <p:nvPr>
            <p:ph type="dt" sz="half" idx="2"/>
          </p:nvPr>
        </p:nvSpPr>
        <p:spPr/>
        <p:txBody>
          <a:bodyPr/>
          <a:lstStyle/>
          <a:p>
            <a:pPr>
              <a:defRPr/>
            </a:pPr>
            <a:r>
              <a:rPr lang="en-US" sz="1200" dirty="0">
                <a:latin typeface="Helvetica" pitchFamily="2" charset="0"/>
              </a:rPr>
              <a:t>12/7/2021</a:t>
            </a:r>
          </a:p>
          <a:p>
            <a:pPr>
              <a:defRPr/>
            </a:pPr>
            <a:endParaRPr lang="en-US" dirty="0"/>
          </a:p>
        </p:txBody>
      </p:sp>
      <p:sp>
        <p:nvSpPr>
          <p:cNvPr id="5" name="Slide Number Placeholder 4">
            <a:extLst>
              <a:ext uri="{FF2B5EF4-FFF2-40B4-BE49-F238E27FC236}">
                <a16:creationId xmlns:a16="http://schemas.microsoft.com/office/drawing/2014/main" id="{0DAAE56F-8FD2-4A23-87DF-A425C7743A9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Footer Placeholder 5">
            <a:extLst>
              <a:ext uri="{FF2B5EF4-FFF2-40B4-BE49-F238E27FC236}">
                <a16:creationId xmlns:a16="http://schemas.microsoft.com/office/drawing/2014/main" id="{FC5AB585-29AB-408E-B5FB-AD720DA410E2}"/>
              </a:ext>
            </a:extLst>
          </p:cNvPr>
          <p:cNvSpPr>
            <a:spLocks noGrp="1"/>
          </p:cNvSpPr>
          <p:nvPr>
            <p:ph type="ftr" sz="quarter" idx="3"/>
          </p:nvPr>
        </p:nvSpPr>
        <p:spPr/>
        <p:txBody>
          <a:bodyPr/>
          <a:lstStyle/>
          <a:p>
            <a:pPr algn="ctr">
              <a:defRPr/>
            </a:pPr>
            <a:r>
              <a:rPr lang="en-US" dirty="0"/>
              <a:t>PIP-II/ACLK | PDR</a:t>
            </a:r>
            <a:endParaRPr lang="en-US" b="1" dirty="0"/>
          </a:p>
        </p:txBody>
      </p:sp>
      <p:pic>
        <p:nvPicPr>
          <p:cNvPr id="27" name="Content Placeholder 26">
            <a:extLst>
              <a:ext uri="{FF2B5EF4-FFF2-40B4-BE49-F238E27FC236}">
                <a16:creationId xmlns:a16="http://schemas.microsoft.com/office/drawing/2014/main" id="{A18FE0C5-B87E-43D0-964E-2BCC2B832D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02096" y="971550"/>
            <a:ext cx="6925521" cy="5059362"/>
          </a:xfrm>
        </p:spPr>
      </p:pic>
      <p:pic>
        <p:nvPicPr>
          <p:cNvPr id="34" name="Content Placeholder 2">
            <a:extLst>
              <a:ext uri="{FF2B5EF4-FFF2-40B4-BE49-F238E27FC236}">
                <a16:creationId xmlns:a16="http://schemas.microsoft.com/office/drawing/2014/main" id="{44034CA5-EB81-466F-A2C9-184F1511D1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52541" y="3219992"/>
            <a:ext cx="656476" cy="562478"/>
          </a:xfrm>
          <a:prstGeom prst="rect">
            <a:avLst/>
          </a:prstGeom>
        </p:spPr>
      </p:pic>
      <p:pic>
        <p:nvPicPr>
          <p:cNvPr id="35" name="Content Placeholder 2">
            <a:extLst>
              <a:ext uri="{FF2B5EF4-FFF2-40B4-BE49-F238E27FC236}">
                <a16:creationId xmlns:a16="http://schemas.microsoft.com/office/drawing/2014/main" id="{FB6035A3-512A-4B4E-AAEF-CCEC8FE31E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52787" y="1793597"/>
            <a:ext cx="940025" cy="1406656"/>
          </a:xfrm>
          <a:prstGeom prst="rect">
            <a:avLst/>
          </a:prstGeom>
        </p:spPr>
      </p:pic>
      <p:pic>
        <p:nvPicPr>
          <p:cNvPr id="33" name="Content Placeholder 2">
            <a:extLst>
              <a:ext uri="{FF2B5EF4-FFF2-40B4-BE49-F238E27FC236}">
                <a16:creationId xmlns:a16="http://schemas.microsoft.com/office/drawing/2014/main" id="{40835910-FE97-48A2-8A7B-CFACA4249D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00122" y="2354763"/>
            <a:ext cx="522393" cy="522393"/>
          </a:xfrm>
          <a:prstGeom prst="rect">
            <a:avLst/>
          </a:prstGeom>
        </p:spPr>
      </p:pic>
    </p:spTree>
    <p:extLst>
      <p:ext uri="{BB962C8B-B14F-4D97-AF65-F5344CB8AC3E}">
        <p14:creationId xmlns:p14="http://schemas.microsoft.com/office/powerpoint/2010/main" val="180196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A9C1BB-0A57-4E72-BAA2-19C23A62020D}"/>
              </a:ext>
            </a:extLst>
          </p:cNvPr>
          <p:cNvSpPr>
            <a:spLocks noGrp="1"/>
          </p:cNvSpPr>
          <p:nvPr>
            <p:ph idx="1"/>
          </p:nvPr>
        </p:nvSpPr>
        <p:spPr>
          <a:xfrm>
            <a:off x="228600" y="1510704"/>
            <a:ext cx="3198107" cy="1918296"/>
          </a:xfrm>
        </p:spPr>
        <p:txBody>
          <a:bodyPr/>
          <a:lstStyle/>
          <a:p>
            <a:pPr marL="0" indent="0">
              <a:buNone/>
            </a:pPr>
            <a:r>
              <a:rPr lang="en-US" sz="2000" u="sng" dirty="0">
                <a:solidFill>
                  <a:schemeClr val="accent6">
                    <a:lumMod val="50000"/>
                  </a:schemeClr>
                </a:solidFill>
              </a:rPr>
              <a:t>Hardware Under Design</a:t>
            </a:r>
            <a:endParaRPr lang="en-US" sz="2000" dirty="0">
              <a:solidFill>
                <a:schemeClr val="accent6">
                  <a:lumMod val="50000"/>
                </a:schemeClr>
              </a:solidFill>
            </a:endParaRPr>
          </a:p>
          <a:p>
            <a:r>
              <a:rPr lang="en-US" sz="2000" dirty="0">
                <a:solidFill>
                  <a:schemeClr val="accent6">
                    <a:lumMod val="50000"/>
                  </a:schemeClr>
                </a:solidFill>
              </a:rPr>
              <a:t>Clocking System</a:t>
            </a:r>
          </a:p>
          <a:p>
            <a:r>
              <a:rPr lang="en-US" sz="2000" dirty="0">
                <a:solidFill>
                  <a:schemeClr val="accent6">
                    <a:lumMod val="50000"/>
                  </a:schemeClr>
                </a:solidFill>
              </a:rPr>
              <a:t>OffBoard 1 (not started)</a:t>
            </a:r>
          </a:p>
          <a:p>
            <a:r>
              <a:rPr lang="en-US" sz="2000" dirty="0">
                <a:solidFill>
                  <a:schemeClr val="accent6">
                    <a:lumMod val="50000"/>
                  </a:schemeClr>
                </a:solidFill>
              </a:rPr>
              <a:t>OffBoard 2 (not started)</a:t>
            </a:r>
          </a:p>
          <a:p>
            <a:endParaRPr lang="en-US" sz="2000" dirty="0">
              <a:solidFill>
                <a:schemeClr val="accent6">
                  <a:lumMod val="50000"/>
                </a:schemeClr>
              </a:solidFill>
            </a:endParaRPr>
          </a:p>
        </p:txBody>
      </p:sp>
      <p:sp>
        <p:nvSpPr>
          <p:cNvPr id="3" name="Title 2">
            <a:extLst>
              <a:ext uri="{FF2B5EF4-FFF2-40B4-BE49-F238E27FC236}">
                <a16:creationId xmlns:a16="http://schemas.microsoft.com/office/drawing/2014/main" id="{6635B899-AF6F-4464-BEB7-2B3A6AB988D7}"/>
              </a:ext>
            </a:extLst>
          </p:cNvPr>
          <p:cNvSpPr>
            <a:spLocks noGrp="1"/>
          </p:cNvSpPr>
          <p:nvPr>
            <p:ph type="title"/>
          </p:nvPr>
        </p:nvSpPr>
        <p:spPr/>
        <p:txBody>
          <a:bodyPr/>
          <a:lstStyle/>
          <a:p>
            <a:r>
              <a:rPr lang="en-US" dirty="0"/>
              <a:t>ACLK Generator</a:t>
            </a:r>
          </a:p>
        </p:txBody>
      </p:sp>
      <p:sp>
        <p:nvSpPr>
          <p:cNvPr id="4" name="Date Placeholder 3">
            <a:extLst>
              <a:ext uri="{FF2B5EF4-FFF2-40B4-BE49-F238E27FC236}">
                <a16:creationId xmlns:a16="http://schemas.microsoft.com/office/drawing/2014/main" id="{6CD65A54-3E12-4A60-9437-F68E25464007}"/>
              </a:ext>
            </a:extLst>
          </p:cNvPr>
          <p:cNvSpPr>
            <a:spLocks noGrp="1"/>
          </p:cNvSpPr>
          <p:nvPr>
            <p:ph type="dt" sz="half" idx="2"/>
          </p:nvPr>
        </p:nvSpPr>
        <p:spPr/>
        <p:txBody>
          <a:bodyPr/>
          <a:lstStyle/>
          <a:p>
            <a:pPr>
              <a:defRPr/>
            </a:pPr>
            <a:r>
              <a:rPr lang="en-US" sz="1200" dirty="0">
                <a:latin typeface="Helvetica" pitchFamily="2" charset="0"/>
              </a:rPr>
              <a:t>12/7/2021</a:t>
            </a:r>
          </a:p>
          <a:p>
            <a:pPr>
              <a:defRPr/>
            </a:pPr>
            <a:endParaRPr lang="en-US" dirty="0"/>
          </a:p>
        </p:txBody>
      </p:sp>
      <p:sp>
        <p:nvSpPr>
          <p:cNvPr id="5" name="Slide Number Placeholder 4">
            <a:extLst>
              <a:ext uri="{FF2B5EF4-FFF2-40B4-BE49-F238E27FC236}">
                <a16:creationId xmlns:a16="http://schemas.microsoft.com/office/drawing/2014/main" id="{0DAAE56F-8FD2-4A23-87DF-A425C7743A98}"/>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a:extLst>
              <a:ext uri="{FF2B5EF4-FFF2-40B4-BE49-F238E27FC236}">
                <a16:creationId xmlns:a16="http://schemas.microsoft.com/office/drawing/2014/main" id="{FC5AB585-29AB-408E-B5FB-AD720DA410E2}"/>
              </a:ext>
            </a:extLst>
          </p:cNvPr>
          <p:cNvSpPr>
            <a:spLocks noGrp="1"/>
          </p:cNvSpPr>
          <p:nvPr>
            <p:ph type="ftr" sz="quarter" idx="3"/>
          </p:nvPr>
        </p:nvSpPr>
        <p:spPr/>
        <p:txBody>
          <a:bodyPr/>
          <a:lstStyle/>
          <a:p>
            <a:pPr algn="ctr">
              <a:defRPr/>
            </a:pPr>
            <a:r>
              <a:rPr lang="en-US" dirty="0"/>
              <a:t>PIP-II/ACLK | PDR</a:t>
            </a:r>
            <a:endParaRPr lang="en-US" b="1" dirty="0"/>
          </a:p>
        </p:txBody>
      </p:sp>
      <p:sp>
        <p:nvSpPr>
          <p:cNvPr id="7" name="Content Placeholder 1">
            <a:extLst>
              <a:ext uri="{FF2B5EF4-FFF2-40B4-BE49-F238E27FC236}">
                <a16:creationId xmlns:a16="http://schemas.microsoft.com/office/drawing/2014/main" id="{30951113-7EE5-4C81-97E6-A5966B4DC198}"/>
              </a:ext>
            </a:extLst>
          </p:cNvPr>
          <p:cNvSpPr txBox="1">
            <a:spLocks/>
          </p:cNvSpPr>
          <p:nvPr/>
        </p:nvSpPr>
        <p:spPr>
          <a:xfrm>
            <a:off x="4869034" y="1510704"/>
            <a:ext cx="3571695" cy="1991621"/>
          </a:xfrm>
          <a:prstGeom prst="rect">
            <a:avLst/>
          </a:prstGeom>
        </p:spPr>
        <p:txBody>
          <a:bodyPr lIns="0" tIns="0" rIns="0" bIns="0"/>
          <a:lstStyle>
            <a:lvl1pPr marL="342891" indent="-342891" algn="l" defTabSz="457189"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u="sng" dirty="0">
                <a:solidFill>
                  <a:schemeClr val="accent6">
                    <a:lumMod val="50000"/>
                  </a:schemeClr>
                </a:solidFill>
              </a:rPr>
              <a:t>Proposed Usage</a:t>
            </a:r>
            <a:endParaRPr lang="en-US" sz="2000" dirty="0">
              <a:solidFill>
                <a:schemeClr val="accent6">
                  <a:lumMod val="50000"/>
                </a:schemeClr>
              </a:solidFill>
            </a:endParaRPr>
          </a:p>
          <a:p>
            <a:pPr marL="0" indent="0">
              <a:buFont typeface="Arial" charset="0"/>
              <a:buNone/>
            </a:pPr>
            <a:r>
              <a:rPr lang="en-US" sz="2000" dirty="0">
                <a:solidFill>
                  <a:schemeClr val="accent6">
                    <a:lumMod val="50000"/>
                  </a:schemeClr>
                </a:solidFill>
              </a:rPr>
              <a:t>ACLK Generator</a:t>
            </a:r>
          </a:p>
          <a:p>
            <a:pPr marL="0" indent="0">
              <a:buFont typeface="Arial" charset="0"/>
              <a:buNone/>
            </a:pPr>
            <a:r>
              <a:rPr lang="en-US" sz="2000" dirty="0">
                <a:solidFill>
                  <a:schemeClr val="accent6">
                    <a:lumMod val="50000"/>
                  </a:schemeClr>
                </a:solidFill>
              </a:rPr>
              <a:t>ACLK Generator Rear Board</a:t>
            </a:r>
          </a:p>
          <a:p>
            <a:pPr marL="0" indent="0">
              <a:buFont typeface="Arial" charset="0"/>
              <a:buNone/>
            </a:pPr>
            <a:r>
              <a:rPr lang="en-US" sz="2000" dirty="0">
                <a:solidFill>
                  <a:schemeClr val="accent6">
                    <a:lumMod val="50000"/>
                  </a:schemeClr>
                </a:solidFill>
              </a:rPr>
              <a:t>ACLK Generator Front Board</a:t>
            </a:r>
          </a:p>
          <a:p>
            <a:endParaRPr lang="en-US" dirty="0">
              <a:solidFill>
                <a:schemeClr val="accent6">
                  <a:lumMod val="50000"/>
                </a:schemeClr>
              </a:solidFill>
            </a:endParaRPr>
          </a:p>
        </p:txBody>
      </p:sp>
      <p:sp>
        <p:nvSpPr>
          <p:cNvPr id="9" name="Content Placeholder 1">
            <a:extLst>
              <a:ext uri="{FF2B5EF4-FFF2-40B4-BE49-F238E27FC236}">
                <a16:creationId xmlns:a16="http://schemas.microsoft.com/office/drawing/2014/main" id="{47BB343F-A755-41B5-8037-61FC8C772451}"/>
              </a:ext>
            </a:extLst>
          </p:cNvPr>
          <p:cNvSpPr txBox="1">
            <a:spLocks/>
          </p:cNvSpPr>
          <p:nvPr/>
        </p:nvSpPr>
        <p:spPr>
          <a:xfrm>
            <a:off x="3711851" y="1510704"/>
            <a:ext cx="924458" cy="1918297"/>
          </a:xfrm>
          <a:prstGeom prst="rect">
            <a:avLst/>
          </a:prstGeom>
        </p:spPr>
        <p:txBody>
          <a:bodyPr lIns="0" tIns="0" rIns="0" bIns="0"/>
          <a:lstStyle>
            <a:lvl1pPr marL="342891" indent="-342891" algn="l" defTabSz="457189"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u="sng" dirty="0">
                <a:solidFill>
                  <a:schemeClr val="accent6">
                    <a:lumMod val="50000"/>
                  </a:schemeClr>
                </a:solidFill>
              </a:rPr>
              <a:t>Cost</a:t>
            </a:r>
            <a:endParaRPr lang="en-US" sz="2000" dirty="0">
              <a:solidFill>
                <a:schemeClr val="accent6">
                  <a:lumMod val="50000"/>
                </a:schemeClr>
              </a:solidFill>
            </a:endParaRPr>
          </a:p>
          <a:p>
            <a:pPr marL="0" indent="0">
              <a:buNone/>
            </a:pPr>
            <a:r>
              <a:rPr lang="en-US" sz="2000" dirty="0">
                <a:solidFill>
                  <a:schemeClr val="accent6">
                    <a:lumMod val="50000"/>
                  </a:schemeClr>
                </a:solidFill>
              </a:rPr>
              <a:t>$5K</a:t>
            </a:r>
          </a:p>
          <a:p>
            <a:pPr marL="0" indent="0">
              <a:buFont typeface="Arial" charset="0"/>
              <a:buNone/>
            </a:pPr>
            <a:r>
              <a:rPr lang="en-US" sz="2000" dirty="0">
                <a:solidFill>
                  <a:schemeClr val="accent6">
                    <a:lumMod val="50000"/>
                  </a:schemeClr>
                </a:solidFill>
              </a:rPr>
              <a:t>$2K</a:t>
            </a:r>
          </a:p>
          <a:p>
            <a:pPr marL="0" indent="0">
              <a:buNone/>
            </a:pPr>
            <a:r>
              <a:rPr lang="en-US" sz="2000" dirty="0">
                <a:solidFill>
                  <a:schemeClr val="accent6">
                    <a:lumMod val="50000"/>
                  </a:schemeClr>
                </a:solidFill>
              </a:rPr>
              <a:t>$2K</a:t>
            </a:r>
          </a:p>
          <a:p>
            <a:pPr marL="0" indent="0">
              <a:buFont typeface="Arial" charset="0"/>
              <a:buNone/>
            </a:pPr>
            <a:endParaRPr lang="en-US" sz="2000" dirty="0">
              <a:solidFill>
                <a:schemeClr val="accent6">
                  <a:lumMod val="50000"/>
                </a:schemeClr>
              </a:solidFill>
            </a:endParaRPr>
          </a:p>
        </p:txBody>
      </p:sp>
    </p:spTree>
    <p:extLst>
      <p:ext uri="{BB962C8B-B14F-4D97-AF65-F5344CB8AC3E}">
        <p14:creationId xmlns:p14="http://schemas.microsoft.com/office/powerpoint/2010/main" val="9905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230BD-B2FC-41EF-9171-47EC4C2BCD98}"/>
              </a:ext>
            </a:extLst>
          </p:cNvPr>
          <p:cNvSpPr>
            <a:spLocks noGrp="1"/>
          </p:cNvSpPr>
          <p:nvPr>
            <p:ph idx="1"/>
          </p:nvPr>
        </p:nvSpPr>
        <p:spPr>
          <a:xfrm>
            <a:off x="228603" y="1471353"/>
            <a:ext cx="8672513" cy="4707015"/>
          </a:xfrm>
        </p:spPr>
        <p:txBody>
          <a:bodyPr/>
          <a:lstStyle/>
          <a:p>
            <a:pPr marL="285744" indent="-285744">
              <a:buFont typeface="Arial" panose="020B0604020202020204" pitchFamily="34" charset="0"/>
              <a:buChar char="•"/>
            </a:pPr>
            <a:r>
              <a:rPr lang="en-US" sz="2000" dirty="0">
                <a:solidFill>
                  <a:schemeClr val="accent6">
                    <a:lumMod val="50000"/>
                  </a:schemeClr>
                </a:solidFill>
              </a:rPr>
              <a:t>The Clocking System consists of a 4U chassis (half or full depth) with a 12V 650W internal power supply.  This supply feeds the Power Supply Board (PwrBoard) which in turn feeds the BaseBoard.  The </a:t>
            </a:r>
            <a:r>
              <a:rPr lang="en-US" sz="2000" dirty="0" err="1">
                <a:solidFill>
                  <a:schemeClr val="accent6">
                    <a:lumMod val="50000"/>
                  </a:schemeClr>
                </a:solidFill>
              </a:rPr>
              <a:t>BaseBoard</a:t>
            </a:r>
            <a:r>
              <a:rPr lang="en-US" sz="2000" dirty="0">
                <a:solidFill>
                  <a:schemeClr val="accent6">
                    <a:lumMod val="50000"/>
                  </a:schemeClr>
                </a:solidFill>
              </a:rPr>
              <a:t> is then used to interface with riser cards, front panel cards, or back panel cards, etc. that can be quickly produced since they will contain significantly less components.  The chassis also contains cooling fans for the system.</a:t>
            </a:r>
          </a:p>
          <a:p>
            <a:pPr marL="285744" indent="-285744">
              <a:buFont typeface="Arial" panose="020B0604020202020204" pitchFamily="34" charset="0"/>
              <a:buChar char="•"/>
            </a:pPr>
            <a:endParaRPr lang="en-US" sz="2000" dirty="0">
              <a:solidFill>
                <a:schemeClr val="accent6">
                  <a:lumMod val="50000"/>
                </a:schemeClr>
              </a:solidFill>
            </a:endParaRPr>
          </a:p>
          <a:p>
            <a:pPr marL="0" indent="0">
              <a:buNone/>
            </a:pPr>
            <a:endParaRPr lang="en-US" sz="2000" dirty="0">
              <a:solidFill>
                <a:schemeClr val="accent6">
                  <a:lumMod val="50000"/>
                </a:schemeClr>
              </a:solidFill>
            </a:endParaRPr>
          </a:p>
        </p:txBody>
      </p:sp>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Clocking System</a:t>
            </a:r>
            <a:endParaRPr lang="en-US" sz="1400" dirty="0"/>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26209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230BD-B2FC-41EF-9171-47EC4C2BCD98}"/>
              </a:ext>
            </a:extLst>
          </p:cNvPr>
          <p:cNvSpPr>
            <a:spLocks noGrp="1"/>
          </p:cNvSpPr>
          <p:nvPr>
            <p:ph idx="1"/>
          </p:nvPr>
        </p:nvSpPr>
        <p:spPr>
          <a:xfrm>
            <a:off x="228603" y="806335"/>
            <a:ext cx="8672513" cy="5372033"/>
          </a:xfrm>
        </p:spPr>
        <p:txBody>
          <a:bodyPr/>
          <a:lstStyle/>
          <a:p>
            <a:pPr marL="285744" indent="-285744">
              <a:buFont typeface="Arial" panose="020B0604020202020204" pitchFamily="34" charset="0"/>
              <a:buChar char="•"/>
            </a:pPr>
            <a:r>
              <a:rPr lang="en-US" sz="2000" dirty="0">
                <a:solidFill>
                  <a:schemeClr val="accent6">
                    <a:lumMod val="50000"/>
                  </a:schemeClr>
                </a:solidFill>
              </a:rPr>
              <a:t>The PwrBoard contains a connector with up to 4 different screw terminal connections for each of the following supplies: 12V, 5V, 3.3V, 1.8V, 2 manually adjustable positive supplies settable from 0.6V to 5V, as well as 2 manually adjustable negative supplies settable from -3.3V to -30V.  The positive supplies are capable of up to 200W each and the negative supplies are capable of up to 75W each given that the total of all supplies cannot exceed the total 650W main supply.  </a:t>
            </a:r>
          </a:p>
          <a:p>
            <a:pPr marL="285744" indent="-285744">
              <a:buFont typeface="Arial" panose="020B0604020202020204" pitchFamily="34" charset="0"/>
              <a:buChar char="•"/>
            </a:pPr>
            <a:r>
              <a:rPr lang="en-US" sz="2000" dirty="0">
                <a:solidFill>
                  <a:schemeClr val="accent6">
                    <a:lumMod val="50000"/>
                  </a:schemeClr>
                </a:solidFill>
              </a:rPr>
              <a:t>Each supply can be monitored for appropriate voltage and each supply can be independently enabled or disabled (except the 12V supply; if it is off, the FPGA is powered down).  The positive power supplies also have remote sensing pins that can be wired to other locations.  This allows the power supply to automatically adjust the voltage if there is a small voltage drop at the remote location.</a:t>
            </a:r>
          </a:p>
        </p:txBody>
      </p:sp>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Clocking System: </a:t>
            </a:r>
            <a:r>
              <a:rPr lang="en-US" dirty="0" err="1"/>
              <a:t>PwrBoard</a:t>
            </a:r>
            <a:endParaRPr lang="en-US" sz="1400" dirty="0"/>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02982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C97DAE4-5C88-44B0-B024-3C19C94B1E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2586" y="828982"/>
            <a:ext cx="4489414" cy="3715815"/>
          </a:xfrm>
        </p:spPr>
      </p:pic>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Clocking System: PwrBoard cont…</a:t>
            </a:r>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7</a:t>
            </a:fld>
            <a:endParaRPr lang="en-US" dirty="0"/>
          </a:p>
        </p:txBody>
      </p:sp>
      <p:sp>
        <p:nvSpPr>
          <p:cNvPr id="11" name="Rectangle 3">
            <a:extLst>
              <a:ext uri="{FF2B5EF4-FFF2-40B4-BE49-F238E27FC236}">
                <a16:creationId xmlns:a16="http://schemas.microsoft.com/office/drawing/2014/main" id="{8FEABAAB-7FD1-46F5-9F1D-FB4995D9D1A3}"/>
              </a:ext>
            </a:extLst>
          </p:cNvPr>
          <p:cNvSpPr>
            <a:spLocks noChangeArrowheads="1"/>
          </p:cNvSpPr>
          <p:nvPr/>
        </p:nvSpPr>
        <p:spPr bwMode="auto">
          <a:xfrm>
            <a:off x="429419" y="5170562"/>
            <a:ext cx="76754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defTabSz="914377" eaLnBrk="0" fontAlgn="base" hangingPunct="0">
              <a:spcBef>
                <a:spcPct val="0"/>
              </a:spcBef>
              <a:spcAft>
                <a:spcPct val="0"/>
              </a:spcAft>
            </a:pPr>
            <a:r>
              <a:rPr lang="en-US" altLang="en-US" sz="2000" dirty="0">
                <a:solidFill>
                  <a:schemeClr val="accent6">
                    <a:lumMod val="50000"/>
                  </a:schemeClr>
                </a:solidFill>
                <a:latin typeface="Helvetica" panose="020B0604020202020204" pitchFamily="34" charset="0"/>
                <a:cs typeface="Helvetica" panose="020B0604020202020204" pitchFamily="34" charset="0"/>
              </a:rPr>
              <a:t>Completed board design and tested.</a:t>
            </a:r>
          </a:p>
          <a:p>
            <a:pPr defTabSz="914377" eaLnBrk="0" fontAlgn="base" hangingPunct="0">
              <a:spcBef>
                <a:spcPct val="0"/>
              </a:spcBef>
              <a:spcAft>
                <a:spcPct val="0"/>
              </a:spcAft>
            </a:pPr>
            <a:r>
              <a:rPr lang="en-US" altLang="en-US" sz="2000" dirty="0">
                <a:solidFill>
                  <a:schemeClr val="accent6">
                    <a:lumMod val="50000"/>
                  </a:schemeClr>
                </a:solidFill>
                <a:latin typeface="Helvetica" panose="020B0604020202020204" pitchFamily="34" charset="0"/>
                <a:cs typeface="Helvetica" panose="020B0604020202020204" pitchFamily="34" charset="0"/>
              </a:rPr>
              <a:t>Takes a couple hours per build.</a:t>
            </a:r>
          </a:p>
        </p:txBody>
      </p:sp>
      <p:pic>
        <p:nvPicPr>
          <p:cNvPr id="9" name="Content Placeholder 2">
            <a:extLst>
              <a:ext uri="{FF2B5EF4-FFF2-40B4-BE49-F238E27FC236}">
                <a16:creationId xmlns:a16="http://schemas.microsoft.com/office/drawing/2014/main" id="{646FBB2B-F3B2-4DBA-81CD-0E8137D786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48314" y="828981"/>
            <a:ext cx="4336786" cy="3715815"/>
          </a:xfrm>
          <a:prstGeom prst="rect">
            <a:avLst/>
          </a:prstGeom>
        </p:spPr>
      </p:pic>
    </p:spTree>
    <p:extLst>
      <p:ext uri="{BB962C8B-B14F-4D97-AF65-F5344CB8AC3E}">
        <p14:creationId xmlns:p14="http://schemas.microsoft.com/office/powerpoint/2010/main" val="358431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230BD-B2FC-41EF-9171-47EC4C2BCD98}"/>
              </a:ext>
            </a:extLst>
          </p:cNvPr>
          <p:cNvSpPr>
            <a:spLocks noGrp="1"/>
          </p:cNvSpPr>
          <p:nvPr>
            <p:ph idx="1"/>
          </p:nvPr>
        </p:nvSpPr>
        <p:spPr>
          <a:xfrm>
            <a:off x="228603" y="806336"/>
            <a:ext cx="8672513" cy="1259378"/>
          </a:xfrm>
        </p:spPr>
        <p:txBody>
          <a:bodyPr/>
          <a:lstStyle/>
          <a:p>
            <a:pPr marL="285744" indent="-285744">
              <a:buFont typeface="Arial" panose="020B0604020202020204" pitchFamily="34" charset="0"/>
              <a:buChar char="•"/>
            </a:pPr>
            <a:r>
              <a:rPr lang="en-US" sz="2000" dirty="0">
                <a:solidFill>
                  <a:srgbClr val="002060"/>
                </a:solidFill>
              </a:rPr>
              <a:t>The 12V supply feeds the BaseBoard located within the chassis.  The BaseBoard has the connectors to receive an Arria 10 SOC SOM (system-on-chip and system-on-module) manufactured by Reflex CES.  This SOM contains an ARM dual-core Cortex-A9 MPCore.  </a:t>
            </a:r>
          </a:p>
        </p:txBody>
      </p:sp>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Clocking System: </a:t>
            </a:r>
            <a:r>
              <a:rPr lang="en-US" dirty="0" err="1"/>
              <a:t>BaseBoard</a:t>
            </a:r>
            <a:endParaRPr lang="en-US" sz="1400" dirty="0"/>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8</a:t>
            </a:fld>
            <a:endParaRPr lang="en-US" dirty="0"/>
          </a:p>
        </p:txBody>
      </p:sp>
      <p:pic>
        <p:nvPicPr>
          <p:cNvPr id="9" name="Content Placeholder 2">
            <a:extLst>
              <a:ext uri="{FF2B5EF4-FFF2-40B4-BE49-F238E27FC236}">
                <a16:creationId xmlns:a16="http://schemas.microsoft.com/office/drawing/2014/main" id="{09259196-1C6D-4337-BCFF-25158D032B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826" y="3549509"/>
            <a:ext cx="2877241" cy="2651786"/>
          </a:xfrm>
          <a:prstGeom prst="rect">
            <a:avLst/>
          </a:prstGeom>
        </p:spPr>
      </p:pic>
      <p:pic>
        <p:nvPicPr>
          <p:cNvPr id="10" name="Content Placeholder 2">
            <a:extLst>
              <a:ext uri="{FF2B5EF4-FFF2-40B4-BE49-F238E27FC236}">
                <a16:creationId xmlns:a16="http://schemas.microsoft.com/office/drawing/2014/main" id="{029FE4E0-C0E7-4416-9169-1BFA5570A4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66382" y="3549509"/>
            <a:ext cx="2651786" cy="2651786"/>
          </a:xfrm>
          <a:prstGeom prst="rect">
            <a:avLst/>
          </a:prstGeom>
        </p:spPr>
      </p:pic>
      <p:sp>
        <p:nvSpPr>
          <p:cNvPr id="11" name="Content Placeholder 4">
            <a:extLst>
              <a:ext uri="{FF2B5EF4-FFF2-40B4-BE49-F238E27FC236}">
                <a16:creationId xmlns:a16="http://schemas.microsoft.com/office/drawing/2014/main" id="{6F5B7654-4212-4167-8729-989355281802}"/>
              </a:ext>
            </a:extLst>
          </p:cNvPr>
          <p:cNvSpPr txBox="1">
            <a:spLocks/>
          </p:cNvSpPr>
          <p:nvPr/>
        </p:nvSpPr>
        <p:spPr>
          <a:xfrm>
            <a:off x="242884" y="2065713"/>
            <a:ext cx="3371183" cy="1363287"/>
          </a:xfrm>
          <a:prstGeom prst="rect">
            <a:avLst/>
          </a:prstGeom>
        </p:spPr>
        <p:txBody>
          <a:bodyPr lIns="0" tIns="0" rIns="0" bIns="0"/>
          <a:lstStyle>
            <a:lvl1pPr marL="342891" indent="-342891" algn="l" defTabSz="457189"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5744" indent="-285744">
              <a:buFont typeface="Arial" panose="020B0604020202020204" pitchFamily="34" charset="0"/>
              <a:buChar char="•"/>
            </a:pPr>
            <a:r>
              <a:rPr lang="en-US" sz="2000" dirty="0">
                <a:solidFill>
                  <a:schemeClr val="accent6">
                    <a:lumMod val="50000"/>
                  </a:schemeClr>
                </a:solidFill>
              </a:rPr>
              <a:t>Arria 10 SoC SOM “Lite”</a:t>
            </a:r>
          </a:p>
          <a:p>
            <a:pPr marL="285744" indent="-285744">
              <a:buFont typeface="Arial" panose="020B0604020202020204" pitchFamily="34" charset="0"/>
              <a:buChar char="•"/>
            </a:pPr>
            <a:r>
              <a:rPr lang="en-US" sz="2000" dirty="0">
                <a:solidFill>
                  <a:schemeClr val="accent6">
                    <a:lumMod val="50000"/>
                  </a:schemeClr>
                </a:solidFill>
              </a:rPr>
              <a:t>270KLE</a:t>
            </a:r>
          </a:p>
          <a:p>
            <a:pPr marL="285744" indent="-285744">
              <a:buFont typeface="Arial" panose="020B0604020202020204" pitchFamily="34" charset="0"/>
              <a:buChar char="•"/>
            </a:pPr>
            <a:r>
              <a:rPr lang="en-US" sz="2000" dirty="0">
                <a:solidFill>
                  <a:schemeClr val="accent6">
                    <a:lumMod val="50000"/>
                  </a:schemeClr>
                </a:solidFill>
              </a:rPr>
              <a:t>$900</a:t>
            </a:r>
          </a:p>
        </p:txBody>
      </p:sp>
      <p:sp>
        <p:nvSpPr>
          <p:cNvPr id="12" name="Content Placeholder 4">
            <a:extLst>
              <a:ext uri="{FF2B5EF4-FFF2-40B4-BE49-F238E27FC236}">
                <a16:creationId xmlns:a16="http://schemas.microsoft.com/office/drawing/2014/main" id="{84B386BA-C0A8-4677-B256-1EFAB10C5666}"/>
              </a:ext>
            </a:extLst>
          </p:cNvPr>
          <p:cNvSpPr txBox="1">
            <a:spLocks/>
          </p:cNvSpPr>
          <p:nvPr/>
        </p:nvSpPr>
        <p:spPr>
          <a:xfrm>
            <a:off x="5266382" y="2065713"/>
            <a:ext cx="3371183" cy="1363287"/>
          </a:xfrm>
          <a:prstGeom prst="rect">
            <a:avLst/>
          </a:prstGeom>
        </p:spPr>
        <p:txBody>
          <a:bodyPr lIns="0" tIns="0" rIns="0" bIns="0"/>
          <a:lstStyle>
            <a:lvl1pPr marL="342891" indent="-342891" algn="l" defTabSz="457189"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2971" indent="-228594" algn="l" defTabSz="457189"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349" indent="-228594" algn="l" defTabSz="457189"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5744" indent="-285744">
              <a:buFont typeface="Arial" panose="020B0604020202020204" pitchFamily="34" charset="0"/>
              <a:buChar char="•"/>
            </a:pPr>
            <a:r>
              <a:rPr lang="en-US" sz="2000" dirty="0">
                <a:solidFill>
                  <a:schemeClr val="accent6">
                    <a:lumMod val="50000"/>
                  </a:schemeClr>
                </a:solidFill>
              </a:rPr>
              <a:t>Arria 10 SoC SOM “Turbo”</a:t>
            </a:r>
          </a:p>
          <a:p>
            <a:pPr marL="285744" indent="-285744">
              <a:buFont typeface="Arial" panose="020B0604020202020204" pitchFamily="34" charset="0"/>
              <a:buChar char="•"/>
            </a:pPr>
            <a:r>
              <a:rPr lang="en-US" sz="2000" dirty="0">
                <a:solidFill>
                  <a:schemeClr val="accent6">
                    <a:lumMod val="50000"/>
                  </a:schemeClr>
                </a:solidFill>
              </a:rPr>
              <a:t>660KLE</a:t>
            </a:r>
          </a:p>
          <a:p>
            <a:pPr marL="285744" indent="-285744">
              <a:buFont typeface="Arial" panose="020B0604020202020204" pitchFamily="34" charset="0"/>
              <a:buChar char="•"/>
            </a:pPr>
            <a:r>
              <a:rPr lang="en-US" sz="2000" dirty="0">
                <a:solidFill>
                  <a:schemeClr val="accent6">
                    <a:lumMod val="50000"/>
                  </a:schemeClr>
                </a:solidFill>
              </a:rPr>
              <a:t>$1800</a:t>
            </a:r>
          </a:p>
        </p:txBody>
      </p:sp>
    </p:spTree>
    <p:extLst>
      <p:ext uri="{BB962C8B-B14F-4D97-AF65-F5344CB8AC3E}">
        <p14:creationId xmlns:p14="http://schemas.microsoft.com/office/powerpoint/2010/main" val="77745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230BD-B2FC-41EF-9171-47EC4C2BCD98}"/>
              </a:ext>
            </a:extLst>
          </p:cNvPr>
          <p:cNvSpPr>
            <a:spLocks noGrp="1"/>
          </p:cNvSpPr>
          <p:nvPr>
            <p:ph idx="1"/>
          </p:nvPr>
        </p:nvSpPr>
        <p:spPr>
          <a:xfrm>
            <a:off x="228603" y="806335"/>
            <a:ext cx="8672513" cy="5372033"/>
          </a:xfrm>
        </p:spPr>
        <p:txBody>
          <a:bodyPr/>
          <a:lstStyle/>
          <a:p>
            <a:pPr marL="285744" indent="-285744">
              <a:buFont typeface="Arial" panose="020B0604020202020204" pitchFamily="34" charset="0"/>
              <a:buChar char="•"/>
            </a:pPr>
            <a:r>
              <a:rPr lang="en-US" sz="2000" dirty="0">
                <a:solidFill>
                  <a:schemeClr val="accent6">
                    <a:lumMod val="50000"/>
                  </a:schemeClr>
                </a:solidFill>
              </a:rPr>
              <a:t>I/O rear panel: USB 3.0 connector, USB connector for connection to the hard processor system and the MAX10 on the board, USB-OTG, JTAG connector, 2 ethernet-RJ45 connectors, 4 SFP+ connectors for fiber transceivers.</a:t>
            </a:r>
          </a:p>
          <a:p>
            <a:pPr marL="285744" indent="-285744">
              <a:buFont typeface="Arial" panose="020B0604020202020204" pitchFamily="34" charset="0"/>
              <a:buChar char="•"/>
            </a:pPr>
            <a:r>
              <a:rPr lang="en-US" sz="2000" dirty="0">
                <a:solidFill>
                  <a:schemeClr val="accent6">
                    <a:lumMod val="50000"/>
                  </a:schemeClr>
                </a:solidFill>
              </a:rPr>
              <a:t>I/O internal: I2C/SPI, PMBUS, FX3 (not available with “Lite” SOM), as well as 2 Off-Board connectors that each contain 10 transceivers and 40 LVDS pairs.  </a:t>
            </a:r>
          </a:p>
          <a:p>
            <a:pPr marL="285744" indent="-285744">
              <a:buFont typeface="Arial" panose="020B0604020202020204" pitchFamily="34" charset="0"/>
              <a:buChar char="•"/>
            </a:pPr>
            <a:r>
              <a:rPr lang="en-US" sz="2000" dirty="0">
                <a:solidFill>
                  <a:schemeClr val="accent6">
                    <a:lumMod val="50000"/>
                  </a:schemeClr>
                </a:solidFill>
              </a:rPr>
              <a:t>These two OffBoard connectors are meant to be used for connecting to yet to be designed riser cards, front panel cards, or back panel cards that will reside within the chassis and be powered by the other connections available on the PwrBoard.  All transceiver channels and LVDS pairs are 100 Ohm impedance.</a:t>
            </a:r>
          </a:p>
          <a:p>
            <a:pPr marL="285744" indent="-285744">
              <a:buFont typeface="Arial" panose="020B0604020202020204" pitchFamily="34" charset="0"/>
              <a:buChar char="•"/>
            </a:pPr>
            <a:r>
              <a:rPr lang="en-US" sz="2000" dirty="0">
                <a:solidFill>
                  <a:schemeClr val="accent6">
                    <a:lumMod val="50000"/>
                  </a:schemeClr>
                </a:solidFill>
              </a:rPr>
              <a:t>The OffBoard connectors and FPGA really allow this system to be used in many different applications by quickly designing other cards and programming the desired functionality for the hardware in the FPGA.</a:t>
            </a:r>
          </a:p>
        </p:txBody>
      </p:sp>
      <p:sp>
        <p:nvSpPr>
          <p:cNvPr id="4" name="Title 3">
            <a:extLst>
              <a:ext uri="{FF2B5EF4-FFF2-40B4-BE49-F238E27FC236}">
                <a16:creationId xmlns:a16="http://schemas.microsoft.com/office/drawing/2014/main" id="{9839A3FC-2512-485F-9BDE-1E7796AEA650}"/>
              </a:ext>
            </a:extLst>
          </p:cNvPr>
          <p:cNvSpPr>
            <a:spLocks noGrp="1"/>
          </p:cNvSpPr>
          <p:nvPr>
            <p:ph type="title"/>
          </p:nvPr>
        </p:nvSpPr>
        <p:spPr/>
        <p:txBody>
          <a:bodyPr/>
          <a:lstStyle/>
          <a:p>
            <a:r>
              <a:rPr lang="en-US" dirty="0"/>
              <a:t>Clocking System: BaseBoard cont…</a:t>
            </a:r>
            <a:endParaRPr lang="en-US" sz="1400" dirty="0"/>
          </a:p>
        </p:txBody>
      </p:sp>
      <p:sp>
        <p:nvSpPr>
          <p:cNvPr id="6" name="Date Placeholder 3">
            <a:extLst>
              <a:ext uri="{FF2B5EF4-FFF2-40B4-BE49-F238E27FC236}">
                <a16:creationId xmlns:a16="http://schemas.microsoft.com/office/drawing/2014/main" id="{5974BDF9-9A6C-4F74-9F6C-D35F922F0C2D}"/>
              </a:ext>
            </a:extLst>
          </p:cNvPr>
          <p:cNvSpPr>
            <a:spLocks noGrp="1"/>
          </p:cNvSpPr>
          <p:nvPr>
            <p:ph type="dt" sz="half" idx="2"/>
          </p:nvPr>
        </p:nvSpPr>
        <p:spPr>
          <a:xfrm>
            <a:off x="736826" y="6502640"/>
            <a:ext cx="940025" cy="242873"/>
          </a:xfrm>
        </p:spPr>
        <p:txBody>
          <a:bodyPr/>
          <a:lstStyle/>
          <a:p>
            <a:pPr>
              <a:defRPr/>
            </a:pPr>
            <a:r>
              <a:rPr lang="en-US" sz="1200" dirty="0">
                <a:latin typeface="Helvetica" pitchFamily="2" charset="0"/>
              </a:rPr>
              <a:t>12/7/2021</a:t>
            </a:r>
          </a:p>
        </p:txBody>
      </p:sp>
      <p:sp>
        <p:nvSpPr>
          <p:cNvPr id="7" name="Footer Placeholder 4">
            <a:extLst>
              <a:ext uri="{FF2B5EF4-FFF2-40B4-BE49-F238E27FC236}">
                <a16:creationId xmlns:a16="http://schemas.microsoft.com/office/drawing/2014/main" id="{90969ED0-1F64-44A0-92A4-6F272F1C34B4}"/>
              </a:ext>
            </a:extLst>
          </p:cNvPr>
          <p:cNvSpPr>
            <a:spLocks noGrp="1"/>
          </p:cNvSpPr>
          <p:nvPr>
            <p:ph type="ftr" sz="quarter" idx="3"/>
          </p:nvPr>
        </p:nvSpPr>
        <p:spPr>
          <a:xfrm>
            <a:off x="1788160" y="6504213"/>
            <a:ext cx="6002841" cy="242873"/>
          </a:xfrm>
        </p:spPr>
        <p:txBody>
          <a:bodyPr/>
          <a:lstStyle/>
          <a:p>
            <a:pPr algn="ctr">
              <a:defRPr/>
            </a:pPr>
            <a:r>
              <a:rPr lang="en-US" dirty="0"/>
              <a:t>PIP-II/ACLK | PDR</a:t>
            </a:r>
            <a:endParaRPr lang="en-US" b="1" dirty="0"/>
          </a:p>
        </p:txBody>
      </p:sp>
      <p:sp>
        <p:nvSpPr>
          <p:cNvPr id="8" name="Slide Number Placeholder 5">
            <a:extLst>
              <a:ext uri="{FF2B5EF4-FFF2-40B4-BE49-F238E27FC236}">
                <a16:creationId xmlns:a16="http://schemas.microsoft.com/office/drawing/2014/main" id="{567D39AB-50CE-433E-8F52-C485AD70DF57}"/>
              </a:ext>
            </a:extLst>
          </p:cNvPr>
          <p:cNvSpPr>
            <a:spLocks noGrp="1"/>
          </p:cNvSpPr>
          <p:nvPr>
            <p:ph type="sldNum" sz="quarter" idx="4"/>
          </p:nvPr>
        </p:nvSpPr>
        <p:spPr>
          <a:xfrm>
            <a:off x="222250" y="6504213"/>
            <a:ext cx="414338" cy="237285"/>
          </a:xfrm>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592419260"/>
      </p:ext>
    </p:extLst>
  </p:cSld>
  <p:clrMapOvr>
    <a:masterClrMapping/>
  </p:clrMapOvr>
</p:sld>
</file>

<file path=ppt/theme/theme1.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43614</TotalTime>
  <Words>943</Words>
  <Application>Microsoft Office PowerPoint</Application>
  <PresentationFormat>On-screen Show (4:3)</PresentationFormat>
  <Paragraphs>108</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1_Fermilab_PPT_090815</vt:lpstr>
      <vt:lpstr>PowerPoint Presentation</vt:lpstr>
      <vt:lpstr>ACLK Generator Physical Requirements</vt:lpstr>
      <vt:lpstr>ACLK Preliminary Hardware Design</vt:lpstr>
      <vt:lpstr>ACLK Generator</vt:lpstr>
      <vt:lpstr>Clocking System</vt:lpstr>
      <vt:lpstr>Clocking System: PwrBoard</vt:lpstr>
      <vt:lpstr>Clocking System: PwrBoard cont…</vt:lpstr>
      <vt:lpstr>Clocking System: BaseBoard</vt:lpstr>
      <vt:lpstr>Clocking System: BaseBoard cont…</vt:lpstr>
      <vt:lpstr>Clocking System: BaseBoard cont…</vt:lpstr>
      <vt:lpstr>OffBoard 1 and 2: </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A. Warner x6119 11014N</dc:creator>
  <cp:lastModifiedBy>Mark R Austin</cp:lastModifiedBy>
  <cp:revision>130</cp:revision>
  <dcterms:created xsi:type="dcterms:W3CDTF">2019-12-10T17:06:44Z</dcterms:created>
  <dcterms:modified xsi:type="dcterms:W3CDTF">2021-12-01T21:45:45Z</dcterms:modified>
</cp:coreProperties>
</file>