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63" r:id="rId3"/>
    <p:sldId id="364" r:id="rId4"/>
    <p:sldId id="357" r:id="rId5"/>
    <p:sldId id="365" r:id="rId6"/>
    <p:sldId id="366" r:id="rId7"/>
    <p:sldId id="367" r:id="rId8"/>
    <p:sldId id="368" r:id="rId9"/>
    <p:sldId id="343" r:id="rId10"/>
    <p:sldId id="358" r:id="rId11"/>
    <p:sldId id="306" r:id="rId12"/>
    <p:sldId id="369" r:id="rId13"/>
    <p:sldId id="336" r:id="rId14"/>
    <p:sldId id="337" r:id="rId15"/>
    <p:sldId id="345" r:id="rId16"/>
    <p:sldId id="346" r:id="rId17"/>
    <p:sldId id="347" r:id="rId18"/>
    <p:sldId id="360" r:id="rId19"/>
    <p:sldId id="361" r:id="rId20"/>
    <p:sldId id="359" r:id="rId21"/>
    <p:sldId id="371" r:id="rId22"/>
    <p:sldId id="372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1598E-8085-A64B-8B8C-EA408361AAA2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8544A-E211-9C45-AEBA-83DAF67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907F5-1F85-ED4B-8857-4D2F496E8C43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AF46B-6F8F-E747-9D8E-E851126A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 partially separates</a:t>
            </a:r>
            <a:r>
              <a:rPr lang="en-US" baseline="0" dirty="0" smtClean="0"/>
              <a:t> Grid and VO </a:t>
            </a:r>
            <a:r>
              <a:rPr lang="en-US" baseline="0" dirty="0" err="1" smtClean="0"/>
              <a:t>softwares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F46B-6F8F-E747-9D8E-E851126A2F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 partially separates</a:t>
            </a:r>
            <a:r>
              <a:rPr lang="en-US" baseline="0" dirty="0" smtClean="0"/>
              <a:t> Grid and VO </a:t>
            </a:r>
            <a:r>
              <a:rPr lang="en-US" baseline="0" dirty="0" err="1" smtClean="0"/>
              <a:t>softwares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F46B-6F8F-E747-9D8E-E851126A2F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840A70-A551-874D-AFF0-388EEB71C73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8BD8-834F-4440-881F-0B47333CC1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73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sg_logo_4c_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86200"/>
            <a:ext cx="1828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600200" y="3581400"/>
            <a:ext cx="68929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810000"/>
            <a:ext cx="5257800" cy="22860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914400" cy="376238"/>
          </a:xfrm>
        </p:spPr>
        <p:txBody>
          <a:bodyPr/>
          <a:lstStyle>
            <a:lvl1pPr>
              <a:defRPr sz="1200" smtClean="0">
                <a:latin typeface="Garamond" charset="0"/>
              </a:defRPr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76400" y="6324600"/>
            <a:ext cx="5562600" cy="376238"/>
          </a:xfrm>
        </p:spPr>
        <p:txBody>
          <a:bodyPr/>
          <a:lstStyle>
            <a:lvl1pPr>
              <a:defRPr sz="1200" smtClean="0">
                <a:latin typeface="Garamond" charset="0"/>
              </a:defRPr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324600"/>
            <a:ext cx="1066800" cy="376238"/>
          </a:xfrm>
        </p:spPr>
        <p:txBody>
          <a:bodyPr/>
          <a:lstStyle>
            <a:lvl1pPr>
              <a:defRPr sz="1200">
                <a:latin typeface="Garamond" charset="0"/>
              </a:defRPr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sg_logo_4c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5980113"/>
            <a:ext cx="13716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00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400800"/>
            <a:ext cx="5486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Job submission overview</a:t>
            </a: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6715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Arial" charset="0"/>
                <a:cs typeface="Arial" charset="0"/>
              </a:defRPr>
            </a:lvl1pPr>
          </a:lstStyle>
          <a:p>
            <a:fld id="{F8A3899A-A955-EB4D-AB68-92EFD3087B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799" name="Freeform 7"/>
          <p:cNvSpPr>
            <a:spLocks noChangeArrowheads="1"/>
          </p:cNvSpPr>
          <p:nvPr/>
        </p:nvSpPr>
        <p:spPr bwMode="auto">
          <a:xfrm>
            <a:off x="381000" y="228600"/>
            <a:ext cx="85344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65000"/>
        <a:buFont typeface="Wingdings" charset="2"/>
        <a:buChar char="n"/>
        <a:defRPr sz="3000">
          <a:solidFill>
            <a:srgbClr val="000066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charset="2"/>
        <a:buChar char="q"/>
        <a:defRPr sz="2600">
          <a:solidFill>
            <a:srgbClr val="000066"/>
          </a:solidFill>
          <a:latin typeface="+mn-lt"/>
          <a:ea typeface="+mn-ea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65000"/>
        <a:buFont typeface="Wingdings" charset="2"/>
        <a:buChar char="n"/>
        <a:defRPr sz="2200">
          <a:solidFill>
            <a:srgbClr val="000066"/>
          </a:solidFill>
          <a:latin typeface="+mn-lt"/>
          <a:ea typeface="+mn-ea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q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charset="2"/>
        <a:buChar char="§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65" charset="2"/>
        <a:buChar char="§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65" charset="2"/>
        <a:buChar char="§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65" charset="2"/>
        <a:buChar char="§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65" charset="2"/>
        <a:buChar char="§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4379"/>
            <a:ext cx="7772400" cy="2238253"/>
          </a:xfrm>
        </p:spPr>
        <p:txBody>
          <a:bodyPr>
            <a:noAutofit/>
          </a:bodyPr>
          <a:lstStyle/>
          <a:p>
            <a:r>
              <a:rPr lang="en-US" sz="4400" dirty="0" smtClean="0"/>
              <a:t>Job submission overview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886200"/>
            <a:ext cx="5257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Marco Mambelli – </a:t>
            </a:r>
            <a:r>
              <a:rPr lang="en-US" dirty="0" err="1" smtClean="0"/>
              <a:t>marco@hep.uchicago.edu</a:t>
            </a:r>
            <a:endParaRPr lang="en-US" dirty="0" smtClean="0"/>
          </a:p>
          <a:p>
            <a:r>
              <a:rPr lang="en-US" dirty="0" smtClean="0"/>
              <a:t>August 9 2011</a:t>
            </a:r>
          </a:p>
          <a:p>
            <a:r>
              <a:rPr lang="en-US" dirty="0" smtClean="0"/>
              <a:t>OSG Summer Workshop</a:t>
            </a:r>
          </a:p>
          <a:p>
            <a:r>
              <a:rPr lang="en-US" dirty="0" smtClean="0"/>
              <a:t>TTU - Lubbock, TX</a:t>
            </a:r>
            <a:endParaRPr lang="en-US" dirty="0"/>
          </a:p>
        </p:txBody>
      </p:sp>
      <p:pic>
        <p:nvPicPr>
          <p:cNvPr id="4" name="Picture 3" descr="full-color-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040" y="5029200"/>
            <a:ext cx="434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608840" y="5662613"/>
            <a:ext cx="1447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46" tIns="30473" rIns="60946" bIns="30473">
            <a:prstTxWarp prst="textNoShape">
              <a:avLst/>
            </a:prstTxWarp>
            <a:spAutoFit/>
          </a:bodyPr>
          <a:lstStyle/>
          <a:p>
            <a:pPr algn="ctr" defTabSz="608013">
              <a:lnSpc>
                <a:spcPct val="3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660000"/>
                </a:solidFill>
                <a:latin typeface="Garamond" charset="0"/>
              </a:rPr>
              <a:t>THE UNIVERSITY OF</a:t>
            </a:r>
          </a:p>
          <a:p>
            <a:pPr algn="ctr" defTabSz="608013">
              <a:lnSpc>
                <a:spcPct val="3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660000"/>
                </a:solidFill>
                <a:latin typeface="Garamond" charset="0"/>
              </a:rPr>
              <a:t>CHICAGO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system: Pilot </a:t>
            </a:r>
            <a:r>
              <a:rPr lang="en-US" dirty="0" err="1" smtClean="0"/>
              <a:t>vs</a:t>
            </a:r>
            <a:r>
              <a:rPr lang="en-US" dirty="0" smtClean="0"/>
              <a:t> VO job</a:t>
            </a:r>
          </a:p>
        </p:txBody>
      </p:sp>
      <p:sp>
        <p:nvSpPr>
          <p:cNvPr id="3277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Pilot</a:t>
            </a:r>
          </a:p>
        </p:txBody>
      </p:sp>
      <p:sp>
        <p:nvSpPr>
          <p:cNvPr id="32772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VO job (on pilot)</a:t>
            </a:r>
          </a:p>
        </p:txBody>
      </p:sp>
      <p:sp>
        <p:nvSpPr>
          <p:cNvPr id="3277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Submitted by factories </a:t>
            </a:r>
          </a:p>
          <a:p>
            <a:pPr lvl="1"/>
            <a:r>
              <a:rPr lang="en-US" dirty="0" smtClean="0"/>
              <a:t>Central (</a:t>
            </a:r>
            <a:r>
              <a:rPr lang="en-US" dirty="0" err="1" smtClean="0"/>
              <a:t>GiWMS</a:t>
            </a:r>
            <a:r>
              <a:rPr lang="en-US" dirty="0" smtClean="0"/>
              <a:t>, autopilot)</a:t>
            </a:r>
          </a:p>
          <a:p>
            <a:pPr lvl="1"/>
            <a:r>
              <a:rPr lang="en-US" dirty="0" smtClean="0"/>
              <a:t>Cluster factories</a:t>
            </a:r>
          </a:p>
          <a:p>
            <a:r>
              <a:rPr lang="en-US" dirty="0" smtClean="0"/>
              <a:t>Managed by factories</a:t>
            </a:r>
          </a:p>
          <a:p>
            <a:r>
              <a:rPr lang="en-US" dirty="0" smtClean="0"/>
              <a:t>Code to support job execution</a:t>
            </a:r>
          </a:p>
          <a:p>
            <a:r>
              <a:rPr lang="en-US" dirty="0" smtClean="0"/>
              <a:t>Submitted continuously</a:t>
            </a:r>
          </a:p>
          <a:p>
            <a:r>
              <a:rPr lang="en-US" dirty="0" smtClean="0"/>
              <a:t>Partially accounted </a:t>
            </a:r>
          </a:p>
          <a:p>
            <a:pPr lvl="1"/>
            <a:r>
              <a:rPr lang="en-US" dirty="0" smtClean="0"/>
              <a:t>no big deal if some fail </a:t>
            </a:r>
          </a:p>
        </p:txBody>
      </p:sp>
      <p:sp>
        <p:nvSpPr>
          <p:cNvPr id="32774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Submitted by users or production managers </a:t>
            </a:r>
          </a:p>
          <a:p>
            <a:r>
              <a:rPr lang="en-US" dirty="0" smtClean="0"/>
              <a:t>Managed by Panda/</a:t>
            </a:r>
            <a:r>
              <a:rPr lang="en-US" dirty="0" err="1" smtClean="0"/>
              <a:t>GiWMS</a:t>
            </a:r>
            <a:r>
              <a:rPr lang="en-US" dirty="0" smtClean="0"/>
              <a:t> Server</a:t>
            </a:r>
          </a:p>
          <a:p>
            <a:r>
              <a:rPr lang="en-US" dirty="0" smtClean="0"/>
              <a:t>Runs VO software</a:t>
            </a:r>
          </a:p>
          <a:p>
            <a:r>
              <a:rPr lang="en-US" dirty="0" smtClean="0"/>
              <a:t>Submitted when needed</a:t>
            </a:r>
          </a:p>
          <a:p>
            <a:r>
              <a:rPr lang="en-US" dirty="0" smtClean="0"/>
              <a:t>Fully accounted</a:t>
            </a:r>
          </a:p>
          <a:p>
            <a:pPr lvl="1"/>
            <a:r>
              <a:rPr lang="en-US" dirty="0" smtClean="0"/>
              <a:t>error statistics </a:t>
            </a:r>
          </a:p>
        </p:txBody>
      </p:sp>
      <p:sp>
        <p:nvSpPr>
          <p:cNvPr id="3277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E30620-AB1F-1343-AC2E-FEA7AB06845D}" type="slidenum">
              <a:rPr lang="en-US"/>
              <a:pPr/>
              <a:t>10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job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LRM: Condor, PBS, LSF, SGE, …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 GRAM</a:t>
            </a:r>
          </a:p>
          <a:p>
            <a:r>
              <a:rPr lang="en-US" dirty="0" smtClean="0"/>
              <a:t>They are</a:t>
            </a:r>
          </a:p>
          <a:p>
            <a:pPr lvl="1"/>
            <a:r>
              <a:rPr lang="en-US" dirty="0" smtClean="0"/>
              <a:t>More flexible</a:t>
            </a:r>
          </a:p>
          <a:p>
            <a:pPr lvl="1"/>
            <a:r>
              <a:rPr lang="en-US" dirty="0" smtClean="0"/>
              <a:t>A lot of different tools</a:t>
            </a:r>
          </a:p>
          <a:p>
            <a:pPr lvl="1"/>
            <a:r>
              <a:rPr lang="en-US" dirty="0" smtClean="0"/>
              <a:t>Steep learning curve</a:t>
            </a:r>
          </a:p>
          <a:p>
            <a:pPr lvl="1"/>
            <a:r>
              <a:rPr lang="en-US" dirty="0" smtClean="0"/>
              <a:t>Technology may change (CREAM)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Condor-G </a:t>
            </a:r>
          </a:p>
          <a:p>
            <a:pPr lvl="1"/>
            <a:r>
              <a:rPr lang="en-US" dirty="0" smtClean="0"/>
              <a:t>Uniform interface, workflow management (</a:t>
            </a:r>
            <a:r>
              <a:rPr lang="en-US" dirty="0" err="1" smtClean="0"/>
              <a:t>Dagman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OSG MM</a:t>
            </a:r>
          </a:p>
          <a:p>
            <a:pPr lvl="1"/>
            <a:r>
              <a:rPr lang="en-US" dirty="0" smtClean="0"/>
              <a:t>Brokering, uniform interface (C-G), workflow </a:t>
            </a:r>
            <a:r>
              <a:rPr lang="en-US" dirty="0" err="1" smtClean="0"/>
              <a:t>mgm</a:t>
            </a:r>
            <a:r>
              <a:rPr lang="en-US" dirty="0" smtClean="0"/>
              <a:t>. (Dg)</a:t>
            </a:r>
          </a:p>
          <a:p>
            <a:r>
              <a:rPr lang="en-US" b="1" dirty="0" err="1" smtClean="0"/>
              <a:t>Glidein</a:t>
            </a:r>
            <a:r>
              <a:rPr lang="en-US" b="1" smtClean="0"/>
              <a:t> WMS</a:t>
            </a:r>
          </a:p>
          <a:p>
            <a:pPr lvl="1"/>
            <a:r>
              <a:rPr lang="en-US" b="1" dirty="0" smtClean="0"/>
              <a:t>Brokering, uniform interface (C-G), workflow </a:t>
            </a:r>
            <a:r>
              <a:rPr lang="en-US" b="1" dirty="0" err="1" smtClean="0"/>
              <a:t>mgm</a:t>
            </a:r>
            <a:r>
              <a:rPr lang="en-US" b="1" dirty="0" smtClean="0"/>
              <a:t>. (Dg)</a:t>
            </a:r>
          </a:p>
          <a:p>
            <a:r>
              <a:rPr lang="en-US" dirty="0" smtClean="0"/>
              <a:t>Panda</a:t>
            </a:r>
          </a:p>
          <a:p>
            <a:pPr lvl="1"/>
            <a:r>
              <a:rPr lang="en-US" dirty="0" smtClean="0"/>
              <a:t>Monitoring, brokering, uniform interface (C-G), workflow </a:t>
            </a:r>
            <a:r>
              <a:rPr lang="en-US" dirty="0" err="1" smtClean="0"/>
              <a:t>mgm</a:t>
            </a:r>
            <a:r>
              <a:rPr lang="en-US" dirty="0" smtClean="0"/>
              <a:t>. (Dg), integrated with VO software</a:t>
            </a:r>
          </a:p>
          <a:p>
            <a:r>
              <a:rPr lang="en-US" dirty="0" smtClean="0"/>
              <a:t>CRAB</a:t>
            </a:r>
          </a:p>
          <a:p>
            <a:pPr lvl="1"/>
            <a:r>
              <a:rPr lang="en-US" dirty="0" smtClean="0"/>
              <a:t>integrated with VO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1286861" y="6031468"/>
            <a:ext cx="7857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http://twiki.grid.iu.edu/bin/view/Documentation/JobSubmissionComparison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3B812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PANDA = Production </a:t>
            </a:r>
            <a:r>
              <a:rPr lang="en-US" sz="2400" dirty="0" err="1" smtClean="0"/>
              <a:t>ANd</a:t>
            </a:r>
            <a:r>
              <a:rPr lang="en-US" sz="2400" dirty="0" smtClean="0"/>
              <a:t> Distributed Analysis system</a:t>
            </a:r>
          </a:p>
          <a:p>
            <a:pPr lvl="1"/>
            <a:r>
              <a:rPr lang="en-US" sz="2100" dirty="0" smtClean="0"/>
              <a:t>Designed for analysis as well as production</a:t>
            </a:r>
          </a:p>
          <a:p>
            <a:pPr lvl="1"/>
            <a:r>
              <a:rPr lang="en-US" sz="2100" dirty="0" smtClean="0"/>
              <a:t>Project started Aug 2005, prototype Sep 2005, production Dec 2005</a:t>
            </a:r>
          </a:p>
          <a:p>
            <a:pPr lvl="1"/>
            <a:r>
              <a:rPr lang="en-US" sz="2100" dirty="0" smtClean="0"/>
              <a:t>Works both with OSG and EGEE middleware</a:t>
            </a:r>
          </a:p>
          <a:p>
            <a:r>
              <a:rPr lang="en-US" sz="2400" dirty="0" smtClean="0"/>
              <a:t>A single task queue and pilots</a:t>
            </a:r>
          </a:p>
          <a:p>
            <a:pPr lvl="1"/>
            <a:r>
              <a:rPr lang="en-US" sz="2100" dirty="0" smtClean="0"/>
              <a:t>Apache-based Central Server</a:t>
            </a:r>
          </a:p>
          <a:p>
            <a:pPr lvl="1"/>
            <a:r>
              <a:rPr lang="en-US" sz="2100" dirty="0" smtClean="0"/>
              <a:t>Pilots retrieve jobs from the server as soon as CPU is available </a:t>
            </a:r>
            <a:r>
              <a:rPr lang="en-US" sz="2100" dirty="0" err="1" smtClean="0"/>
              <a:t></a:t>
            </a:r>
            <a:r>
              <a:rPr lang="en-US" sz="2100" dirty="0" smtClean="0"/>
              <a:t> late scheduling</a:t>
            </a:r>
          </a:p>
          <a:p>
            <a:r>
              <a:rPr lang="en-US" sz="2400" dirty="0" smtClean="0"/>
              <a:t>Highly automated, has an integrated monitoring system</a:t>
            </a:r>
          </a:p>
          <a:p>
            <a:r>
              <a:rPr lang="en-US" sz="2400" dirty="0" smtClean="0"/>
              <a:t>Integrated with ATLAS Distributed Data Management (DDM) system</a:t>
            </a:r>
          </a:p>
          <a:p>
            <a:r>
              <a:rPr lang="en-US" sz="2400" dirty="0" smtClean="0"/>
              <a:t>Not exclusively ATLAS: CHARMM, OSG ITB</a:t>
            </a:r>
          </a:p>
        </p:txBody>
      </p:sp>
      <p:sp>
        <p:nvSpPr>
          <p:cNvPr id="2458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C89CC-F905-FC4B-8799-BF0818AAD050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Panda System</a:t>
            </a:r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 flipV="1">
            <a:off x="4446588" y="168116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4446588" y="2112963"/>
            <a:ext cx="331311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919163" y="2257425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4519613" y="2328863"/>
            <a:ext cx="2879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4545013" y="3548063"/>
            <a:ext cx="314325" cy="96043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 flipV="1">
            <a:off x="1979613" y="3357563"/>
            <a:ext cx="576262" cy="98583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9" name="Picture 9" descr="PC_7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313" y="5410200"/>
            <a:ext cx="2746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5243513"/>
            <a:ext cx="8699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Arc 11"/>
          <p:cNvSpPr>
            <a:spLocks/>
          </p:cNvSpPr>
          <p:nvPr/>
        </p:nvSpPr>
        <p:spPr bwMode="auto">
          <a:xfrm>
            <a:off x="441325" y="4510088"/>
            <a:ext cx="2043113" cy="1655762"/>
          </a:xfrm>
          <a:custGeom>
            <a:avLst/>
            <a:gdLst>
              <a:gd name="T0" fmla="*/ 812610 w 21600"/>
              <a:gd name="T1" fmla="*/ 0 h 19818"/>
              <a:gd name="T2" fmla="*/ 2043113 w 21600"/>
              <a:gd name="T3" fmla="*/ 1643647 h 19818"/>
              <a:gd name="T4" fmla="*/ 0 w 21600"/>
              <a:gd name="T5" fmla="*/ 1655762 h 19818"/>
              <a:gd name="T6" fmla="*/ 0 60000 65536"/>
              <a:gd name="T7" fmla="*/ 0 60000 65536"/>
              <a:gd name="T8" fmla="*/ 0 60000 65536"/>
              <a:gd name="T9" fmla="*/ 0 w 21600"/>
              <a:gd name="T10" fmla="*/ 0 h 19818"/>
              <a:gd name="T11" fmla="*/ 21600 w 21600"/>
              <a:gd name="T12" fmla="*/ 19818 h 198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818" fill="none" extrusionOk="0">
                <a:moveTo>
                  <a:pt x="8591" y="-1"/>
                </a:moveTo>
                <a:cubicBezTo>
                  <a:pt x="16440" y="3402"/>
                  <a:pt x="21542" y="11117"/>
                  <a:pt x="21599" y="19673"/>
                </a:cubicBezTo>
              </a:path>
              <a:path w="21600" h="19818" stroke="0" extrusionOk="0">
                <a:moveTo>
                  <a:pt x="8591" y="-1"/>
                </a:moveTo>
                <a:cubicBezTo>
                  <a:pt x="16440" y="3402"/>
                  <a:pt x="21542" y="11117"/>
                  <a:pt x="21599" y="19673"/>
                </a:cubicBezTo>
                <a:lnTo>
                  <a:pt x="0" y="198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25612" name="Arc 12"/>
          <p:cNvSpPr>
            <a:spLocks/>
          </p:cNvSpPr>
          <p:nvPr/>
        </p:nvSpPr>
        <p:spPr bwMode="auto">
          <a:xfrm flipV="1">
            <a:off x="4195763" y="4586288"/>
            <a:ext cx="2246312" cy="1433512"/>
          </a:xfrm>
          <a:custGeom>
            <a:avLst/>
            <a:gdLst>
              <a:gd name="T0" fmla="*/ 2246312 w 31501"/>
              <a:gd name="T1" fmla="*/ 1279095 h 22308"/>
              <a:gd name="T2" fmla="*/ 856 w 31501"/>
              <a:gd name="T3" fmla="*/ 0 h 22308"/>
              <a:gd name="T4" fmla="*/ 1540279 w 31501"/>
              <a:gd name="T5" fmla="*/ 45496 h 22308"/>
              <a:gd name="T6" fmla="*/ 0 60000 65536"/>
              <a:gd name="T7" fmla="*/ 0 60000 65536"/>
              <a:gd name="T8" fmla="*/ 0 60000 65536"/>
              <a:gd name="T9" fmla="*/ 0 w 31501"/>
              <a:gd name="T10" fmla="*/ 0 h 22308"/>
              <a:gd name="T11" fmla="*/ 31501 w 31501"/>
              <a:gd name="T12" fmla="*/ 22308 h 22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01" h="22308" fill="none" extrusionOk="0">
                <a:moveTo>
                  <a:pt x="31501" y="19905"/>
                </a:moveTo>
                <a:cubicBezTo>
                  <a:pt x="28439" y="21484"/>
                  <a:pt x="25044" y="22307"/>
                  <a:pt x="21600" y="22307"/>
                </a:cubicBezTo>
                <a:cubicBezTo>
                  <a:pt x="9670" y="22308"/>
                  <a:pt x="0" y="12637"/>
                  <a:pt x="0" y="708"/>
                </a:cubicBezTo>
                <a:cubicBezTo>
                  <a:pt x="-1" y="471"/>
                  <a:pt x="3" y="235"/>
                  <a:pt x="11" y="-1"/>
                </a:cubicBezTo>
              </a:path>
              <a:path w="31501" h="22308" stroke="0" extrusionOk="0">
                <a:moveTo>
                  <a:pt x="31501" y="19905"/>
                </a:moveTo>
                <a:cubicBezTo>
                  <a:pt x="28439" y="21484"/>
                  <a:pt x="25044" y="22307"/>
                  <a:pt x="21600" y="22307"/>
                </a:cubicBezTo>
                <a:cubicBezTo>
                  <a:pt x="9670" y="22308"/>
                  <a:pt x="0" y="12637"/>
                  <a:pt x="0" y="708"/>
                </a:cubicBezTo>
                <a:cubicBezTo>
                  <a:pt x="-1" y="471"/>
                  <a:pt x="3" y="235"/>
                  <a:pt x="11" y="-1"/>
                </a:cubicBezTo>
                <a:lnTo>
                  <a:pt x="21600" y="70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25613" name="Picture 13" descr="PC_7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950" y="5715000"/>
            <a:ext cx="4572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00675" y="4471988"/>
            <a:ext cx="9001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 sz="2000">
                <a:solidFill>
                  <a:srgbClr val="CC00CC"/>
                </a:solidFill>
                <a:latin typeface="Comic Sans MS" charset="0"/>
              </a:rPr>
              <a:t>site A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3287713" y="178435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25616" name="Picture 16" descr="wwfpan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3300" y="1860550"/>
            <a:ext cx="8874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4516438" y="2787650"/>
            <a:ext cx="884237" cy="2370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151188" y="1374775"/>
            <a:ext cx="170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 sz="2000">
                <a:latin typeface="Comic Sans MS" charset="0"/>
              </a:rPr>
              <a:t>Panda server</a:t>
            </a:r>
          </a:p>
        </p:txBody>
      </p:sp>
      <p:sp>
        <p:nvSpPr>
          <p:cNvPr id="25619" name="Arc 19"/>
          <p:cNvSpPr>
            <a:spLocks/>
          </p:cNvSpPr>
          <p:nvPr/>
        </p:nvSpPr>
        <p:spPr bwMode="auto">
          <a:xfrm flipH="1">
            <a:off x="6227763" y="3492500"/>
            <a:ext cx="1439862" cy="1079500"/>
          </a:xfrm>
          <a:custGeom>
            <a:avLst/>
            <a:gdLst>
              <a:gd name="T0" fmla="*/ 0 w 21600"/>
              <a:gd name="T1" fmla="*/ 0 h 21600"/>
              <a:gd name="T2" fmla="*/ 1439862 w 21600"/>
              <a:gd name="T3" fmla="*/ 1079500 h 21600"/>
              <a:gd name="T4" fmla="*/ 0 w 21600"/>
              <a:gd name="T5" fmla="*/ 10795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pic>
        <p:nvPicPr>
          <p:cNvPr id="25620" name="Picture 20" descr="PC_7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903663"/>
            <a:ext cx="2746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592888" y="3413125"/>
            <a:ext cx="8747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 sz="2000">
                <a:solidFill>
                  <a:srgbClr val="CC00CC"/>
                </a:solidFill>
                <a:latin typeface="Comic Sans MS" charset="0"/>
              </a:rPr>
              <a:t>site B</a:t>
            </a: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5187950" y="5181600"/>
            <a:ext cx="685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>
                <a:latin typeface="Comic Sans MS" charset="0"/>
              </a:rPr>
              <a:t>pilot</a:t>
            </a: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4648200" y="5181600"/>
            <a:ext cx="381000" cy="15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 sz="2000">
              <a:latin typeface="Comic Sans MS" charset="0"/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3816350" y="5943600"/>
            <a:ext cx="175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latin typeface="Comic Sans MS" charset="0"/>
              </a:rPr>
              <a:t>Worker Nodes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 flipV="1">
            <a:off x="6011863" y="5445125"/>
            <a:ext cx="13874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7697788" y="5157788"/>
            <a:ext cx="1122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solidFill>
                  <a:schemeClr val="accent2"/>
                </a:solidFill>
                <a:latin typeface="Comic Sans MS" charset="0"/>
              </a:rPr>
              <a:t>condor-g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H="1" flipV="1">
            <a:off x="7092950" y="4437063"/>
            <a:ext cx="457200" cy="127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315200" y="5562600"/>
            <a:ext cx="14478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>
                <a:latin typeface="Comic Sans MS" charset="0"/>
              </a:rPr>
              <a:t>Autopilot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779838" y="3290888"/>
            <a:ext cx="76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solidFill>
                  <a:schemeClr val="accent2"/>
                </a:solidFill>
                <a:latin typeface="Comic Sans MS" charset="0"/>
              </a:rPr>
              <a:t>https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2425700" y="4049713"/>
            <a:ext cx="76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solidFill>
                  <a:schemeClr val="accent2"/>
                </a:solidFill>
                <a:latin typeface="Comic Sans MS" charset="0"/>
              </a:rPr>
              <a:t>https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2124075" y="4400550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 sz="2000">
                <a:solidFill>
                  <a:srgbClr val="008000"/>
                </a:solidFill>
                <a:latin typeface="Comic Sans MS" charset="0"/>
              </a:rPr>
              <a:t>submit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924300" y="2955925"/>
            <a:ext cx="59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 sz="2000">
                <a:solidFill>
                  <a:srgbClr val="008000"/>
                </a:solidFill>
                <a:latin typeface="Comic Sans MS" charset="0"/>
              </a:rPr>
              <a:t>pull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693738" y="5943600"/>
            <a:ext cx="1141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solidFill>
                  <a:srgbClr val="CC00CC"/>
                </a:solidFill>
                <a:latin typeface="Comic Sans MS" charset="0"/>
              </a:rPr>
              <a:t>End-user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7410450" y="4760913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 sz="2000">
                <a:solidFill>
                  <a:srgbClr val="008000"/>
                </a:solidFill>
                <a:latin typeface="Comic Sans MS" charset="0"/>
              </a:rPr>
              <a:t>submit</a:t>
            </a: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1371600" y="3200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1663700" y="3644900"/>
            <a:ext cx="531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solidFill>
                  <a:srgbClr val="CC0000"/>
                </a:solidFill>
                <a:latin typeface="Comic Sans MS" charset="0"/>
              </a:rPr>
              <a:t>job</a:t>
            </a: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V="1">
            <a:off x="1619250" y="2787650"/>
            <a:ext cx="1397000" cy="2513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H="1" flipV="1">
            <a:off x="4806950" y="2636838"/>
            <a:ext cx="185261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39"/>
          <p:cNvSpPr>
            <a:spLocks noChangeArrowheads="1"/>
          </p:cNvSpPr>
          <p:nvPr/>
        </p:nvSpPr>
        <p:spPr bwMode="auto">
          <a:xfrm>
            <a:off x="6623050" y="3911600"/>
            <a:ext cx="685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>
                <a:latin typeface="Comic Sans MS" charset="0"/>
              </a:rPr>
              <a:t>pilot</a:t>
            </a:r>
          </a:p>
        </p:txBody>
      </p:sp>
      <p:sp>
        <p:nvSpPr>
          <p:cNvPr id="25640" name="AutoShape 40"/>
          <p:cNvSpPr>
            <a:spLocks noChangeArrowheads="1"/>
          </p:cNvSpPr>
          <p:nvPr/>
        </p:nvSpPr>
        <p:spPr bwMode="auto">
          <a:xfrm>
            <a:off x="198438" y="1808163"/>
            <a:ext cx="823912" cy="881062"/>
          </a:xfrm>
          <a:prstGeom prst="can">
            <a:avLst>
              <a:gd name="adj" fmla="val 267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1600">
                <a:latin typeface="Comic Sans MS" charset="0"/>
              </a:rPr>
              <a:t>ProdDB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2503488" y="1897063"/>
            <a:ext cx="53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solidFill>
                  <a:srgbClr val="CC0000"/>
                </a:solidFill>
                <a:latin typeface="Comic Sans MS" charset="0"/>
              </a:rPr>
              <a:t>job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4084638" y="3998913"/>
            <a:ext cx="53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solidFill>
                  <a:srgbClr val="CC0000"/>
                </a:solidFill>
                <a:latin typeface="Comic Sans MS" charset="0"/>
              </a:rPr>
              <a:t>job</a:t>
            </a:r>
          </a:p>
        </p:txBody>
      </p:sp>
      <p:sp>
        <p:nvSpPr>
          <p:cNvPr id="46" name="AutoShape 43"/>
          <p:cNvSpPr>
            <a:spLocks noChangeArrowheads="1"/>
          </p:cNvSpPr>
          <p:nvPr/>
        </p:nvSpPr>
        <p:spPr bwMode="auto">
          <a:xfrm>
            <a:off x="7464425" y="2611438"/>
            <a:ext cx="1087438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>
                <a:latin typeface="Comic Sans MS" charset="0"/>
              </a:rPr>
              <a:t>logger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6673850" y="2833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solidFill>
                  <a:schemeClr val="accent2"/>
                </a:solidFill>
                <a:latin typeface="Comic Sans MS" charset="0"/>
              </a:rPr>
              <a:t>http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5743575" y="2682875"/>
            <a:ext cx="121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altLang="ja-JP">
                <a:solidFill>
                  <a:srgbClr val="008000"/>
                </a:solidFill>
                <a:latin typeface="Comic Sans MS" charset="0"/>
              </a:rPr>
              <a:t>send log</a:t>
            </a:r>
          </a:p>
        </p:txBody>
      </p:sp>
      <p:sp>
        <p:nvSpPr>
          <p:cNvPr id="49" name="AutoShape 46"/>
          <p:cNvSpPr>
            <a:spLocks noChangeArrowheads="1"/>
          </p:cNvSpPr>
          <p:nvPr/>
        </p:nvSpPr>
        <p:spPr bwMode="auto">
          <a:xfrm>
            <a:off x="1271588" y="1970088"/>
            <a:ext cx="1087437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>
                <a:latin typeface="Comic Sans MS" charset="0"/>
              </a:rPr>
              <a:t>bamboo</a:t>
            </a:r>
          </a:p>
        </p:txBody>
      </p:sp>
      <p:sp>
        <p:nvSpPr>
          <p:cNvPr id="25647" name="AutoShape 47"/>
          <p:cNvSpPr>
            <a:spLocks noChangeArrowheads="1"/>
          </p:cNvSpPr>
          <p:nvPr/>
        </p:nvSpPr>
        <p:spPr bwMode="auto">
          <a:xfrm>
            <a:off x="7831138" y="1735138"/>
            <a:ext cx="1008062" cy="593725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1600">
                <a:latin typeface="Comic Sans MS" charset="0"/>
              </a:rPr>
              <a:t>LRC/LFC</a:t>
            </a:r>
          </a:p>
        </p:txBody>
      </p:sp>
      <p:sp>
        <p:nvSpPr>
          <p:cNvPr id="51" name="AutoShape 48"/>
          <p:cNvSpPr>
            <a:spLocks noChangeArrowheads="1"/>
          </p:cNvSpPr>
          <p:nvPr/>
        </p:nvSpPr>
        <p:spPr bwMode="auto">
          <a:xfrm>
            <a:off x="6462713" y="1177925"/>
            <a:ext cx="1087437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1" lang="en-US" altLang="ja-JP">
                <a:latin typeface="Comic Sans MS" charset="0"/>
              </a:rPr>
              <a:t>DQ2</a:t>
            </a:r>
          </a:p>
        </p:txBody>
      </p:sp>
      <p:sp>
        <p:nvSpPr>
          <p:cNvPr id="25650" name="Slide Number Placeholder 5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10CDF2-378A-364C-AFFE-4B1F6982E477}" type="slidenum">
              <a:rPr lang="en-US"/>
              <a:pPr/>
              <a:t>14</a:t>
            </a:fld>
            <a:endParaRPr lang="en-US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Panda Monitor: production dashboard</a:t>
            </a:r>
          </a:p>
        </p:txBody>
      </p:sp>
      <p:pic>
        <p:nvPicPr>
          <p:cNvPr id="34819" name="Picture 3" descr="pic-pandamon-prod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4958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pic-pandamon-prod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84513"/>
            <a:ext cx="55626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3279776" y="1143000"/>
            <a:ext cx="5407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B812F"/>
                </a:solidFill>
                <a:latin typeface="Gill Sans MT" charset="0"/>
              </a:rPr>
              <a:t>http://</a:t>
            </a:r>
            <a:r>
              <a:rPr lang="en-US" dirty="0" err="1" smtClean="0">
                <a:solidFill>
                  <a:srgbClr val="3B812F"/>
                </a:solidFill>
                <a:latin typeface="Gill Sans MT" charset="0"/>
              </a:rPr>
              <a:t>panda.cern.ch/server/pandamon/query?dash</a:t>
            </a:r>
            <a:r>
              <a:rPr lang="en-US" dirty="0" smtClean="0">
                <a:solidFill>
                  <a:srgbClr val="3B812F"/>
                </a:solidFill>
                <a:latin typeface="Gill Sans MT" charset="0"/>
              </a:rPr>
              <a:t>=prod</a:t>
            </a:r>
            <a:endParaRPr lang="en-US" dirty="0">
              <a:solidFill>
                <a:srgbClr val="3B812F"/>
              </a:solidFill>
              <a:latin typeface="Gill Sans MT" charset="0"/>
            </a:endParaRP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4EC6AE-A71C-9F44-9B25-06CFF5BCCBD9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Panda Monitor: Dataset browser</a:t>
            </a:r>
          </a:p>
        </p:txBody>
      </p:sp>
      <p:pic>
        <p:nvPicPr>
          <p:cNvPr id="35843" name="Picture 5" descr="dataset_brw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3817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DA73C3-7B34-AE45-84B4-B30FA8B67C9D}" type="slidenum">
              <a:rPr lang="en-US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pic-pandamon-err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7239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Panda Monitor: error reporting</a:t>
            </a:r>
          </a:p>
        </p:txBody>
      </p:sp>
      <p:pic>
        <p:nvPicPr>
          <p:cNvPr id="36868" name="Picture 7" descr="AUG-2007err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576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98C6FF-CCBD-0746-BC21-BD0F33979E78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Glide-in WMS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Provide a simple way to access the Grid resources. </a:t>
            </a:r>
            <a:r>
              <a:rPr lang="en-US" dirty="0" err="1" smtClean="0"/>
              <a:t>GlideinWMS</a:t>
            </a:r>
            <a:r>
              <a:rPr lang="en-US" dirty="0" smtClean="0"/>
              <a:t> is a </a:t>
            </a:r>
            <a:r>
              <a:rPr lang="en-US" dirty="0" err="1" smtClean="0"/>
              <a:t>Glidein</a:t>
            </a:r>
            <a:r>
              <a:rPr lang="en-US" dirty="0" smtClean="0"/>
              <a:t> Based WMS (Workload Management System) that works on top of Condor</a:t>
            </a:r>
          </a:p>
          <a:p>
            <a:r>
              <a:rPr lang="en-US" dirty="0" smtClean="0"/>
              <a:t>Workflow (as visible in the next page illustration)</a:t>
            </a:r>
          </a:p>
          <a:p>
            <a:pPr lvl="1"/>
            <a:r>
              <a:rPr lang="en-US" dirty="0" smtClean="0"/>
              <a:t>Users submit jobs to the User Pool Condor </a:t>
            </a:r>
            <a:r>
              <a:rPr lang="en-US" dirty="0" err="1" smtClean="0"/>
              <a:t>schedd</a:t>
            </a:r>
            <a:r>
              <a:rPr lang="en-US" dirty="0" smtClean="0"/>
              <a:t> process.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GlideinWMS</a:t>
            </a:r>
            <a:r>
              <a:rPr lang="en-US" dirty="0" smtClean="0"/>
              <a:t> Frontend polls the user pool to make sure that there are enough </a:t>
            </a:r>
            <a:r>
              <a:rPr lang="en-US" dirty="0" err="1" smtClean="0"/>
              <a:t>glideins</a:t>
            </a:r>
            <a:r>
              <a:rPr lang="en-US" dirty="0" smtClean="0"/>
              <a:t> (worker nodes) to satisfy user jobs. It submits requests to the </a:t>
            </a:r>
            <a:r>
              <a:rPr lang="en-US" dirty="0" err="1" smtClean="0"/>
              <a:t>glidein</a:t>
            </a:r>
            <a:r>
              <a:rPr lang="en-US" dirty="0" smtClean="0"/>
              <a:t> factory to submit </a:t>
            </a:r>
            <a:r>
              <a:rPr lang="en-US" dirty="0" err="1" smtClean="0"/>
              <a:t>glideins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Alternatively, users can control their workflow with the </a:t>
            </a:r>
            <a:r>
              <a:rPr lang="en-US" dirty="0" err="1" smtClean="0"/>
              <a:t>CorralWMS</a:t>
            </a:r>
            <a:r>
              <a:rPr lang="en-US" dirty="0" smtClean="0"/>
              <a:t> frontend.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glidein</a:t>
            </a:r>
            <a:r>
              <a:rPr lang="en-US" dirty="0" smtClean="0"/>
              <a:t> factory and WMS pool receives requests from the </a:t>
            </a:r>
            <a:r>
              <a:rPr lang="en-US" dirty="0" err="1" smtClean="0"/>
              <a:t>frontend(s</a:t>
            </a:r>
            <a:r>
              <a:rPr lang="en-US" dirty="0" smtClean="0"/>
              <a:t>) and submits a condor </a:t>
            </a:r>
            <a:r>
              <a:rPr lang="en-US" dirty="0" err="1" smtClean="0"/>
              <a:t>startd</a:t>
            </a:r>
            <a:r>
              <a:rPr lang="en-US" dirty="0" smtClean="0"/>
              <a:t> wrapper to entry points (grid sites).</a:t>
            </a:r>
          </a:p>
          <a:p>
            <a:pPr lvl="1"/>
            <a:r>
              <a:rPr lang="en-US" dirty="0" smtClean="0"/>
              <a:t>The grid sites receive the jobs and starts a condor </a:t>
            </a:r>
            <a:r>
              <a:rPr lang="en-US" dirty="0" err="1" smtClean="0"/>
              <a:t>startd</a:t>
            </a:r>
            <a:r>
              <a:rPr lang="en-US" dirty="0" smtClean="0"/>
              <a:t> that joins the user pool. This shows up as a resource in the user pool.</a:t>
            </a:r>
          </a:p>
          <a:p>
            <a:endParaRPr lang="en-US" dirty="0" smtClean="0"/>
          </a:p>
          <a:p>
            <a:r>
              <a:rPr lang="en-US" dirty="0" smtClean="0"/>
              <a:t>Final users can submit regular Condor jobs to the local queue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Glide-in WMS workflow</a:t>
            </a:r>
            <a:endParaRPr lang="en-US" dirty="0"/>
          </a:p>
        </p:txBody>
      </p:sp>
      <p:pic>
        <p:nvPicPr>
          <p:cNvPr id="5" name="Content Placeholder 4" descr="tmp110225-glidein-simple_animatio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56269" r="-5626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and Production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Grid</a:t>
            </a:r>
          </a:p>
          <a:p>
            <a:pPr lvl="1"/>
            <a:r>
              <a:rPr lang="en-US" dirty="0" smtClean="0"/>
              <a:t>Direct trust relationship</a:t>
            </a:r>
          </a:p>
          <a:p>
            <a:pPr lvl="1"/>
            <a:r>
              <a:rPr lang="en-US" dirty="0" smtClean="0"/>
              <a:t>Local authentication (username and password)</a:t>
            </a:r>
          </a:p>
          <a:p>
            <a:pPr lvl="1"/>
            <a:r>
              <a:rPr lang="en-US" dirty="0" smtClean="0"/>
              <a:t>Accessible as a single Condor pool</a:t>
            </a:r>
          </a:p>
          <a:p>
            <a:r>
              <a:rPr lang="en-US" dirty="0" smtClean="0"/>
              <a:t>Production Grid</a:t>
            </a:r>
          </a:p>
          <a:p>
            <a:pPr lvl="1"/>
            <a:r>
              <a:rPr lang="en-US" dirty="0" smtClean="0"/>
              <a:t>OSG and VO mediated trust relationship</a:t>
            </a:r>
          </a:p>
          <a:p>
            <a:pPr lvl="1"/>
            <a:r>
              <a:rPr lang="en-US" dirty="0" smtClean="0"/>
              <a:t>Authentication via grid certificates (x509)</a:t>
            </a:r>
          </a:p>
          <a:p>
            <a:pPr lvl="1"/>
            <a:r>
              <a:rPr lang="en-US" dirty="0" smtClean="0"/>
              <a:t>Varied resources accessed via GRAM protocol</a:t>
            </a:r>
          </a:p>
          <a:p>
            <a:pPr lvl="1"/>
            <a:r>
              <a:rPr lang="en-US" dirty="0" smtClean="0"/>
              <a:t>Different tools to submit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Glide-in WMS system</a:t>
            </a:r>
            <a:endParaRPr lang="en-US" dirty="0"/>
          </a:p>
        </p:txBody>
      </p:sp>
      <p:pic>
        <p:nvPicPr>
          <p:cNvPr id="5" name="Content Placeholder 4" descr="tmp110225-glideinWMS_at_a_glance_mediu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249" b="-324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1250894" y="6116968"/>
            <a:ext cx="7893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http://www.uscms.org/SoftwareComputing/Grid/WMS/glideinWMS/doc.prd/index.html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3B812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File for Condor (or Campus Grid)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734"/>
            <a:ext cx="8229600" cy="459174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Universe = vanilla</a:t>
            </a:r>
          </a:p>
          <a:p>
            <a:pPr>
              <a:buNone/>
            </a:pPr>
            <a:r>
              <a:rPr lang="en-US" dirty="0" smtClean="0"/>
              <a:t>#</a:t>
            </a:r>
            <a:r>
              <a:rPr lang="en-US" dirty="0" err="1" smtClean="0"/>
              <a:t>notify_user</a:t>
            </a:r>
            <a:r>
              <a:rPr lang="en-US" dirty="0" smtClean="0"/>
              <a:t> = &lt;user email address&gt;</a:t>
            </a:r>
          </a:p>
          <a:p>
            <a:pPr>
              <a:buNone/>
            </a:pPr>
            <a:r>
              <a:rPr lang="en-US" dirty="0" smtClean="0"/>
              <a:t>Executable = serial64ff</a:t>
            </a:r>
          </a:p>
          <a:p>
            <a:pPr>
              <a:buNone/>
            </a:pPr>
            <a:r>
              <a:rPr lang="en-US" dirty="0" smtClean="0"/>
              <a:t>#</a:t>
            </a:r>
            <a:r>
              <a:rPr lang="en-US" dirty="0" err="1" smtClean="0"/>
              <a:t>transfer_executable</a:t>
            </a:r>
            <a:r>
              <a:rPr lang="en-US" dirty="0" smtClean="0"/>
              <a:t> = false</a:t>
            </a:r>
          </a:p>
          <a:p>
            <a:pPr>
              <a:buNone/>
            </a:pPr>
            <a:r>
              <a:rPr lang="en-US" dirty="0" smtClean="0"/>
              <a:t># Files (and directory) in the submit host: log, </a:t>
            </a:r>
            <a:r>
              <a:rPr lang="en-US" dirty="0" err="1" smtClean="0"/>
              <a:t>stdout</a:t>
            </a:r>
            <a:r>
              <a:rPr lang="en-US" dirty="0" smtClean="0"/>
              <a:t>, </a:t>
            </a:r>
            <a:r>
              <a:rPr lang="en-US" dirty="0" err="1" smtClean="0"/>
              <a:t>stderr</a:t>
            </a:r>
            <a:r>
              <a:rPr lang="en-US" dirty="0" smtClean="0"/>
              <a:t>, </a:t>
            </a:r>
            <a:r>
              <a:rPr lang="en-US" dirty="0" err="1" smtClean="0"/>
              <a:t>stdin</a:t>
            </a:r>
            <a:r>
              <a:rPr lang="en-US" dirty="0" smtClean="0"/>
              <a:t>, other files</a:t>
            </a:r>
          </a:p>
          <a:p>
            <a:pPr>
              <a:buNone/>
            </a:pPr>
            <a:r>
              <a:rPr lang="en-US" dirty="0" err="1" smtClean="0"/>
              <a:t>InitialDir</a:t>
            </a:r>
            <a:r>
              <a:rPr lang="en-US" dirty="0" smtClean="0"/>
              <a:t> = run_1</a:t>
            </a:r>
          </a:p>
          <a:p>
            <a:pPr>
              <a:buNone/>
            </a:pPr>
            <a:r>
              <a:rPr lang="en-US" dirty="0" smtClean="0"/>
              <a:t>Log = serial64ff.log</a:t>
            </a:r>
          </a:p>
          <a:p>
            <a:pPr>
              <a:buNone/>
            </a:pPr>
            <a:r>
              <a:rPr lang="en-US" dirty="0" smtClean="0"/>
              <a:t>Output = serial64ff.stdout</a:t>
            </a:r>
          </a:p>
          <a:p>
            <a:pPr>
              <a:buNone/>
            </a:pPr>
            <a:r>
              <a:rPr lang="en-US" dirty="0" smtClean="0"/>
              <a:t>Error = serial64ff.stderr</a:t>
            </a:r>
          </a:p>
          <a:p>
            <a:pPr>
              <a:buNone/>
            </a:pPr>
            <a:r>
              <a:rPr lang="en-US" dirty="0" smtClean="0"/>
              <a:t>#input = serial64.in</a:t>
            </a:r>
          </a:p>
          <a:p>
            <a:pPr>
              <a:buNone/>
            </a:pPr>
            <a:r>
              <a:rPr lang="en-US" dirty="0" err="1" smtClean="0"/>
              <a:t>fetch_files</a:t>
            </a:r>
            <a:r>
              <a:rPr lang="en-US" dirty="0" smtClean="0"/>
              <a:t>=serial64ff.in</a:t>
            </a:r>
          </a:p>
          <a:p>
            <a:pPr>
              <a:buNone/>
            </a:pPr>
            <a:r>
              <a:rPr lang="en-US" dirty="0" smtClean="0"/>
              <a:t>#Arguments = &lt;arg1&gt; &lt;arg2&gt; &lt;</a:t>
            </a:r>
            <a:r>
              <a:rPr lang="en-US" dirty="0" err="1" smtClean="0"/>
              <a:t>argn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err="1" smtClean="0"/>
              <a:t>should_transfer_files</a:t>
            </a:r>
            <a:r>
              <a:rPr lang="en-US" dirty="0" smtClean="0"/>
              <a:t> = IF_NEEDED</a:t>
            </a:r>
          </a:p>
          <a:p>
            <a:pPr>
              <a:buNone/>
            </a:pPr>
            <a:r>
              <a:rPr lang="en-US" dirty="0" err="1" smtClean="0"/>
              <a:t>when_to_transfer_output</a:t>
            </a:r>
            <a:r>
              <a:rPr lang="en-US" dirty="0" smtClean="0"/>
              <a:t> = ON_EXIT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Queue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78582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File for </a:t>
            </a:r>
            <a:r>
              <a:rPr lang="en-US" dirty="0" err="1" smtClean="0"/>
              <a:t>Glidein</a:t>
            </a:r>
            <a:r>
              <a:rPr lang="en-US" dirty="0" smtClean="0"/>
              <a:t> WMS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43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Universe = vanilla</a:t>
            </a:r>
          </a:p>
          <a:p>
            <a:pPr>
              <a:buNone/>
            </a:pPr>
            <a:r>
              <a:rPr lang="en-US" dirty="0" smtClean="0"/>
              <a:t>#</a:t>
            </a:r>
            <a:r>
              <a:rPr lang="en-US" dirty="0" err="1" smtClean="0"/>
              <a:t>notify_user</a:t>
            </a:r>
            <a:r>
              <a:rPr lang="en-US" dirty="0" smtClean="0"/>
              <a:t> = &lt;user email address&gt;</a:t>
            </a:r>
          </a:p>
          <a:p>
            <a:pPr>
              <a:buNone/>
            </a:pPr>
            <a:r>
              <a:rPr lang="en-US" dirty="0" smtClean="0"/>
              <a:t>Executable = serial64ff</a:t>
            </a:r>
          </a:p>
          <a:p>
            <a:pPr>
              <a:buNone/>
            </a:pPr>
            <a:r>
              <a:rPr lang="en-US" dirty="0" smtClean="0"/>
              <a:t>#</a:t>
            </a:r>
            <a:r>
              <a:rPr lang="en-US" dirty="0" err="1" smtClean="0"/>
              <a:t>transfer_executable</a:t>
            </a:r>
            <a:r>
              <a:rPr lang="en-US" dirty="0" smtClean="0"/>
              <a:t> = false</a:t>
            </a:r>
          </a:p>
          <a:p>
            <a:pPr>
              <a:buNone/>
            </a:pPr>
            <a:r>
              <a:rPr lang="en-US" dirty="0" smtClean="0"/>
              <a:t># Files (and directory) in the submit host: log, </a:t>
            </a:r>
            <a:r>
              <a:rPr lang="en-US" dirty="0" err="1" smtClean="0"/>
              <a:t>stdout</a:t>
            </a:r>
            <a:r>
              <a:rPr lang="en-US" dirty="0" smtClean="0"/>
              <a:t>, </a:t>
            </a:r>
            <a:r>
              <a:rPr lang="en-US" dirty="0" err="1" smtClean="0"/>
              <a:t>stderr</a:t>
            </a:r>
            <a:r>
              <a:rPr lang="en-US" dirty="0" smtClean="0"/>
              <a:t>, </a:t>
            </a:r>
            <a:r>
              <a:rPr lang="en-US" dirty="0" err="1" smtClean="0"/>
              <a:t>stdin</a:t>
            </a:r>
            <a:r>
              <a:rPr lang="en-US" dirty="0" smtClean="0"/>
              <a:t>, other files</a:t>
            </a:r>
          </a:p>
          <a:p>
            <a:pPr>
              <a:buNone/>
            </a:pPr>
            <a:r>
              <a:rPr lang="en-US" dirty="0" err="1" smtClean="0"/>
              <a:t>InitialDir</a:t>
            </a:r>
            <a:r>
              <a:rPr lang="en-US" dirty="0" smtClean="0"/>
              <a:t> = run_1</a:t>
            </a:r>
          </a:p>
          <a:p>
            <a:pPr>
              <a:buNone/>
            </a:pPr>
            <a:r>
              <a:rPr lang="en-US" dirty="0" smtClean="0"/>
              <a:t>Log = serial64ff.log</a:t>
            </a:r>
          </a:p>
          <a:p>
            <a:pPr>
              <a:buNone/>
            </a:pPr>
            <a:r>
              <a:rPr lang="en-US" dirty="0" smtClean="0"/>
              <a:t>Output = serial64ff.stdout</a:t>
            </a:r>
          </a:p>
          <a:p>
            <a:pPr>
              <a:buNone/>
            </a:pPr>
            <a:r>
              <a:rPr lang="en-US" dirty="0" smtClean="0"/>
              <a:t>Error = serial64ff.stderr</a:t>
            </a:r>
          </a:p>
          <a:p>
            <a:pPr>
              <a:buNone/>
            </a:pPr>
            <a:r>
              <a:rPr lang="en-US" dirty="0" smtClean="0"/>
              <a:t>#input = serial64.in</a:t>
            </a:r>
          </a:p>
          <a:p>
            <a:pPr>
              <a:buNone/>
            </a:pPr>
            <a:r>
              <a:rPr lang="en-US" dirty="0" err="1" smtClean="0"/>
              <a:t>fetch_files</a:t>
            </a:r>
            <a:r>
              <a:rPr lang="en-US" dirty="0" smtClean="0"/>
              <a:t>=serial64ff.in</a:t>
            </a:r>
          </a:p>
          <a:p>
            <a:pPr>
              <a:buNone/>
            </a:pPr>
            <a:r>
              <a:rPr lang="en-US" dirty="0" smtClean="0"/>
              <a:t>#Arguments = &lt;arg1&gt; &lt;arg2&gt; &lt;</a:t>
            </a:r>
            <a:r>
              <a:rPr lang="en-US" dirty="0" err="1" smtClean="0"/>
              <a:t>argn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err="1" smtClean="0"/>
              <a:t>should_transfer_files</a:t>
            </a:r>
            <a:r>
              <a:rPr lang="en-US" dirty="0" smtClean="0"/>
              <a:t> = IF_NEEDED</a:t>
            </a:r>
          </a:p>
          <a:p>
            <a:pPr>
              <a:buNone/>
            </a:pPr>
            <a:r>
              <a:rPr lang="en-US" dirty="0" err="1" smtClean="0"/>
              <a:t>when_to_transfer_output</a:t>
            </a:r>
            <a:r>
              <a:rPr lang="en-US" dirty="0" smtClean="0"/>
              <a:t> = ON_EXIT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 This line is required to specify that this job should run on </a:t>
            </a:r>
            <a:r>
              <a:rPr lang="en-US" dirty="0" err="1" smtClean="0"/>
              <a:t>GlideinWMS</a:t>
            </a:r>
            <a:r>
              <a:rPr lang="en-US" dirty="0" smtClean="0"/>
              <a:t> system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requirements = IS_GLIDEIN == True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x509userproxy=/tmp/x509up_u20003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Queue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530357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BABFFB-B6BA-0C42-90DB-8E9FF563D2A5}" type="slidenum">
              <a:rPr lang="en-US"/>
              <a:pPr/>
              <a:t>23</a:t>
            </a:fld>
            <a:r>
              <a:rPr lang="en-US" sz="1200">
                <a:latin typeface="Comic Sans MS" charset="0"/>
              </a:rPr>
              <a:t> 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1828800" y="2667000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solidFill>
                  <a:srgbClr val="000090"/>
                </a:solidFill>
              </a:rPr>
              <a:t>?</a:t>
            </a:r>
          </a:p>
          <a:p>
            <a:pPr algn="ctr"/>
            <a:r>
              <a:rPr lang="en-US" sz="6000" dirty="0">
                <a:solidFill>
                  <a:srgbClr val="000090"/>
                </a:solidFill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HPC High Performance Computing</a:t>
            </a:r>
          </a:p>
          <a:p>
            <a:pPr lvl="1"/>
            <a:r>
              <a:rPr lang="en-US" dirty="0" smtClean="0"/>
              <a:t>Massively parallel</a:t>
            </a:r>
          </a:p>
          <a:p>
            <a:pPr lvl="1"/>
            <a:r>
              <a:rPr lang="en-US" dirty="0" smtClean="0"/>
              <a:t>Specialized resources</a:t>
            </a:r>
          </a:p>
          <a:p>
            <a:r>
              <a:rPr lang="en-US" dirty="0" smtClean="0"/>
              <a:t>HTC High Throughput Computing</a:t>
            </a:r>
          </a:p>
          <a:p>
            <a:pPr lvl="1"/>
            <a:r>
              <a:rPr lang="en-US" dirty="0" smtClean="0"/>
              <a:t>Many independent jobs</a:t>
            </a:r>
          </a:p>
          <a:p>
            <a:pPr lvl="1"/>
            <a:r>
              <a:rPr lang="en-US" dirty="0" smtClean="0"/>
              <a:t>Common denominator across resources</a:t>
            </a:r>
          </a:p>
          <a:p>
            <a:r>
              <a:rPr lang="en-US" dirty="0" smtClean="0"/>
              <a:t>HTPC High Throughput Parallel Computing</a:t>
            </a:r>
          </a:p>
          <a:p>
            <a:pPr lvl="1"/>
            <a:r>
              <a:rPr lang="en-US" dirty="0" smtClean="0"/>
              <a:t>Take advantage of multi-core architectures</a:t>
            </a:r>
          </a:p>
          <a:p>
            <a:pPr lvl="1"/>
            <a:r>
              <a:rPr lang="en-US" dirty="0" smtClean="0"/>
              <a:t>Multiple threads on a single node</a:t>
            </a:r>
          </a:p>
          <a:p>
            <a:r>
              <a:rPr lang="en-US" dirty="0" smtClean="0"/>
              <a:t>All jobs in OSG should have minimal assumptions about the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Throughput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953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Opposed to High Performance Computing</a:t>
            </a:r>
          </a:p>
          <a:p>
            <a:r>
              <a:rPr lang="en-US" dirty="0" smtClean="0"/>
              <a:t>Simple serial jobs, Mote Carlo simulation, parameter sweep (pleasantly parallel)  </a:t>
            </a:r>
          </a:p>
          <a:p>
            <a:r>
              <a:rPr lang="en-US" dirty="0" smtClean="0"/>
              <a:t>Complex workflows with data and/or job dependencies</a:t>
            </a:r>
          </a:p>
          <a:p>
            <a:endParaRPr lang="en-US" dirty="0" smtClean="0"/>
          </a:p>
          <a:p>
            <a:r>
              <a:rPr lang="en-US" dirty="0" smtClean="0"/>
              <a:t>User is decoupled from the resource</a:t>
            </a:r>
          </a:p>
          <a:p>
            <a:r>
              <a:rPr lang="en-US" dirty="0" smtClean="0"/>
              <a:t>Must be able to express the work in a highly portable way</a:t>
            </a:r>
          </a:p>
          <a:p>
            <a:r>
              <a:rPr lang="en-US" dirty="0" smtClean="0"/>
              <a:t>Cannot care about exactly where pieces are executed</a:t>
            </a:r>
          </a:p>
          <a:p>
            <a:r>
              <a:rPr lang="en-US" dirty="0" smtClean="0"/>
              <a:t>May not have SSH access to resources -&gt; many implications</a:t>
            </a:r>
          </a:p>
          <a:p>
            <a:r>
              <a:rPr lang="en-US" dirty="0" smtClean="0"/>
              <a:t>Must be able to respect the community rules of a shared infrastructure; “plays well with others”</a:t>
            </a:r>
          </a:p>
          <a:p>
            <a:r>
              <a:rPr lang="en-US" dirty="0" smtClean="0"/>
              <a:t>Minimize time between job‐submit and job‐complete</a:t>
            </a:r>
          </a:p>
          <a:p>
            <a:r>
              <a:rPr lang="en-US" dirty="0" smtClean="0"/>
              <a:t>and...ensembles of small node count MPI jobs (HTPC)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vs</a:t>
            </a:r>
            <a:r>
              <a:rPr lang="en-US" dirty="0" smtClean="0"/>
              <a:t> Distributed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15998"/>
            <a:ext cx="4038600" cy="5168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Submission, wait in queue, execution, completion</a:t>
            </a:r>
          </a:p>
          <a:p>
            <a:r>
              <a:rPr lang="en-US" dirty="0" smtClean="0"/>
              <a:t>Variety of resources</a:t>
            </a:r>
          </a:p>
          <a:p>
            <a:r>
              <a:rPr lang="en-US" dirty="0" smtClean="0"/>
              <a:t>Many possibilities for failures (more complex)</a:t>
            </a:r>
          </a:p>
          <a:p>
            <a:r>
              <a:rPr lang="en-US" dirty="0" smtClean="0"/>
              <a:t>Different order</a:t>
            </a:r>
          </a:p>
          <a:p>
            <a:r>
              <a:rPr lang="en-US" dirty="0" smtClean="0"/>
              <a:t>Big latency</a:t>
            </a:r>
          </a:p>
          <a:p>
            <a:r>
              <a:rPr lang="en-US" dirty="0" smtClean="0"/>
              <a:t>Black boxes</a:t>
            </a:r>
          </a:p>
          <a:p>
            <a:r>
              <a:rPr lang="en-US" dirty="0" smtClean="0"/>
              <a:t>Difficult end-to-end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job-submission-lo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63" y="1433095"/>
            <a:ext cx="2451100" cy="1257300"/>
          </a:xfrm>
          <a:prstGeom prst="rect">
            <a:avLst/>
          </a:prstGeom>
        </p:spPr>
      </p:pic>
      <p:pic>
        <p:nvPicPr>
          <p:cNvPr id="8" name="Picture 7" descr="job-submission-distribu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3" y="3622843"/>
            <a:ext cx="4424947" cy="169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1669385" y="2690395"/>
            <a:ext cx="613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-65" charset="2"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669385" y="5353900"/>
            <a:ext cx="104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-65" charset="2"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submission </a:t>
            </a:r>
            <a:r>
              <a:rPr lang="en-US" dirty="0" err="1" smtClean="0"/>
              <a:t>vs</a:t>
            </a:r>
            <a:r>
              <a:rPr lang="en-US" dirty="0" smtClean="0"/>
              <a:t> Brokering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Competing for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Coordinate the scheduling</a:t>
            </a:r>
          </a:p>
          <a:p>
            <a:r>
              <a:rPr lang="en-US" dirty="0" smtClean="0"/>
              <a:t>There are still others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job-submissionbro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104" y="2984500"/>
            <a:ext cx="4698583" cy="1978351"/>
          </a:xfrm>
          <a:prstGeom prst="rect">
            <a:avLst/>
          </a:prstGeom>
        </p:spPr>
      </p:pic>
      <p:pic>
        <p:nvPicPr>
          <p:cNvPr id="7" name="Picture 6" descr="job-submission-dire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84500"/>
            <a:ext cx="2879725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228227" y="5130800"/>
            <a:ext cx="1601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-65" charset="2"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submission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867069" y="5130800"/>
            <a:ext cx="9530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-65" charset="2"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Brokering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job </a:t>
            </a:r>
            <a:r>
              <a:rPr lang="en-US" dirty="0" err="1" smtClean="0"/>
              <a:t>vs</a:t>
            </a:r>
            <a:r>
              <a:rPr lang="en-US" dirty="0" smtClean="0"/>
              <a:t> Workflow</a:t>
            </a:r>
            <a:endParaRPr lang="en-US" dirty="0"/>
          </a:p>
        </p:txBody>
      </p:sp>
      <p:pic>
        <p:nvPicPr>
          <p:cNvPr id="6" name="Content Placeholder 5" descr="job-submission-dag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1363" b="-3136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Direct acyclic graph</a:t>
            </a:r>
          </a:p>
          <a:p>
            <a:r>
              <a:rPr lang="en-US" dirty="0" smtClean="0"/>
              <a:t>Workflow manager</a:t>
            </a:r>
          </a:p>
          <a:p>
            <a:pPr lvl="1"/>
            <a:r>
              <a:rPr lang="en-US" dirty="0" smtClean="0"/>
              <a:t>Runs jobs in order</a:t>
            </a:r>
          </a:p>
          <a:p>
            <a:pPr lvl="1"/>
            <a:r>
              <a:rPr lang="en-US" dirty="0" smtClean="0"/>
              <a:t>Retries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execution </a:t>
            </a:r>
            <a:r>
              <a:rPr lang="en-US" dirty="0" err="1" smtClean="0"/>
              <a:t>vs</a:t>
            </a:r>
            <a:r>
              <a:rPr lang="en-US" dirty="0" smtClean="0"/>
              <a:t> Pilot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Pilots</a:t>
            </a:r>
          </a:p>
          <a:p>
            <a:pPr lvl="1"/>
            <a:r>
              <a:rPr lang="en-US" dirty="0" smtClean="0"/>
              <a:t>Separate user job from grid job</a:t>
            </a:r>
          </a:p>
          <a:p>
            <a:pPr lvl="1"/>
            <a:r>
              <a:rPr lang="en-US" dirty="0" smtClean="0"/>
              <a:t>Have some overhead</a:t>
            </a:r>
          </a:p>
          <a:p>
            <a:pPr lvl="1"/>
            <a:r>
              <a:rPr lang="en-US" dirty="0" smtClean="0"/>
              <a:t>Can perform some initial test</a:t>
            </a:r>
          </a:p>
          <a:p>
            <a:pPr lvl="1"/>
            <a:r>
              <a:rPr lang="en-US" dirty="0" smtClean="0"/>
              <a:t>Uniform (enhanced) environment</a:t>
            </a:r>
          </a:p>
          <a:p>
            <a:pPr lvl="1"/>
            <a:r>
              <a:rPr lang="en-US" dirty="0" smtClean="0"/>
              <a:t>Delayed scheduling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899A-A955-EB4D-AB68-92EFD3087BC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job-submission-pi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54" y="3471172"/>
            <a:ext cx="3969659" cy="2363593"/>
          </a:xfrm>
          <a:prstGeom prst="rect">
            <a:avLst/>
          </a:prstGeom>
        </p:spPr>
      </p:pic>
      <p:pic>
        <p:nvPicPr>
          <p:cNvPr id="10" name="Picture 9" descr="job-submission-dir-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54" y="1329648"/>
            <a:ext cx="2434511" cy="1771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5867069" y="3101178"/>
            <a:ext cx="1471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-65" charset="2"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execution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019469" y="5834765"/>
            <a:ext cx="913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-65" charset="2"/>
              <a:buNone/>
              <a:tabLst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Pilot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jobs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system: Pilot </a:t>
            </a:r>
            <a:r>
              <a:rPr lang="en-US" dirty="0" err="1" smtClean="0"/>
              <a:t>vs</a:t>
            </a:r>
            <a:r>
              <a:rPr lang="en-US" dirty="0" smtClean="0"/>
              <a:t> Direct job submission</a:t>
            </a:r>
          </a:p>
        </p:txBody>
      </p:sp>
      <p:sp>
        <p:nvSpPr>
          <p:cNvPr id="3277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Pilot</a:t>
            </a:r>
          </a:p>
        </p:txBody>
      </p:sp>
      <p:sp>
        <p:nvSpPr>
          <p:cNvPr id="32772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Direct job</a:t>
            </a:r>
          </a:p>
        </p:txBody>
      </p:sp>
      <p:sp>
        <p:nvSpPr>
          <p:cNvPr id="3277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42259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Submitted by factories </a:t>
            </a:r>
          </a:p>
          <a:p>
            <a:pPr lvl="1"/>
            <a:r>
              <a:rPr lang="en-US" dirty="0" smtClean="0"/>
              <a:t>Central (</a:t>
            </a:r>
            <a:r>
              <a:rPr lang="en-US" dirty="0" err="1" smtClean="0"/>
              <a:t>GiWMS</a:t>
            </a:r>
            <a:r>
              <a:rPr lang="en-US" dirty="0" smtClean="0"/>
              <a:t>, autopilot)</a:t>
            </a:r>
          </a:p>
          <a:p>
            <a:pPr lvl="1"/>
            <a:r>
              <a:rPr lang="en-US" dirty="0" smtClean="0"/>
              <a:t>Cluster factories</a:t>
            </a:r>
          </a:p>
          <a:p>
            <a:r>
              <a:rPr lang="en-US" dirty="0" smtClean="0"/>
              <a:t>Managed by factories</a:t>
            </a:r>
          </a:p>
          <a:p>
            <a:r>
              <a:rPr lang="en-US" dirty="0" smtClean="0"/>
              <a:t>Scheduled centrally (allows late scheduling)</a:t>
            </a:r>
          </a:p>
          <a:p>
            <a:r>
              <a:rPr lang="en-US" dirty="0" smtClean="0"/>
              <a:t>Code to support VO job execution</a:t>
            </a:r>
          </a:p>
          <a:p>
            <a:r>
              <a:rPr lang="en-US" dirty="0" smtClean="0"/>
              <a:t>Submitted continuously</a:t>
            </a:r>
          </a:p>
          <a:p>
            <a:r>
              <a:rPr lang="en-US" dirty="0" smtClean="0"/>
              <a:t>Partially accounted </a:t>
            </a:r>
          </a:p>
          <a:p>
            <a:pPr lvl="1"/>
            <a:r>
              <a:rPr lang="en-US" dirty="0" smtClean="0"/>
              <a:t>no big deal if some fail </a:t>
            </a:r>
          </a:p>
        </p:txBody>
      </p:sp>
      <p:sp>
        <p:nvSpPr>
          <p:cNvPr id="32774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Submitted by users or production managers </a:t>
            </a:r>
          </a:p>
          <a:p>
            <a:r>
              <a:rPr lang="en-US" dirty="0" smtClean="0"/>
              <a:t>Managed by workflow manager (or user)</a:t>
            </a:r>
          </a:p>
          <a:p>
            <a:r>
              <a:rPr lang="en-US" dirty="0" smtClean="0"/>
              <a:t>Scheduled by local resource managers (cluster queues)</a:t>
            </a:r>
          </a:p>
          <a:p>
            <a:r>
              <a:rPr lang="en-US" dirty="0" smtClean="0"/>
              <a:t>Code for both support and VO tasks</a:t>
            </a:r>
          </a:p>
          <a:p>
            <a:r>
              <a:rPr lang="en-US" dirty="0" smtClean="0"/>
              <a:t>Submitted when needed</a:t>
            </a:r>
          </a:p>
          <a:p>
            <a:r>
              <a:rPr lang="en-US" dirty="0" smtClean="0"/>
              <a:t>Fully accounted</a:t>
            </a:r>
          </a:p>
          <a:p>
            <a:pPr lvl="1"/>
            <a:r>
              <a:rPr lang="en-US" dirty="0" smtClean="0"/>
              <a:t>error statistics </a:t>
            </a:r>
          </a:p>
        </p:txBody>
      </p:sp>
      <p:sp>
        <p:nvSpPr>
          <p:cNvPr id="3277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E30620-AB1F-1343-AC2E-FEA7AB06845D}" type="slidenum">
              <a:rPr lang="en-US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Job submission overview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-osg">
  <a:themeElements>
    <a:clrScheme name="mm001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mm001">
      <a:majorFont>
        <a:latin typeface="Arial"/>
        <a:ea typeface="Arial"/>
        <a:cs typeface="Arial"/>
      </a:majorFont>
      <a:minorFont>
        <a:latin typeface="Arial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00000"/>
          </a:buClr>
          <a:buSzPct val="65000"/>
          <a:buFont typeface="Wingdings" pitchFamily="-65" charset="2"/>
          <a:buNone/>
          <a:tabLst/>
          <a:defRPr kumimoji="0" sz="2000" b="0" i="0" u="none" strike="noStrike" kern="0" cap="none" spc="0" normalizeH="0" baseline="0" noProof="0" dirty="0" smtClean="0">
            <a:ln>
              <a:noFill/>
            </a:ln>
            <a:solidFill>
              <a:srgbClr val="000066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mm001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001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001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001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001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001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001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001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001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mm-osg.thmx</Template>
  <TotalTime>3938</TotalTime>
  <Words>1374</Words>
  <Application>Microsoft Macintosh PowerPoint</Application>
  <PresentationFormat>On-screen Show (4:3)</PresentationFormat>
  <Paragraphs>292</Paragraphs>
  <Slides>23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mm-osg</vt:lpstr>
      <vt:lpstr>Job submission overview</vt:lpstr>
      <vt:lpstr>Campus and Production Grid</vt:lpstr>
      <vt:lpstr>Job classification</vt:lpstr>
      <vt:lpstr>High Throughput Computing</vt:lpstr>
      <vt:lpstr>Local vs Distributed</vt:lpstr>
      <vt:lpstr>Direct submission vs Brokering</vt:lpstr>
      <vt:lpstr>Single job vs Workflow</vt:lpstr>
      <vt:lpstr>Direct execution vs Pilot jobs</vt:lpstr>
      <vt:lpstr>Pilot system: Pilot vs Direct job submission</vt:lpstr>
      <vt:lpstr>Pilot system: Pilot vs VO job</vt:lpstr>
      <vt:lpstr>Low level job management</vt:lpstr>
      <vt:lpstr>More advanced tools</vt:lpstr>
      <vt:lpstr>PANDA</vt:lpstr>
      <vt:lpstr>Panda System</vt:lpstr>
      <vt:lpstr>Panda Monitor: production dashboard</vt:lpstr>
      <vt:lpstr>Panda Monitor: Dataset browser</vt:lpstr>
      <vt:lpstr>Panda Monitor: error reporting</vt:lpstr>
      <vt:lpstr>Glide-in WMS</vt:lpstr>
      <vt:lpstr>Glide-in WMS workflow</vt:lpstr>
      <vt:lpstr>Glide-in WMS system</vt:lpstr>
      <vt:lpstr>Submit File for Condor (or Campus Grid)</vt:lpstr>
      <vt:lpstr>Submit File for Glidein WMS</vt:lpstr>
      <vt:lpstr>Slide 23</vt:lpstr>
    </vt:vector>
  </TitlesOfParts>
  <Company>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Science Grid resources and use: different ways to run your jobs and access your data in this distributed environment</dc:title>
  <dc:creator>marco mambelli</dc:creator>
  <cp:lastModifiedBy>marco mambelli</cp:lastModifiedBy>
  <cp:revision>17</cp:revision>
  <dcterms:created xsi:type="dcterms:W3CDTF">2011-08-09T19:01:19Z</dcterms:created>
  <dcterms:modified xsi:type="dcterms:W3CDTF">2011-08-09T19:02:16Z</dcterms:modified>
</cp:coreProperties>
</file>