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4" r:id="rId1"/>
  </p:sldMasterIdLst>
  <p:notesMasterIdLst>
    <p:notesMasterId r:id="rId44"/>
  </p:notesMasterIdLst>
  <p:handoutMasterIdLst>
    <p:handoutMasterId r:id="rId45"/>
  </p:handoutMasterIdLst>
  <p:sldIdLst>
    <p:sldId id="256" r:id="rId2"/>
    <p:sldId id="864" r:id="rId3"/>
    <p:sldId id="865" r:id="rId4"/>
    <p:sldId id="869" r:id="rId5"/>
    <p:sldId id="866" r:id="rId6"/>
    <p:sldId id="868" r:id="rId7"/>
    <p:sldId id="870" r:id="rId8"/>
    <p:sldId id="872" r:id="rId9"/>
    <p:sldId id="874" r:id="rId10"/>
    <p:sldId id="875" r:id="rId11"/>
    <p:sldId id="876" r:id="rId12"/>
    <p:sldId id="877" r:id="rId13"/>
    <p:sldId id="873" r:id="rId14"/>
    <p:sldId id="878" r:id="rId15"/>
    <p:sldId id="879" r:id="rId16"/>
    <p:sldId id="880" r:id="rId17"/>
    <p:sldId id="881" r:id="rId18"/>
    <p:sldId id="882" r:id="rId19"/>
    <p:sldId id="883" r:id="rId20"/>
    <p:sldId id="885" r:id="rId21"/>
    <p:sldId id="884" r:id="rId22"/>
    <p:sldId id="886" r:id="rId23"/>
    <p:sldId id="887" r:id="rId24"/>
    <p:sldId id="888" r:id="rId25"/>
    <p:sldId id="904" r:id="rId26"/>
    <p:sldId id="889" r:id="rId27"/>
    <p:sldId id="890" r:id="rId28"/>
    <p:sldId id="891" r:id="rId29"/>
    <p:sldId id="892" r:id="rId30"/>
    <p:sldId id="893" r:id="rId31"/>
    <p:sldId id="894" r:id="rId32"/>
    <p:sldId id="895" r:id="rId33"/>
    <p:sldId id="897" r:id="rId34"/>
    <p:sldId id="896" r:id="rId35"/>
    <p:sldId id="902" r:id="rId36"/>
    <p:sldId id="903" r:id="rId37"/>
    <p:sldId id="898" r:id="rId38"/>
    <p:sldId id="905" r:id="rId39"/>
    <p:sldId id="900" r:id="rId40"/>
    <p:sldId id="899" r:id="rId41"/>
    <p:sldId id="901" r:id="rId42"/>
    <p:sldId id="863" r:id="rId43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0000"/>
    <a:srgbClr val="8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89" autoAdjust="0"/>
    <p:restoredTop sz="94684" autoAdjust="0"/>
  </p:normalViewPr>
  <p:slideViewPr>
    <p:cSldViewPr snapToGrid="0">
      <p:cViewPr varScale="1">
        <p:scale>
          <a:sx n="69" d="100"/>
          <a:sy n="69" d="100"/>
        </p:scale>
        <p:origin x="-48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0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/>
          </a:p>
        </p:txBody>
      </p:sp>
      <p:sp>
        <p:nvSpPr>
          <p:cNvPr id="1460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endParaRPr lang="en-US"/>
          </a:p>
        </p:txBody>
      </p:sp>
      <p:sp>
        <p:nvSpPr>
          <p:cNvPr id="1460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/>
          </a:p>
        </p:txBody>
      </p:sp>
      <p:sp>
        <p:nvSpPr>
          <p:cNvPr id="1460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fld id="{A4B9F76D-882F-4594-829B-5172B684CBE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fld id="{36BAA86F-DD08-4B8A-9B6B-627092A7B87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01039" y="4415624"/>
            <a:ext cx="5607995" cy="409986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4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04800"/>
            <a:ext cx="7772400" cy="2438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86403" name="Rectangle 3"/>
          <p:cNvSpPr>
            <a:spLocks noGrp="1" noChangeArrowheads="1"/>
          </p:cNvSpPr>
          <p:nvPr>
            <p:ph type="ftr" sz="quarter" idx="3"/>
          </p:nvPr>
        </p:nvSpPr>
        <p:spPr>
          <a:xfrm>
            <a:off x="381000" y="6172200"/>
            <a:ext cx="6019800" cy="457200"/>
          </a:xfrm>
        </p:spPr>
        <p:txBody>
          <a:bodyPr/>
          <a:lstStyle>
            <a:lvl1pPr algn="ctr">
              <a:defRPr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86404" name="Text Box 4"/>
          <p:cNvSpPr txBox="1">
            <a:spLocks noChangeArrowheads="1"/>
          </p:cNvSpPr>
          <p:nvPr/>
        </p:nvSpPr>
        <p:spPr bwMode="auto">
          <a:xfrm>
            <a:off x="4098925" y="38512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sz="2400"/>
          </a:p>
        </p:txBody>
      </p:sp>
      <p:sp>
        <p:nvSpPr>
          <p:cNvPr id="486405" name="Text Box 5"/>
          <p:cNvSpPr txBox="1">
            <a:spLocks noChangeArrowheads="1"/>
          </p:cNvSpPr>
          <p:nvPr/>
        </p:nvSpPr>
        <p:spPr bwMode="auto">
          <a:xfrm>
            <a:off x="2075612" y="4095750"/>
            <a:ext cx="490070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2"/>
                </a:solidFill>
                <a:latin typeface="Comic Sans MS" pitchFamily="66" charset="0"/>
              </a:rPr>
              <a:t>Greg Thain </a:t>
            </a:r>
            <a:endParaRPr lang="en-US" sz="2400" dirty="0">
              <a:solidFill>
                <a:schemeClr val="accent2"/>
              </a:solidFill>
              <a:latin typeface="Comic Sans MS" pitchFamily="66" charset="0"/>
            </a:endParaRPr>
          </a:p>
          <a:p>
            <a:pPr algn="ctr"/>
            <a:r>
              <a:rPr lang="en-US" sz="2400" dirty="0" smtClean="0">
                <a:solidFill>
                  <a:schemeClr val="accent2"/>
                </a:solidFill>
                <a:latin typeface="Comic Sans MS" pitchFamily="66" charset="0"/>
              </a:rPr>
              <a:t>Computer </a:t>
            </a:r>
            <a:r>
              <a:rPr lang="en-US" sz="2400" dirty="0">
                <a:solidFill>
                  <a:schemeClr val="accent2"/>
                </a:solidFill>
                <a:latin typeface="Comic Sans MS" pitchFamily="66" charset="0"/>
              </a:rPr>
              <a:t>Sciences Department</a:t>
            </a:r>
          </a:p>
          <a:p>
            <a:pPr algn="ctr"/>
            <a:r>
              <a:rPr lang="en-US" sz="2400" dirty="0">
                <a:solidFill>
                  <a:schemeClr val="accent2"/>
                </a:solidFill>
                <a:latin typeface="Comic Sans MS" pitchFamily="66" charset="0"/>
              </a:rPr>
              <a:t>University of Wisconsin-Madison</a:t>
            </a:r>
          </a:p>
        </p:txBody>
      </p:sp>
      <p:grpSp>
        <p:nvGrpSpPr>
          <p:cNvPr id="486406" name="Group 6"/>
          <p:cNvGrpSpPr>
            <a:grpSpLocks/>
          </p:cNvGrpSpPr>
          <p:nvPr/>
        </p:nvGrpSpPr>
        <p:grpSpPr bwMode="auto">
          <a:xfrm>
            <a:off x="306388" y="5757863"/>
            <a:ext cx="8447087" cy="952500"/>
            <a:chOff x="193" y="3627"/>
            <a:chExt cx="5321" cy="600"/>
          </a:xfrm>
        </p:grpSpPr>
        <p:grpSp>
          <p:nvGrpSpPr>
            <p:cNvPr id="486407" name="Group 7"/>
            <p:cNvGrpSpPr>
              <a:grpSpLocks/>
            </p:cNvGrpSpPr>
            <p:nvPr userDrawn="1"/>
          </p:nvGrpSpPr>
          <p:grpSpPr bwMode="auto">
            <a:xfrm>
              <a:off x="193" y="3766"/>
              <a:ext cx="4875" cy="279"/>
              <a:chOff x="193" y="3766"/>
              <a:chExt cx="4875" cy="279"/>
            </a:xfrm>
          </p:grpSpPr>
          <p:pic>
            <p:nvPicPr>
              <p:cNvPr id="486408" name="Picture 8" descr="new-logo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r="4134"/>
              <a:stretch>
                <a:fillRect/>
              </a:stretch>
            </p:blipFill>
            <p:spPr bwMode="auto">
              <a:xfrm>
                <a:off x="193" y="3766"/>
                <a:ext cx="835" cy="279"/>
              </a:xfrm>
              <a:prstGeom prst="rect">
                <a:avLst/>
              </a:prstGeom>
              <a:noFill/>
            </p:spPr>
          </p:pic>
          <p:sp>
            <p:nvSpPr>
              <p:cNvPr id="486409" name="Rectangle 9"/>
              <p:cNvSpPr>
                <a:spLocks noChangeArrowheads="1"/>
              </p:cNvSpPr>
              <p:nvPr/>
            </p:nvSpPr>
            <p:spPr bwMode="auto">
              <a:xfrm>
                <a:off x="716" y="3816"/>
                <a:ext cx="4352" cy="42"/>
              </a:xfrm>
              <a:prstGeom prst="rect">
                <a:avLst/>
              </a:prstGeom>
              <a:gradFill rotWithShape="0">
                <a:gsLst>
                  <a:gs pos="0">
                    <a:srgbClr val="777777">
                      <a:gamma/>
                      <a:shade val="46275"/>
                      <a:invGamma/>
                    </a:srgbClr>
                  </a:gs>
                  <a:gs pos="50000">
                    <a:srgbClr val="777777"/>
                  </a:gs>
                  <a:gs pos="100000">
                    <a:srgbClr val="777777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9050">
                <a:solidFill>
                  <a:srgbClr val="B2B2B2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CC6600"/>
                </a:outer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pic>
          <p:nvPicPr>
            <p:cNvPr id="486410" name="Picture 10" descr="UW_tiny_logo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993" y="3627"/>
              <a:ext cx="521" cy="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D9B6E59-1A3A-40D4-95F6-6619F8DD12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029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029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8A537DB-DA7E-493C-8490-9D0C0A4FDF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C4266C3-D6A9-4626-939D-4BFA0F587B2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AF6E283-4853-4D30-8BCB-817AC98050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00238"/>
            <a:ext cx="3810000" cy="37385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0238"/>
            <a:ext cx="3810000" cy="37385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4368CE9-A76F-4405-989B-0896057AAE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98D68D3-9CE0-4A61-88A7-C37FA769E2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E1B49EC-86B0-4F99-9E16-5562FE2539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8A5581F-F087-4448-AA34-69CE951048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A31512F-936A-4270-A481-3963A28611E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9EE4D25-9F71-4B4A-BC81-476C8E2049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853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00238"/>
            <a:ext cx="7772400" cy="3738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85380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3400" y="6172200"/>
            <a:ext cx="411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48538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5463" y="6256338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5F075E7-67D5-448C-B882-66734145662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85382" name="Text Box 6"/>
          <p:cNvSpPr txBox="1">
            <a:spLocks noChangeArrowheads="1"/>
          </p:cNvSpPr>
          <p:nvPr/>
        </p:nvSpPr>
        <p:spPr bwMode="auto">
          <a:xfrm>
            <a:off x="4724400" y="6324600"/>
            <a:ext cx="22828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chemeClr val="accent2"/>
                </a:solidFill>
                <a:latin typeface="Comic Sans MS" pitchFamily="66" charset="0"/>
              </a:rPr>
              <a:t>www.cs.wisc.edu/Condor</a:t>
            </a:r>
          </a:p>
        </p:txBody>
      </p:sp>
      <p:grpSp>
        <p:nvGrpSpPr>
          <p:cNvPr id="485383" name="Group 7"/>
          <p:cNvGrpSpPr>
            <a:grpSpLocks/>
          </p:cNvGrpSpPr>
          <p:nvPr/>
        </p:nvGrpSpPr>
        <p:grpSpPr bwMode="auto">
          <a:xfrm>
            <a:off x="306388" y="5757863"/>
            <a:ext cx="8447087" cy="952500"/>
            <a:chOff x="193" y="3627"/>
            <a:chExt cx="5321" cy="600"/>
          </a:xfrm>
        </p:grpSpPr>
        <p:grpSp>
          <p:nvGrpSpPr>
            <p:cNvPr id="485384" name="Group 8"/>
            <p:cNvGrpSpPr>
              <a:grpSpLocks/>
            </p:cNvGrpSpPr>
            <p:nvPr userDrawn="1"/>
          </p:nvGrpSpPr>
          <p:grpSpPr bwMode="auto">
            <a:xfrm>
              <a:off x="193" y="3766"/>
              <a:ext cx="4875" cy="279"/>
              <a:chOff x="193" y="3766"/>
              <a:chExt cx="4875" cy="279"/>
            </a:xfrm>
          </p:grpSpPr>
          <p:pic>
            <p:nvPicPr>
              <p:cNvPr id="485385" name="Picture 9" descr="new-logo"/>
              <p:cNvPicPr>
                <a:picLocks noChangeAspect="1" noChangeArrowheads="1"/>
              </p:cNvPicPr>
              <p:nvPr/>
            </p:nvPicPr>
            <p:blipFill>
              <a:blip r:embed="rId13" cstate="print"/>
              <a:srcRect r="4134"/>
              <a:stretch>
                <a:fillRect/>
              </a:stretch>
            </p:blipFill>
            <p:spPr bwMode="auto">
              <a:xfrm>
                <a:off x="193" y="3766"/>
                <a:ext cx="835" cy="279"/>
              </a:xfrm>
              <a:prstGeom prst="rect">
                <a:avLst/>
              </a:prstGeom>
              <a:noFill/>
            </p:spPr>
          </p:pic>
          <p:sp>
            <p:nvSpPr>
              <p:cNvPr id="485386" name="Rectangle 10"/>
              <p:cNvSpPr>
                <a:spLocks noChangeArrowheads="1"/>
              </p:cNvSpPr>
              <p:nvPr/>
            </p:nvSpPr>
            <p:spPr bwMode="auto">
              <a:xfrm>
                <a:off x="716" y="3816"/>
                <a:ext cx="4352" cy="42"/>
              </a:xfrm>
              <a:prstGeom prst="rect">
                <a:avLst/>
              </a:prstGeom>
              <a:gradFill rotWithShape="0">
                <a:gsLst>
                  <a:gs pos="0">
                    <a:srgbClr val="777777">
                      <a:gamma/>
                      <a:shade val="46275"/>
                      <a:invGamma/>
                    </a:srgbClr>
                  </a:gs>
                  <a:gs pos="50000">
                    <a:srgbClr val="777777"/>
                  </a:gs>
                  <a:gs pos="100000">
                    <a:srgbClr val="777777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9050">
                <a:solidFill>
                  <a:srgbClr val="B2B2B2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CC6600"/>
                </a:outer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pic>
          <p:nvPicPr>
            <p:cNvPr id="485387" name="Picture 11" descr="UW_tiny_logo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4993" y="3627"/>
              <a:ext cx="521" cy="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rgbClr val="3333CC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rgbClr val="3333CC"/>
          </a:solidFill>
          <a:latin typeface="Comic Sans MS" pitchFamily="66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rgbClr val="3333CC"/>
          </a:solidFill>
          <a:latin typeface="Comic Sans MS" pitchFamily="66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rgbClr val="3333CC"/>
          </a:solidFill>
          <a:latin typeface="Comic Sans MS" pitchFamily="66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rgbClr val="3333CC"/>
          </a:solidFill>
          <a:latin typeface="Comic Sans MS" pitchFamily="66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3333CC"/>
          </a:solidFill>
          <a:latin typeface="Comic Sans MS" pitchFamily="66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3333CC"/>
          </a:solidFill>
          <a:latin typeface="Comic Sans MS" pitchFamily="66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3333CC"/>
          </a:solidFill>
          <a:latin typeface="Comic Sans MS" pitchFamily="66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3333CC"/>
          </a:solidFill>
          <a:latin typeface="Comic Sans MS" pitchFamily="66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808000"/>
        </a:buClr>
        <a:buSzPct val="120000"/>
        <a:buChar char="›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SzPct val="90000"/>
        <a:buFont typeface="Marlett" pitchFamily="2" charset="2"/>
        <a:buChar char="h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condor-wiki.cs.wisc.edu/index.cgi/wiki?p=WholeMachineSlots" TargetMode="External"/><Relationship Id="rId2" Type="http://schemas.openxmlformats.org/officeDocument/2006/relationships/hyperlink" Target="http://condor-wiki.cs.wisc.edu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gif"/><Relationship Id="rId3" Type="http://schemas.openxmlformats.org/officeDocument/2006/relationships/image" Target="../media/image7.gif"/><Relationship Id="rId7" Type="http://schemas.openxmlformats.org/officeDocument/2006/relationships/image" Target="../media/image1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gif"/><Relationship Id="rId5" Type="http://schemas.openxmlformats.org/officeDocument/2006/relationships/image" Target="../media/image9.gif"/><Relationship Id="rId4" Type="http://schemas.openxmlformats.org/officeDocument/2006/relationships/image" Target="../media/image8.gif"/><Relationship Id="rId9" Type="http://schemas.openxmlformats.org/officeDocument/2006/relationships/image" Target="../media/image13.gi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04800"/>
            <a:ext cx="7772400" cy="3213100"/>
          </a:xfrm>
        </p:spPr>
        <p:txBody>
          <a:bodyPr/>
          <a:lstStyle/>
          <a:p>
            <a:r>
              <a:rPr lang="en-US" dirty="0" smtClean="0"/>
              <a:t>HTPC on the OSG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HTPC is parallel agnostic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Just schedules a machine, </a:t>
            </a:r>
          </a:p>
          <a:p>
            <a:r>
              <a:rPr lang="en-US" dirty="0" smtClean="0"/>
              <a:t>Parallelism is up to you</a:t>
            </a:r>
          </a:p>
          <a:p>
            <a:pPr lvl="1"/>
            <a:r>
              <a:rPr lang="en-US" dirty="0" smtClean="0"/>
              <a:t>MPI</a:t>
            </a:r>
          </a:p>
          <a:p>
            <a:pPr lvl="1"/>
            <a:r>
              <a:rPr lang="en-US" dirty="0" smtClean="0"/>
              <a:t>Threads</a:t>
            </a:r>
          </a:p>
          <a:p>
            <a:pPr lvl="1"/>
            <a:r>
              <a:rPr lang="en-US" dirty="0" smtClean="0"/>
              <a:t>Processes</a:t>
            </a:r>
          </a:p>
          <a:p>
            <a:pPr lvl="1"/>
            <a:r>
              <a:rPr lang="en-US" dirty="0" err="1" smtClean="0"/>
              <a:t>OpenMP</a:t>
            </a:r>
            <a:r>
              <a:rPr lang="en-US" dirty="0" smtClean="0"/>
              <a:t>, etc.</a:t>
            </a:r>
          </a:p>
          <a:p>
            <a:r>
              <a:rPr lang="en-US" dirty="0" smtClean="0"/>
              <a:t>“Bring it with you”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Apps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Several MPI-ported apps good fit</a:t>
            </a:r>
          </a:p>
          <a:p>
            <a:r>
              <a:rPr lang="en-US" dirty="0" smtClean="0"/>
              <a:t>Molecular dynamics:</a:t>
            </a:r>
          </a:p>
          <a:p>
            <a:pPr lvl="1"/>
            <a:r>
              <a:rPr lang="en-US" dirty="0" err="1" smtClean="0"/>
              <a:t>Gromacs</a:t>
            </a:r>
            <a:r>
              <a:rPr lang="en-US" dirty="0" smtClean="0"/>
              <a:t>, </a:t>
            </a:r>
            <a:r>
              <a:rPr lang="en-US" dirty="0" err="1" smtClean="0"/>
              <a:t>Namd</a:t>
            </a:r>
            <a:r>
              <a:rPr lang="en-US" dirty="0" smtClean="0"/>
              <a:t>, CHARMM, etc.</a:t>
            </a:r>
          </a:p>
          <a:p>
            <a:r>
              <a:rPr lang="en-US" dirty="0" smtClean="0"/>
              <a:t>Parallel enabled </a:t>
            </a:r>
            <a:r>
              <a:rPr lang="en-US" dirty="0" err="1" smtClean="0"/>
              <a:t>matlab</a:t>
            </a:r>
            <a:endParaRPr lang="en-US" dirty="0" smtClean="0"/>
          </a:p>
          <a:p>
            <a:r>
              <a:rPr lang="en-US" dirty="0" smtClean="0"/>
              <a:t>Simple fork-fork-fork jobs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Hybrid HTC - HTPC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Very powerful approach to science</a:t>
            </a:r>
          </a:p>
          <a:p>
            <a:endParaRPr lang="en-US" dirty="0" smtClean="0"/>
          </a:p>
          <a:p>
            <a:r>
              <a:rPr lang="en-US" dirty="0" smtClean="0"/>
              <a:t>Use HTPC to search broadly</a:t>
            </a:r>
          </a:p>
          <a:p>
            <a:endParaRPr lang="en-US" dirty="0" smtClean="0"/>
          </a:p>
          <a:p>
            <a:r>
              <a:rPr lang="en-US" dirty="0" smtClean="0"/>
              <a:t>HTC to search deeply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HTPC is not…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Ability to schedule partial machines</a:t>
            </a:r>
          </a:p>
          <a:p>
            <a:pPr lvl="1"/>
            <a:r>
              <a:rPr lang="en-US" dirty="0" smtClean="0"/>
              <a:t>(yet)</a:t>
            </a:r>
          </a:p>
          <a:p>
            <a:r>
              <a:rPr lang="en-US" dirty="0" smtClean="0"/>
              <a:t>Built-in MPI library support</a:t>
            </a:r>
          </a:p>
          <a:p>
            <a:r>
              <a:rPr lang="en-US" dirty="0" smtClean="0"/>
              <a:t>Magic bullet for scheduling parallel jobs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HTPC </a:t>
            </a:r>
            <a:r>
              <a:rPr lang="en-US" dirty="0" err="1" smtClean="0"/>
              <a:t>gotchas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Ideally, job needs to run on arbitrary number of cores that are there</a:t>
            </a:r>
          </a:p>
          <a:p>
            <a:r>
              <a:rPr lang="en-US" dirty="0" smtClean="0"/>
              <a:t>Need to bring MPI or runtimes along</a:t>
            </a:r>
          </a:p>
          <a:p>
            <a:r>
              <a:rPr lang="en-US" dirty="0" smtClean="0"/>
              <a:t>Limited resource on OSG today</a:t>
            </a:r>
          </a:p>
          <a:p>
            <a:pPr lvl="1"/>
            <a:r>
              <a:rPr lang="en-US" dirty="0" smtClean="0"/>
              <a:t>Running on half dozen sites	</a:t>
            </a:r>
          </a:p>
          <a:p>
            <a:r>
              <a:rPr lang="en-US" dirty="0" smtClean="0"/>
              <a:t>Still have time limits at most sites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 up HTPC locally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 locally, act globally</a:t>
            </a:r>
          </a:p>
          <a:p>
            <a:r>
              <a:rPr lang="en-US" dirty="0" smtClean="0"/>
              <a:t>Depends on local batch system:</a:t>
            </a:r>
          </a:p>
          <a:p>
            <a:endParaRPr lang="en-US" dirty="0" smtClean="0"/>
          </a:p>
          <a:p>
            <a:r>
              <a:rPr lang="en-US" dirty="0" smtClean="0"/>
              <a:t>Submitting via GRAM to local scheduler, needs RSL magic token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Dunno</a:t>
            </a:r>
            <a:r>
              <a:rPr lang="en-US" dirty="0" smtClean="0"/>
              <a:t>?  Anyone?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LSF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“exclusive” flag to job description</a:t>
            </a:r>
          </a:p>
          <a:p>
            <a:r>
              <a:rPr lang="en-US" dirty="0" smtClean="0"/>
              <a:t>Can only ask for whole machines</a:t>
            </a:r>
          </a:p>
          <a:p>
            <a:pPr lvl="2"/>
            <a:r>
              <a:rPr lang="en-US" dirty="0" err="1" smtClean="0"/>
              <a:t>Rsl</a:t>
            </a:r>
            <a:r>
              <a:rPr lang="en-US" dirty="0" smtClean="0"/>
              <a:t> =(</a:t>
            </a:r>
            <a:r>
              <a:rPr lang="en-US" dirty="0" err="1" smtClean="0"/>
              <a:t>jobtype</a:t>
            </a:r>
            <a:r>
              <a:rPr lang="en-US" dirty="0" smtClean="0"/>
              <a:t>=single)(exclusive=1)(</a:t>
            </a:r>
            <a:r>
              <a:rPr lang="en-US" dirty="0" err="1" smtClean="0"/>
              <a:t>maxWallTime</a:t>
            </a:r>
            <a:r>
              <a:rPr lang="en-US" dirty="0" smtClean="0"/>
              <a:t>=2800)"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</a:t>
            </a:r>
            <a:r>
              <a:rPr lang="en-US" dirty="0" err="1" smtClean="0"/>
              <a:t>host_count</a:t>
            </a:r>
            <a:r>
              <a:rPr lang="en-US" dirty="0" smtClean="0"/>
              <a:t> and </a:t>
            </a:r>
            <a:r>
              <a:rPr lang="en-US" dirty="0" err="1" smtClean="0"/>
              <a:t>host_xcount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r>
              <a:rPr lang="en-US" dirty="0" err="1" smtClean="0"/>
              <a:t>rsl</a:t>
            </a:r>
            <a:r>
              <a:rPr lang="en-US" dirty="0" smtClean="0"/>
              <a:t>="(</a:t>
            </a:r>
            <a:r>
              <a:rPr lang="en-US" dirty="0" err="1" smtClean="0"/>
              <a:t>jobtype</a:t>
            </a:r>
            <a:r>
              <a:rPr lang="en-US" dirty="0" smtClean="0"/>
              <a:t>=single)(</a:t>
            </a:r>
            <a:r>
              <a:rPr lang="en-US" dirty="0" err="1" smtClean="0"/>
              <a:t>xcount</a:t>
            </a:r>
            <a:r>
              <a:rPr lang="en-US" dirty="0" smtClean="0"/>
              <a:t>=8)(</a:t>
            </a:r>
            <a:r>
              <a:rPr lang="en-US" dirty="0" err="1" smtClean="0"/>
              <a:t>host_xcount</a:t>
            </a:r>
            <a:r>
              <a:rPr lang="en-US" dirty="0" smtClean="0"/>
              <a:t>=1)(</a:t>
            </a:r>
            <a:r>
              <a:rPr lang="en-US" dirty="0" err="1" smtClean="0"/>
              <a:t>maxWallTime</a:t>
            </a:r>
            <a:r>
              <a:rPr lang="en-US" dirty="0" smtClean="0"/>
              <a:t>=2800)"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 recipe at </a:t>
            </a:r>
          </a:p>
          <a:p>
            <a:pPr lvl="1"/>
            <a:r>
              <a:rPr lang="en-US" dirty="0" smtClean="0">
                <a:hlinkClick r:id="rId2"/>
              </a:rPr>
              <a:t>http://condor-wiki.cs.wisc.edu</a:t>
            </a:r>
            <a:endParaRPr lang="en-US" dirty="0" smtClean="0"/>
          </a:p>
          <a:p>
            <a:pPr lvl="1"/>
            <a:r>
              <a:rPr lang="en-US" dirty="0" smtClean="0">
                <a:hlinkClick r:id="rId3"/>
              </a:rPr>
              <a:t>https://condor-wiki.cs.wisc.edu/index.cgi/wiki?p=WholeMachineSlots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What/Why HTPC</a:t>
            </a:r>
          </a:p>
          <a:p>
            <a:r>
              <a:rPr lang="en-US" dirty="0" smtClean="0"/>
              <a:t>How to set up local HTPC </a:t>
            </a:r>
          </a:p>
          <a:p>
            <a:r>
              <a:rPr lang="en-US" dirty="0" err="1" smtClean="0"/>
              <a:t>GlideIn</a:t>
            </a:r>
            <a:r>
              <a:rPr lang="en-US" dirty="0" smtClean="0"/>
              <a:t>/WMS for HTPC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0491" y="-1"/>
            <a:ext cx="7772400" cy="7439891"/>
          </a:xfrm>
        </p:spPr>
        <p:txBody>
          <a:bodyPr/>
          <a:lstStyle/>
          <a:p>
            <a:r>
              <a:rPr lang="en-US" sz="1200" dirty="0" smtClean="0"/>
              <a:t>#we will double-allocate resources to overlapping slots </a:t>
            </a:r>
          </a:p>
          <a:p>
            <a:r>
              <a:rPr lang="en-US" sz="1200" dirty="0" smtClean="0"/>
              <a:t>NUM_CPUS = $(DETECTED_CORES)*2 </a:t>
            </a:r>
          </a:p>
          <a:p>
            <a:r>
              <a:rPr lang="en-US" sz="1200" dirty="0" smtClean="0"/>
              <a:t>MEMORY = $(DETECTED_MEMORY)*2 # single-core slots get 1 core each </a:t>
            </a:r>
          </a:p>
          <a:p>
            <a:r>
              <a:rPr lang="en-US" sz="1200" dirty="0" smtClean="0"/>
              <a:t>SLOT_TYPE_1 = </a:t>
            </a:r>
            <a:r>
              <a:rPr lang="en-US" sz="1200" dirty="0" err="1" smtClean="0"/>
              <a:t>cpus</a:t>
            </a:r>
            <a:r>
              <a:rPr lang="en-US" sz="1200" dirty="0" smtClean="0"/>
              <a:t>=1 </a:t>
            </a:r>
          </a:p>
          <a:p>
            <a:r>
              <a:rPr lang="en-US" sz="1200" dirty="0" smtClean="0"/>
              <a:t>NUM_SLOTS_TYPE_1 = $(DETECTED_CORES) </a:t>
            </a:r>
          </a:p>
          <a:p>
            <a:r>
              <a:rPr lang="en-US" sz="1200" dirty="0" smtClean="0"/>
              <a:t># whole-machine slot gets as many cores and RAM as the machine has </a:t>
            </a:r>
          </a:p>
          <a:p>
            <a:r>
              <a:rPr lang="en-US" sz="1200" dirty="0" smtClean="0"/>
              <a:t>SLOT_TYPE_2 = </a:t>
            </a:r>
            <a:r>
              <a:rPr lang="en-US" sz="1200" dirty="0" err="1" smtClean="0"/>
              <a:t>cpus</a:t>
            </a:r>
            <a:r>
              <a:rPr lang="en-US" sz="1200" dirty="0" smtClean="0"/>
              <a:t>=$(DETECTED_CORES), </a:t>
            </a:r>
            <a:r>
              <a:rPr lang="en-US" sz="1200" dirty="0" err="1" smtClean="0"/>
              <a:t>mem</a:t>
            </a:r>
            <a:r>
              <a:rPr lang="en-US" sz="1200" dirty="0" smtClean="0"/>
              <a:t>=$(DETECTED_MEMORY) </a:t>
            </a:r>
          </a:p>
          <a:p>
            <a:r>
              <a:rPr lang="en-US" sz="1200" dirty="0" smtClean="0"/>
              <a:t>NUM_SLOTS_TYPE_2 = 1 </a:t>
            </a:r>
          </a:p>
          <a:p>
            <a:r>
              <a:rPr lang="en-US" sz="1200" dirty="0" smtClean="0"/>
              <a:t># Macro specifying the slot id of the whole-machine slot </a:t>
            </a:r>
          </a:p>
          <a:p>
            <a:r>
              <a:rPr lang="en-US" sz="1200" dirty="0" smtClean="0"/>
              <a:t># Example: on an 8-core machine, the whole-machine slot is 9. </a:t>
            </a:r>
          </a:p>
          <a:p>
            <a:r>
              <a:rPr lang="en-US" sz="1200" dirty="0" smtClean="0"/>
              <a:t>WHOLE_MACHINE_SLOT = ($(DETECTED_CORES)+1) </a:t>
            </a:r>
          </a:p>
          <a:p>
            <a:r>
              <a:rPr lang="en-US" sz="1200" dirty="0" smtClean="0"/>
              <a:t># </a:t>
            </a:r>
            <a:r>
              <a:rPr lang="en-US" sz="1200" dirty="0" err="1" smtClean="0"/>
              <a:t>ClassAd</a:t>
            </a:r>
            <a:r>
              <a:rPr lang="en-US" sz="1200" dirty="0" smtClean="0"/>
              <a:t> attribute that is True/False depending on whether this slot is </a:t>
            </a:r>
          </a:p>
          <a:p>
            <a:r>
              <a:rPr lang="en-US" sz="1200" dirty="0" smtClean="0"/>
              <a:t># the whole-machine slot CAN_RUN_WHOLE_MACHINE = </a:t>
            </a:r>
            <a:r>
              <a:rPr lang="en-US" sz="1200" dirty="0" err="1" smtClean="0"/>
              <a:t>SlotID</a:t>
            </a:r>
            <a:r>
              <a:rPr lang="en-US" sz="1200" dirty="0" smtClean="0"/>
              <a:t> == $(WHOLE_MACHINE_SLOT) STARTD_EXPRS = $(STARTD_EXPRS) CAN_RUN_WHOLE_MACHINE </a:t>
            </a:r>
          </a:p>
          <a:p>
            <a:r>
              <a:rPr lang="en-US" sz="1200" dirty="0" smtClean="0"/>
              <a:t># advertise state of each slot as </a:t>
            </a:r>
            <a:r>
              <a:rPr lang="en-US" sz="1200" dirty="0" err="1" smtClean="0"/>
              <a:t>SlotX_State</a:t>
            </a:r>
            <a:r>
              <a:rPr lang="en-US" sz="1200" dirty="0" smtClean="0"/>
              <a:t> in </a:t>
            </a:r>
            <a:r>
              <a:rPr lang="en-US" sz="1200" dirty="0" err="1" smtClean="0"/>
              <a:t>ClassAds</a:t>
            </a:r>
            <a:r>
              <a:rPr lang="en-US" sz="1200" dirty="0" smtClean="0"/>
              <a:t> of all other slots </a:t>
            </a:r>
          </a:p>
          <a:p>
            <a:r>
              <a:rPr lang="en-US" sz="1200" dirty="0" smtClean="0"/>
              <a:t>STARTD_SLOT_EXPRS = $(STARTD_SLOT_EXPRS) State </a:t>
            </a:r>
          </a:p>
          <a:p>
            <a:r>
              <a:rPr lang="en-US" sz="1200" dirty="0" smtClean="0"/>
              <a:t># Macro for referencing state of the whole-machine slot. </a:t>
            </a:r>
          </a:p>
          <a:p>
            <a:r>
              <a:rPr lang="en-US" sz="1200" dirty="0" smtClean="0"/>
              <a:t># Relies on </a:t>
            </a:r>
            <a:r>
              <a:rPr lang="en-US" sz="1200" dirty="0" err="1" smtClean="0"/>
              <a:t>eval</a:t>
            </a:r>
            <a:r>
              <a:rPr lang="en-US" sz="1200" dirty="0" smtClean="0"/>
              <a:t>(), which was added in Condor 7.3.2. WHOLE_MACHINE_SLOT_STATE = \ </a:t>
            </a:r>
            <a:r>
              <a:rPr lang="en-US" sz="1200" dirty="0" err="1" smtClean="0"/>
              <a:t>eval</a:t>
            </a:r>
            <a:r>
              <a:rPr lang="en-US" sz="1200" dirty="0" smtClean="0"/>
              <a:t>(</a:t>
            </a:r>
            <a:r>
              <a:rPr lang="en-US" sz="1200" dirty="0" err="1" smtClean="0"/>
              <a:t>strcat</a:t>
            </a:r>
            <a:r>
              <a:rPr lang="en-US" sz="1200" dirty="0" smtClean="0"/>
              <a:t>("Slot",$(WHOLE_MACHINE_SLOT),"_State")) # Macro that is true if any single-core slots are claimed</a:t>
            </a:r>
          </a:p>
          <a:p>
            <a:r>
              <a:rPr lang="en-US" sz="1200" dirty="0" smtClean="0"/>
              <a:t> # WARNING: THERE MUST BE AN ENTRY FOR ALL SLOTS</a:t>
            </a:r>
          </a:p>
          <a:p>
            <a:r>
              <a:rPr lang="en-US" sz="1200" dirty="0" smtClean="0"/>
              <a:t> # IN THE EXPRESSION BELOW. If you have more slots, you must </a:t>
            </a:r>
          </a:p>
          <a:p>
            <a:r>
              <a:rPr lang="en-US" sz="1200" dirty="0" smtClean="0"/>
              <a:t># extend this expression to cover them. If you have fewer</a:t>
            </a:r>
          </a:p>
          <a:p>
            <a:r>
              <a:rPr lang="en-US" sz="1200" dirty="0" smtClean="0"/>
              <a:t> # slots, extra entries are harmless. SINGLE_CORE_SLOTS_CLAIMED = \ ($(WHOLE_MACHINE_SLOT_STATE) =?= "Claimed") &lt; \ (Slot1_State =?= "Claimed") + \ (Slot2_State =?= "Claimed") + \ (Slot3_State =?= "Claimed") + \ (Slot4_State =?= "Claimed") + \ (Slot5_State =?= "Claimed") + \ (Slot6_State =?= "Claimed") + \ (Slot7_State =?= "Claimed") + \ (Slot8_State =?= "Claimed") + \ (Slot9_State =?= "Claimed") + \ (Slot10_State =?= "Claimed") + \ (Slot11_State =?= "Claimed") + \ (Slot12_State =?= "Claimed") + \ (Slot13_State =?= "Claimed") + \ (Slot14_State =?= "Claimed") + \ (Slot15_State =?= "Claimed") + \ (Slot16_State =?= "Claimed") + \ (Slot17_State =?= "Claimed") + \ (Slot18_State =?= "Claimed") + \ (Slot19_State =?= "Claimed") + \ (Slot20_State =?= "Claimed") + \ (Slot21_State =?= "Claimed") + \ (Slot22_State =?= "Claimed") + \ (Slot23_State =?= "Claimed") + \ (Slot24_State =?= "Claimed") + \ (Slot25_State =?= "Claimed") + \ (Slot26_State =?= "Claimed") + \ (Slot27_State =?= "Claimed") + \ (Slot28_State =?= "Claimed") + \ (Slot29_State =?= "Claimed") + \ (Slot30_State =?= "Claimed") + \ (Slot31_State =?= "Claimed") + \ (Slot32_State =?= "Claimed") + \ (Slot33_State =?= "Claimed") # Single-core jobs must run on single-core slots START_SINGLE_CORE_JOB = \ </a:t>
            </a:r>
            <a:r>
              <a:rPr lang="en-US" sz="1200" dirty="0" err="1" smtClean="0"/>
              <a:t>TARGET.RequiresWholeMachine</a:t>
            </a:r>
            <a:r>
              <a:rPr lang="en-US" sz="1200" dirty="0" smtClean="0"/>
              <a:t> =!= True &amp;&amp; MY.CAN_RUN_WHOLE_MACHINE == False &amp;&amp; \ $(WHOLE_MACHINE_SLOT_STATE) =!= "Claimed" # Whole-machine jobs must run on the whole-machine slot START_WHOLE_MACHINE_JOB = \ </a:t>
            </a:r>
            <a:r>
              <a:rPr lang="en-US" sz="1200" dirty="0" err="1" smtClean="0"/>
              <a:t>TARGET.RequiresWholeMachine</a:t>
            </a:r>
            <a:r>
              <a:rPr lang="en-US" sz="1200" dirty="0" smtClean="0"/>
              <a:t> =?= True &amp;&amp; MY.CAN_RUN_WHOLE_MACHINE START = ($(START)) &amp;&amp; ( \ ($(START_SINGLE_CORE_JOB)) || \ ($(START_WHOLE_MACHINE_JOB)) ) # Suspend the whole-machine job until single-core jobs finish. SUSPEND = ($(SUSPEND)) || ( \ MY.CAN_RUN_WHOLE_MACHINE &amp;&amp; ($(SINGLE_CORE_SLOTS_CLAIMED)) ) CONTINUE = ( $(SUSPEND) =!= True ) WANT_SUSPEND = ($(WANT_SUSPEND)) || ($(SUSPEND)) # In case group-quotas are being used, trim down the size # of the "pie" to avoid double-counting. GROUP_DYNAMIC_MACH_CONSTRAINT = CAN_RUN_WHOLE_MACHINE == False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is</a:t>
            </a:r>
          </a:p>
          <a:p>
            <a:pPr lvl="1"/>
            <a:r>
              <a:rPr lang="en-US" dirty="0" smtClean="0"/>
              <a:t>A) Clever use of Condor’s flexibly policy</a:t>
            </a:r>
          </a:p>
          <a:p>
            <a:pPr lvl="1"/>
            <a:r>
              <a:rPr lang="en-US" dirty="0" smtClean="0"/>
              <a:t>B) An egregious hack</a:t>
            </a:r>
          </a:p>
          <a:p>
            <a:pPr lvl="1"/>
            <a:r>
              <a:rPr lang="en-US" dirty="0" smtClean="0"/>
              <a:t>C) There must be a better way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local submit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3509" y="1429183"/>
            <a:ext cx="7772400" cy="3738562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universe = grid</a:t>
            </a:r>
          </a:p>
          <a:p>
            <a:pPr>
              <a:buNone/>
            </a:pPr>
            <a:r>
              <a:rPr lang="en-US" sz="1600" dirty="0" err="1" smtClean="0"/>
              <a:t>grid_type</a:t>
            </a:r>
            <a:r>
              <a:rPr lang="en-US" sz="1600" dirty="0" smtClean="0"/>
              <a:t>       = gt2</a:t>
            </a:r>
          </a:p>
          <a:p>
            <a:pPr>
              <a:buNone/>
            </a:pPr>
            <a:r>
              <a:rPr lang="en-US" sz="1600" dirty="0" err="1" smtClean="0"/>
              <a:t>globusscheduler</a:t>
            </a:r>
            <a:r>
              <a:rPr lang="en-US" sz="1600" dirty="0" smtClean="0"/>
              <a:t> = lepton.rcac.purdue.edu/</a:t>
            </a:r>
            <a:r>
              <a:rPr lang="en-US" sz="1600" dirty="0" err="1" smtClean="0"/>
              <a:t>jobmanager-pbs</a:t>
            </a:r>
            <a:endParaRPr lang="en-US" sz="1600" dirty="0" smtClean="0"/>
          </a:p>
          <a:p>
            <a:pPr>
              <a:buNone/>
            </a:pPr>
            <a:r>
              <a:rPr lang="en-US" sz="1600" dirty="0" err="1" smtClean="0"/>
              <a:t>globusrsl</a:t>
            </a:r>
            <a:r>
              <a:rPr lang="en-US" sz="1600" dirty="0" smtClean="0"/>
              <a:t> = (</a:t>
            </a:r>
            <a:r>
              <a:rPr lang="en-US" sz="1600" dirty="0" err="1" smtClean="0"/>
              <a:t>jobType</a:t>
            </a:r>
            <a:r>
              <a:rPr lang="en-US" sz="1600" dirty="0" smtClean="0"/>
              <a:t>=</a:t>
            </a:r>
            <a:r>
              <a:rPr lang="en-US" sz="1600" dirty="0" err="1" smtClean="0"/>
              <a:t>mpi</a:t>
            </a:r>
            <a:r>
              <a:rPr lang="en-US" sz="1600" dirty="0" smtClean="0"/>
              <a:t>)(queue=standby)(</a:t>
            </a:r>
            <a:r>
              <a:rPr lang="en-US" sz="1600" dirty="0" err="1" smtClean="0"/>
              <a:t>xcount</a:t>
            </a:r>
            <a:r>
              <a:rPr lang="en-US" sz="1600" dirty="0" smtClean="0"/>
              <a:t>=8)(</a:t>
            </a:r>
            <a:r>
              <a:rPr lang="en-US" sz="1600" dirty="0" err="1" smtClean="0"/>
              <a:t>host_xcount</a:t>
            </a:r>
            <a:r>
              <a:rPr lang="en-US" sz="1600" dirty="0" smtClean="0"/>
              <a:t>=1)</a:t>
            </a:r>
          </a:p>
          <a:p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executable = wrapper.sh</a:t>
            </a:r>
          </a:p>
          <a:p>
            <a:endParaRPr lang="en-US" sz="1600" dirty="0" smtClean="0"/>
          </a:p>
          <a:p>
            <a:pPr>
              <a:buNone/>
            </a:pPr>
            <a:r>
              <a:rPr lang="en-US" sz="1600" dirty="0" err="1" smtClean="0"/>
              <a:t>should_transfer_files</a:t>
            </a:r>
            <a:r>
              <a:rPr lang="en-US" sz="1600" dirty="0" smtClean="0"/>
              <a:t> = yes</a:t>
            </a:r>
          </a:p>
          <a:p>
            <a:pPr>
              <a:buNone/>
            </a:pPr>
            <a:r>
              <a:rPr lang="en-US" sz="1600" dirty="0" err="1" smtClean="0"/>
              <a:t>when_to_transfer_output</a:t>
            </a:r>
            <a:r>
              <a:rPr lang="en-US" sz="1600" dirty="0" smtClean="0"/>
              <a:t> = </a:t>
            </a:r>
            <a:r>
              <a:rPr lang="en-US" sz="1600" dirty="0" err="1" smtClean="0"/>
              <a:t>on_exit</a:t>
            </a:r>
            <a:endParaRPr lang="en-US" sz="1600" dirty="0" smtClean="0"/>
          </a:p>
          <a:p>
            <a:pPr>
              <a:buNone/>
            </a:pPr>
            <a:r>
              <a:rPr lang="en-US" sz="1600" dirty="0" err="1" smtClean="0"/>
              <a:t>transfer_input_files</a:t>
            </a:r>
            <a:r>
              <a:rPr lang="en-US" sz="1600" dirty="0" smtClean="0"/>
              <a:t> = </a:t>
            </a:r>
            <a:r>
              <a:rPr lang="en-US" sz="1600" dirty="0" err="1" smtClean="0"/>
              <a:t>mdrun</a:t>
            </a:r>
            <a:r>
              <a:rPr lang="en-US" sz="1600" dirty="0" smtClean="0"/>
              <a:t>, </a:t>
            </a:r>
            <a:r>
              <a:rPr lang="en-US" sz="1600" dirty="0" err="1" smtClean="0"/>
              <a:t>mpiexec</a:t>
            </a:r>
            <a:r>
              <a:rPr lang="en-US" sz="1600" dirty="0" smtClean="0"/>
              <a:t>, topol.tpr</a:t>
            </a:r>
          </a:p>
          <a:p>
            <a:pPr>
              <a:buNone/>
            </a:pPr>
            <a:r>
              <a:rPr lang="en-US" sz="1600" dirty="0" err="1" smtClean="0"/>
              <a:t>transfer_output_files</a:t>
            </a:r>
            <a:r>
              <a:rPr lang="en-US" sz="1600" dirty="0" smtClean="0"/>
              <a:t> = confout.gro, ener.edr, traj.xtc, traj.trr, md.log</a:t>
            </a:r>
          </a:p>
          <a:p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output = out.$(CLUSTER)</a:t>
            </a:r>
          </a:p>
          <a:p>
            <a:pPr>
              <a:buNone/>
            </a:pPr>
            <a:r>
              <a:rPr lang="en-US" sz="1600" dirty="0" smtClean="0"/>
              <a:t>error  = err.$(CLUSTER)</a:t>
            </a:r>
          </a:p>
          <a:p>
            <a:pPr>
              <a:buNone/>
            </a:pPr>
            <a:r>
              <a:rPr lang="en-US" sz="1600" dirty="0" smtClean="0"/>
              <a:t>log    = log</a:t>
            </a:r>
          </a:p>
          <a:p>
            <a:pPr>
              <a:buNone/>
            </a:pPr>
            <a:r>
              <a:rPr lang="en-US" sz="1600" dirty="0" smtClean="0"/>
              <a:t>queue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 the wrapper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#!/bin/</a:t>
            </a:r>
            <a:r>
              <a:rPr lang="en-US" dirty="0" err="1" smtClean="0"/>
              <a:t>sh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touch output1 output2</a:t>
            </a:r>
          </a:p>
          <a:p>
            <a:pPr>
              <a:buNone/>
            </a:pPr>
            <a:r>
              <a:rPr lang="en-US" dirty="0" err="1" smtClean="0"/>
              <a:t>chmod</a:t>
            </a:r>
            <a:r>
              <a:rPr lang="en-US" dirty="0" smtClean="0"/>
              <a:t> 0755 ./</a:t>
            </a:r>
            <a:r>
              <a:rPr lang="en-US" dirty="0" err="1" smtClean="0"/>
              <a:t>mdrun</a:t>
            </a:r>
            <a:r>
              <a:rPr lang="en-US" dirty="0" smtClean="0"/>
              <a:t> ./</a:t>
            </a:r>
            <a:r>
              <a:rPr lang="en-US" dirty="0" err="1" smtClean="0"/>
              <a:t>mpiexec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./</a:t>
            </a:r>
            <a:r>
              <a:rPr lang="en-US" dirty="0" err="1" smtClean="0"/>
              <a:t>mpiexec</a:t>
            </a:r>
            <a:r>
              <a:rPr lang="en-US" dirty="0" smtClean="0"/>
              <a:t> -</a:t>
            </a:r>
            <a:r>
              <a:rPr lang="en-US" dirty="0" err="1" smtClean="0"/>
              <a:t>np</a:t>
            </a:r>
            <a:r>
              <a:rPr lang="en-US" dirty="0" smtClean="0"/>
              <a:t> 8 </a:t>
            </a:r>
            <a:r>
              <a:rPr lang="en-US" dirty="0" err="1" smtClean="0"/>
              <a:t>mdrunome_input_file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Usual scheduling problems</a:t>
            </a:r>
          </a:p>
          <a:p>
            <a:r>
              <a:rPr lang="en-US" dirty="0" smtClean="0"/>
              <a:t>New HTPC problem:</a:t>
            </a:r>
          </a:p>
          <a:p>
            <a:pPr lvl="1"/>
            <a:r>
              <a:rPr lang="en-US" dirty="0" smtClean="0"/>
              <a:t>Job run, but not exclusively</a:t>
            </a:r>
          </a:p>
          <a:p>
            <a:pPr lvl="1"/>
            <a:r>
              <a:rPr lang="en-US" dirty="0" err="1" smtClean="0"/>
              <a:t>condor_ssh_to_job</a:t>
            </a:r>
            <a:r>
              <a:rPr lang="en-US" dirty="0" smtClean="0"/>
              <a:t> help</a:t>
            </a:r>
          </a:p>
          <a:p>
            <a:pPr lvl="1"/>
            <a:r>
              <a:rPr lang="en-US" dirty="0" smtClean="0"/>
              <a:t>run a </a:t>
            </a:r>
            <a:r>
              <a:rPr lang="en-US" dirty="0" err="1" smtClean="0"/>
              <a:t>ps</a:t>
            </a:r>
            <a:r>
              <a:rPr lang="en-US" dirty="0" smtClean="0"/>
              <a:t> command to verify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Engineer Barbie says:</a:t>
            </a:r>
            <a:endParaRPr lang="en-US" dirty="0"/>
          </a:p>
        </p:txBody>
      </p:sp>
      <p:pic>
        <p:nvPicPr>
          <p:cNvPr id="4" name="Content Placeholder 3" descr="barbi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609140" y="1886383"/>
            <a:ext cx="2802520" cy="3738562"/>
          </a:xfrm>
        </p:spPr>
      </p:pic>
      <p:sp>
        <p:nvSpPr>
          <p:cNvPr id="5" name="TextBox 4"/>
          <p:cNvSpPr txBox="1"/>
          <p:nvPr/>
        </p:nvSpPr>
        <p:spPr>
          <a:xfrm>
            <a:off x="166256" y="2673927"/>
            <a:ext cx="5638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Parallel programming is hard</a:t>
            </a:r>
          </a:p>
          <a:p>
            <a:endParaRPr lang="en-US" dirty="0" smtClean="0"/>
          </a:p>
          <a:p>
            <a:r>
              <a:rPr lang="en-US" dirty="0" smtClean="0"/>
              <a:t>HTPC doesn’t make it much easier</a:t>
            </a:r>
          </a:p>
          <a:p>
            <a:r>
              <a:rPr lang="en-US" dirty="0" smtClean="0"/>
              <a:t>(maybe it is easier to debug on one machine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That was painful</a:t>
            </a:r>
            <a:br>
              <a:rPr lang="en-US" dirty="0" smtClean="0"/>
            </a:br>
            <a:r>
              <a:rPr lang="en-US" dirty="0" smtClean="0"/>
              <a:t>Can there be a better way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Problems with site-selection</a:t>
            </a:r>
          </a:p>
          <a:p>
            <a:r>
              <a:rPr lang="en-US" dirty="0" smtClean="0"/>
              <a:t>Everyone needs to know every site</a:t>
            </a:r>
          </a:p>
          <a:p>
            <a:r>
              <a:rPr lang="en-US" dirty="0" smtClean="0"/>
              <a:t>Everyone needs to know site RSL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Usual OSG Solution: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Primary theorem of Computer Science: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	Any problem can be fixed with another layer of abstraction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i.e. Pilots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en-US" dirty="0" smtClean="0"/>
              <a:t>Condor Week </a:t>
            </a:r>
            <a:endParaRPr lang="en-US" dirty="0"/>
          </a:p>
        </p:txBody>
      </p:sp>
      <p:sp>
        <p:nvSpPr>
          <p:cNvPr id="10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smtClean="0"/>
              <a:t>Glidein Factories - by I. Sfiligoi</a:t>
            </a:r>
            <a:endParaRPr lang="en-US"/>
          </a:p>
        </p:txBody>
      </p:sp>
      <p:sp>
        <p:nvSpPr>
          <p:cNvPr id="10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775510" y="6490559"/>
            <a:ext cx="910098" cy="230243"/>
          </a:xfrm>
          <a:prstGeom prst="rect">
            <a:avLst/>
          </a:prstGeom>
        </p:spPr>
        <p:txBody>
          <a:bodyPr lIns="82945" tIns="41473" rIns="82945" bIns="41473"/>
          <a:lstStyle/>
          <a:p>
            <a:pPr lvl="0"/>
            <a:fld id="{C884A711-E27E-43F9-86A7-EBF80CE12983}" type="slidenum">
              <a:rPr/>
              <a:pPr lvl="0"/>
              <a:t>28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457171" y="461299"/>
            <a:ext cx="8228763" cy="769441"/>
          </a:xfrm>
        </p:spPr>
        <p:txBody>
          <a:bodyPr>
            <a:spAutoFit/>
          </a:bodyPr>
          <a:lstStyle/>
          <a:p>
            <a:pPr lvl="0"/>
            <a:r>
              <a:rPr lang="en-US"/>
              <a:t>The </a:t>
            </a:r>
            <a:r>
              <a:rPr lang="en-US" b="1">
                <a:solidFill>
                  <a:srgbClr val="3DEB3D"/>
                </a:solidFill>
                <a:effectLst>
                  <a:outerShdw dist="17961" dir="2700000">
                    <a:scrgbClr r="0" g="0" b="0"/>
                  </a:outerShdw>
                </a:effectLst>
              </a:rPr>
              <a:t>glideinWMS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698945" y="1077732"/>
            <a:ext cx="4249084" cy="319727"/>
          </a:xfrm>
          <a:prstGeom prst="rect">
            <a:avLst/>
          </a:prstGeom>
          <a:noFill/>
          <a:ln>
            <a:noFill/>
          </a:ln>
        </p:spPr>
        <p:txBody>
          <a:bodyPr vert="horz" lIns="81639" tIns="40820" rIns="81639" bIns="40820" anchorCtr="0" compatLnSpc="0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latin typeface="Utopia" pitchFamily="18"/>
                <a:ea typeface="Nimbus Sans L" pitchFamily="2"/>
                <a:cs typeface="Lucidasans" pitchFamily="2"/>
              </a:rPr>
              <a:t>http://home.fnal.gov/~sfiligoi/glideinWMS/</a:t>
            </a:r>
          </a:p>
        </p:txBody>
      </p:sp>
      <p:sp>
        <p:nvSpPr>
          <p:cNvPr id="4" name="Rectangle 3"/>
          <p:cNvSpPr/>
          <p:nvPr/>
        </p:nvSpPr>
        <p:spPr>
          <a:xfrm>
            <a:off x="3015700" y="1694978"/>
            <a:ext cx="566240" cy="138799"/>
          </a:xfrm>
          <a:prstGeom prst="rect">
            <a:avLst/>
          </a:prstGeom>
          <a:solidFill>
            <a:srgbClr val="FF6633"/>
          </a:solidFill>
          <a:ln w="0">
            <a:solidFill>
              <a:srgbClr val="000000"/>
            </a:solidFill>
            <a:prstDash val="solid"/>
          </a:ln>
          <a:effectLst>
            <a:outerShdw dist="51930" dir="2700000" algn="tl">
              <a:srgbClr val="808080"/>
            </a:outerShdw>
          </a:effectLst>
        </p:spPr>
        <p:txBody>
          <a:bodyPr vert="horz" lIns="81639" tIns="40820" rIns="81639" bIns="40820" anchor="ctr" anchorCtr="1" compatLnSpc="0"/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 lang="en-US" sz="1600" dirty="0">
              <a:latin typeface="Nimbus Sans L" pitchFamily="18"/>
              <a:ea typeface="Nimbus Sans L" pitchFamily="2"/>
              <a:cs typeface="Lucidasans" pitchFamily="2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653128" y="1694978"/>
            <a:ext cx="566893" cy="138799"/>
          </a:xfrm>
          <a:prstGeom prst="rect">
            <a:avLst/>
          </a:prstGeom>
          <a:solidFill>
            <a:srgbClr val="FF6633"/>
          </a:solidFill>
          <a:ln w="0">
            <a:solidFill>
              <a:srgbClr val="000000"/>
            </a:solidFill>
            <a:prstDash val="solid"/>
          </a:ln>
          <a:effectLst>
            <a:outerShdw dist="51930" dir="2700000" algn="tl">
              <a:srgbClr val="808080"/>
            </a:outerShdw>
          </a:effectLst>
        </p:spPr>
        <p:txBody>
          <a:bodyPr vert="horz" lIns="81639" tIns="40820" rIns="81639" bIns="40820" anchor="ctr" anchorCtr="1" compatLnSpc="0"/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 lang="en-US" sz="1600" dirty="0">
              <a:latin typeface="Nimbus Sans L" pitchFamily="18"/>
              <a:ea typeface="Nimbus Sans L" pitchFamily="2"/>
              <a:cs typeface="Lucidasans" pitchFamily="2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18638" y="1899421"/>
            <a:ext cx="566893" cy="138799"/>
          </a:xfrm>
          <a:prstGeom prst="rect">
            <a:avLst/>
          </a:prstGeom>
          <a:solidFill>
            <a:srgbClr val="808080"/>
          </a:solidFill>
          <a:ln w="0">
            <a:solidFill>
              <a:srgbClr val="000000"/>
            </a:solidFill>
            <a:prstDash val="solid"/>
          </a:ln>
          <a:effectLst>
            <a:outerShdw dist="51930" dir="2700000" algn="tl">
              <a:srgbClr val="808080"/>
            </a:outerShdw>
          </a:effectLst>
        </p:spPr>
        <p:txBody>
          <a:bodyPr vert="horz" lIns="81639" tIns="40820" rIns="81639" bIns="40820" anchor="ctr" anchorCtr="1" compatLnSpc="0"/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 lang="en-US" sz="1600" dirty="0">
              <a:latin typeface="Nimbus Sans L" pitchFamily="18"/>
              <a:ea typeface="Nimbus Sans L" pitchFamily="2"/>
              <a:cs typeface="Lucidasans" pitchFamily="2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656719" y="1899421"/>
            <a:ext cx="566240" cy="138799"/>
          </a:xfrm>
          <a:prstGeom prst="rect">
            <a:avLst/>
          </a:prstGeom>
          <a:solidFill>
            <a:srgbClr val="808080"/>
          </a:solidFill>
          <a:ln w="0">
            <a:solidFill>
              <a:srgbClr val="000000"/>
            </a:solidFill>
            <a:prstDash val="solid"/>
          </a:ln>
          <a:effectLst>
            <a:outerShdw dist="51930" dir="2700000" algn="tl">
              <a:srgbClr val="808080"/>
            </a:outerShdw>
          </a:effectLst>
        </p:spPr>
        <p:txBody>
          <a:bodyPr vert="horz" lIns="81639" tIns="40820" rIns="81639" bIns="40820" anchor="ctr" anchorCtr="1" compatLnSpc="0"/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 lang="en-US" sz="1600" dirty="0">
              <a:latin typeface="Nimbus Sans L" pitchFamily="18"/>
              <a:ea typeface="Nimbus Sans L" pitchFamily="2"/>
              <a:cs typeface="Lucidasans" pitchFamily="2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15700" y="2132276"/>
            <a:ext cx="566240" cy="138799"/>
          </a:xfrm>
          <a:prstGeom prst="rect">
            <a:avLst/>
          </a:prstGeom>
          <a:solidFill>
            <a:srgbClr val="808080"/>
          </a:solidFill>
          <a:ln w="0">
            <a:solidFill>
              <a:srgbClr val="000000"/>
            </a:solidFill>
            <a:prstDash val="solid"/>
          </a:ln>
          <a:effectLst>
            <a:outerShdw dist="51930" dir="2700000" algn="tl">
              <a:srgbClr val="808080"/>
            </a:outerShdw>
          </a:effectLst>
        </p:spPr>
        <p:txBody>
          <a:bodyPr vert="horz" lIns="81639" tIns="40820" rIns="81639" bIns="40820" anchor="ctr" anchorCtr="1" compatLnSpc="0"/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 lang="en-US" sz="1600" dirty="0">
              <a:latin typeface="Nimbus Sans L" pitchFamily="18"/>
              <a:ea typeface="Nimbus Sans L" pitchFamily="2"/>
              <a:cs typeface="Lucidasans" pitchFamily="2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53128" y="2132276"/>
            <a:ext cx="566893" cy="138799"/>
          </a:xfrm>
          <a:prstGeom prst="rect">
            <a:avLst/>
          </a:prstGeom>
          <a:solidFill>
            <a:srgbClr val="FF6633"/>
          </a:solidFill>
          <a:ln w="0">
            <a:solidFill>
              <a:srgbClr val="000000"/>
            </a:solidFill>
            <a:prstDash val="solid"/>
          </a:ln>
          <a:effectLst>
            <a:outerShdw dist="51930" dir="2700000" algn="tl">
              <a:srgbClr val="808080"/>
            </a:outerShdw>
          </a:effectLst>
        </p:spPr>
        <p:txBody>
          <a:bodyPr vert="horz" lIns="81639" tIns="40820" rIns="81639" bIns="40820" anchor="ctr" anchorCtr="1" compatLnSpc="0"/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 lang="en-US" sz="1600" dirty="0">
              <a:latin typeface="Nimbus Sans L" pitchFamily="18"/>
              <a:ea typeface="Nimbus Sans L" pitchFamily="2"/>
              <a:cs typeface="Lucidasans" pitchFamily="2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018638" y="2336719"/>
            <a:ext cx="566893" cy="138799"/>
          </a:xfrm>
          <a:prstGeom prst="rect">
            <a:avLst/>
          </a:prstGeom>
          <a:solidFill>
            <a:srgbClr val="FF6633"/>
          </a:solidFill>
          <a:ln w="0">
            <a:solidFill>
              <a:srgbClr val="000000"/>
            </a:solidFill>
            <a:prstDash val="solid"/>
          </a:ln>
          <a:effectLst>
            <a:outerShdw dist="51930" dir="2700000" algn="tl">
              <a:srgbClr val="808080"/>
            </a:outerShdw>
          </a:effectLst>
        </p:spPr>
        <p:txBody>
          <a:bodyPr vert="horz" lIns="81639" tIns="40820" rIns="81639" bIns="40820" anchor="ctr" anchorCtr="1" compatLnSpc="0"/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 lang="en-US" sz="1600" dirty="0">
              <a:latin typeface="Nimbus Sans L" pitchFamily="18"/>
              <a:ea typeface="Nimbus Sans L" pitchFamily="2"/>
              <a:cs typeface="Lucidasans" pitchFamily="2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656719" y="2336719"/>
            <a:ext cx="566240" cy="138799"/>
          </a:xfrm>
          <a:prstGeom prst="rect">
            <a:avLst/>
          </a:prstGeom>
          <a:solidFill>
            <a:srgbClr val="FF6633"/>
          </a:solidFill>
          <a:ln w="0">
            <a:solidFill>
              <a:srgbClr val="000000"/>
            </a:solidFill>
            <a:prstDash val="solid"/>
          </a:ln>
          <a:effectLst>
            <a:outerShdw dist="51930" dir="2700000" algn="tl">
              <a:srgbClr val="808080"/>
            </a:outerShdw>
          </a:effectLst>
        </p:spPr>
        <p:txBody>
          <a:bodyPr vert="horz" lIns="81639" tIns="40820" rIns="81639" bIns="40820" anchor="ctr" anchorCtr="1" compatLnSpc="0"/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 lang="en-US" sz="1600" dirty="0">
              <a:latin typeface="Nimbus Sans L" pitchFamily="18"/>
              <a:ea typeface="Nimbus Sans L" pitchFamily="2"/>
              <a:cs typeface="Lucidasans" pitchFamily="2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2584000" y="1383416"/>
            <a:ext cx="2119317" cy="1378843"/>
          </a:xfrm>
          <a:custGeom>
            <a:avLst/>
            <a:gdLst>
              <a:gd name="f0" fmla="val 0"/>
              <a:gd name="f1" fmla="val 884"/>
              <a:gd name="f2" fmla="val 526"/>
              <a:gd name="f3" fmla="val 794"/>
              <a:gd name="f4" fmla="val 337"/>
              <a:gd name="f5" fmla="val 800"/>
              <a:gd name="f6" fmla="val 349"/>
              <a:gd name="f7" fmla="val 806"/>
              <a:gd name="f8" fmla="val 361"/>
              <a:gd name="f9" fmla="val 812"/>
              <a:gd name="f10" fmla="val 373"/>
              <a:gd name="f11" fmla="val 390"/>
              <a:gd name="f12" fmla="val 426"/>
              <a:gd name="f13" fmla="val 776"/>
              <a:gd name="f14" fmla="val 461"/>
              <a:gd name="f15" fmla="val 740"/>
              <a:gd name="f16" fmla="val 485"/>
              <a:gd name="f17" fmla="val 693"/>
              <a:gd name="f18" fmla="val 503"/>
              <a:gd name="f19" fmla="val 639"/>
              <a:gd name="f20" fmla="val 509"/>
              <a:gd name="f21" fmla="val 609"/>
              <a:gd name="f22" fmla="val 579"/>
              <a:gd name="f23" fmla="val 555"/>
              <a:gd name="f24" fmla="val 497"/>
              <a:gd name="f25" fmla="val 531"/>
              <a:gd name="f26" fmla="val 519"/>
              <a:gd name="f27" fmla="val 501"/>
              <a:gd name="f28" fmla="val 515"/>
              <a:gd name="f29" fmla="val 484"/>
              <a:gd name="f30" fmla="val 521"/>
              <a:gd name="f31" fmla="val 460"/>
              <a:gd name="f32" fmla="val 442"/>
              <a:gd name="f33" fmla="val 418"/>
              <a:gd name="f34" fmla="val 406"/>
              <a:gd name="f35" fmla="val 394"/>
              <a:gd name="f36" fmla="val 376"/>
              <a:gd name="f37" fmla="val 491"/>
              <a:gd name="f38" fmla="val 352"/>
              <a:gd name="f39" fmla="val 334"/>
              <a:gd name="f40" fmla="val 310"/>
              <a:gd name="f41" fmla="val 263"/>
              <a:gd name="f42" fmla="val 221"/>
              <a:gd name="f43" fmla="val 185"/>
              <a:gd name="f44" fmla="val 467"/>
              <a:gd name="f45" fmla="val 161"/>
              <a:gd name="f46" fmla="val 444"/>
              <a:gd name="f47" fmla="val 143"/>
              <a:gd name="f48" fmla="val 414"/>
              <a:gd name="f49" fmla="val 137"/>
              <a:gd name="f50" fmla="val 131"/>
              <a:gd name="f51" fmla="val 90"/>
              <a:gd name="f52" fmla="val 408"/>
              <a:gd name="f53" fmla="val 54"/>
              <a:gd name="f54" fmla="val 24"/>
              <a:gd name="f55" fmla="val 6"/>
              <a:gd name="f56" fmla="val 343"/>
              <a:gd name="f57" fmla="val 308"/>
              <a:gd name="f58" fmla="val 272"/>
              <a:gd name="f59" fmla="val 30"/>
              <a:gd name="f60" fmla="val 242"/>
              <a:gd name="f61" fmla="val 60"/>
              <a:gd name="f62" fmla="val 219"/>
              <a:gd name="f63" fmla="val 101"/>
              <a:gd name="f64" fmla="val 201"/>
              <a:gd name="f65" fmla="val 107"/>
              <a:gd name="f66" fmla="val 95"/>
              <a:gd name="f67" fmla="val 189"/>
              <a:gd name="f68" fmla="val 84"/>
              <a:gd name="f69" fmla="val 177"/>
              <a:gd name="f70" fmla="val 78"/>
              <a:gd name="f71" fmla="val 160"/>
              <a:gd name="f72" fmla="val 142"/>
              <a:gd name="f73" fmla="val 100"/>
              <a:gd name="f74" fmla="val 113"/>
              <a:gd name="f75" fmla="val 71"/>
              <a:gd name="f76" fmla="val 149"/>
              <a:gd name="f77" fmla="val 47"/>
              <a:gd name="f78" fmla="val 197"/>
              <a:gd name="f79" fmla="val 35"/>
              <a:gd name="f80" fmla="val 227"/>
              <a:gd name="f81" fmla="val 41"/>
              <a:gd name="f82" fmla="val 251"/>
              <a:gd name="f83" fmla="val 275"/>
              <a:gd name="f84" fmla="val 59"/>
              <a:gd name="f85" fmla="val 293"/>
              <a:gd name="f86" fmla="val 77"/>
              <a:gd name="f87" fmla="val 298"/>
              <a:gd name="f88" fmla="val 304"/>
              <a:gd name="f89" fmla="val 322"/>
              <a:gd name="f90" fmla="val 340"/>
              <a:gd name="f91" fmla="val 53"/>
              <a:gd name="f92" fmla="val 358"/>
              <a:gd name="f93" fmla="val 382"/>
              <a:gd name="f94" fmla="val 430"/>
              <a:gd name="f95" fmla="val 436"/>
              <a:gd name="f96" fmla="val 466"/>
              <a:gd name="f97" fmla="val 29"/>
              <a:gd name="f98" fmla="val 496"/>
              <a:gd name="f99" fmla="val 12"/>
              <a:gd name="f100" fmla="val 573"/>
              <a:gd name="f101" fmla="val 621"/>
              <a:gd name="f102" fmla="val 669"/>
              <a:gd name="f103" fmla="val 699"/>
              <a:gd name="f104" fmla="val 722"/>
              <a:gd name="f105" fmla="val 728"/>
              <a:gd name="f106" fmla="val 112"/>
              <a:gd name="f107" fmla="val 118"/>
              <a:gd name="f108" fmla="val 124"/>
              <a:gd name="f109" fmla="val 130"/>
              <a:gd name="f110" fmla="val 734"/>
              <a:gd name="f111" fmla="val 746"/>
              <a:gd name="f112" fmla="val 136"/>
              <a:gd name="f113" fmla="val 830"/>
              <a:gd name="f114" fmla="val 148"/>
              <a:gd name="f115" fmla="val 860"/>
              <a:gd name="f116" fmla="val 171"/>
              <a:gd name="f117" fmla="val 878"/>
              <a:gd name="f118" fmla="val 237"/>
              <a:gd name="f119" fmla="val 296"/>
              <a:gd name="f120" fmla="val 319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884" h="526">
                <a:moveTo>
                  <a:pt x="f3" y="f4"/>
                </a:moveTo>
                <a:lnTo>
                  <a:pt x="f5" y="f6"/>
                </a:lnTo>
                <a:lnTo>
                  <a:pt x="f7" y="f8"/>
                </a:lnTo>
                <a:lnTo>
                  <a:pt x="f9" y="f10"/>
                </a:lnTo>
                <a:lnTo>
                  <a:pt x="f9" y="f11"/>
                </a:lnTo>
                <a:lnTo>
                  <a:pt x="f5" y="f12"/>
                </a:lnTo>
                <a:lnTo>
                  <a:pt x="f13" y="f14"/>
                </a:lnTo>
                <a:lnTo>
                  <a:pt x="f15" y="f16"/>
                </a:lnTo>
                <a:lnTo>
                  <a:pt x="f17" y="f18"/>
                </a:lnTo>
                <a:lnTo>
                  <a:pt x="f19" y="f20"/>
                </a:lnTo>
                <a:lnTo>
                  <a:pt x="f21" y="f18"/>
                </a:lnTo>
                <a:lnTo>
                  <a:pt x="f22" y="f18"/>
                </a:lnTo>
                <a:lnTo>
                  <a:pt x="f23" y="f24"/>
                </a:lnTo>
                <a:lnTo>
                  <a:pt x="f25" y="f16"/>
                </a:lnTo>
                <a:lnTo>
                  <a:pt x="f26" y="f18"/>
                </a:lnTo>
                <a:lnTo>
                  <a:pt x="f27" y="f28"/>
                </a:lnTo>
                <a:lnTo>
                  <a:pt x="f29" y="f30"/>
                </a:lnTo>
                <a:lnTo>
                  <a:pt x="f31" y="f2"/>
                </a:lnTo>
                <a:lnTo>
                  <a:pt x="f32" y="f30"/>
                </a:lnTo>
                <a:lnTo>
                  <a:pt x="f33" y="f28"/>
                </a:lnTo>
                <a:lnTo>
                  <a:pt x="f34" y="f18"/>
                </a:lnTo>
                <a:lnTo>
                  <a:pt x="f35" y="f16"/>
                </a:lnTo>
                <a:lnTo>
                  <a:pt x="f36" y="f37"/>
                </a:lnTo>
                <a:lnTo>
                  <a:pt x="f38" y="f24"/>
                </a:lnTo>
                <a:lnTo>
                  <a:pt x="f39" y="f24"/>
                </a:lnTo>
                <a:lnTo>
                  <a:pt x="f40" y="f18"/>
                </a:lnTo>
                <a:lnTo>
                  <a:pt x="f41" y="f24"/>
                </a:lnTo>
                <a:lnTo>
                  <a:pt x="f42" y="f16"/>
                </a:lnTo>
                <a:lnTo>
                  <a:pt x="f43" y="f44"/>
                </a:lnTo>
                <a:lnTo>
                  <a:pt x="f45" y="f46"/>
                </a:lnTo>
                <a:lnTo>
                  <a:pt x="f47" y="f48"/>
                </a:lnTo>
                <a:lnTo>
                  <a:pt x="f49" y="f48"/>
                </a:lnTo>
                <a:lnTo>
                  <a:pt x="f49" y="f48"/>
                </a:lnTo>
                <a:lnTo>
                  <a:pt x="f49" y="f48"/>
                </a:lnTo>
                <a:lnTo>
                  <a:pt x="f50" y="f48"/>
                </a:lnTo>
                <a:lnTo>
                  <a:pt x="f51" y="f52"/>
                </a:lnTo>
                <a:lnTo>
                  <a:pt x="f53" y="f11"/>
                </a:lnTo>
                <a:lnTo>
                  <a:pt x="f54" y="f10"/>
                </a:lnTo>
                <a:lnTo>
                  <a:pt x="f55" y="f56"/>
                </a:lnTo>
                <a:lnTo>
                  <a:pt x="f0" y="f57"/>
                </a:lnTo>
                <a:lnTo>
                  <a:pt x="f55" y="f58"/>
                </a:lnTo>
                <a:lnTo>
                  <a:pt x="f59" y="f60"/>
                </a:lnTo>
                <a:lnTo>
                  <a:pt x="f61" y="f62"/>
                </a:lnTo>
                <a:lnTo>
                  <a:pt x="f63" y="f64"/>
                </a:lnTo>
                <a:lnTo>
                  <a:pt x="f63" y="f64"/>
                </a:lnTo>
                <a:lnTo>
                  <a:pt x="f63" y="f64"/>
                </a:lnTo>
                <a:lnTo>
                  <a:pt x="f65" y="f64"/>
                </a:lnTo>
                <a:lnTo>
                  <a:pt x="f66" y="f67"/>
                </a:lnTo>
                <a:lnTo>
                  <a:pt x="f68" y="f69"/>
                </a:lnTo>
                <a:lnTo>
                  <a:pt x="f70" y="f71"/>
                </a:lnTo>
                <a:lnTo>
                  <a:pt x="f70" y="f72"/>
                </a:lnTo>
                <a:lnTo>
                  <a:pt x="f68" y="f73"/>
                </a:lnTo>
                <a:lnTo>
                  <a:pt x="f74" y="f75"/>
                </a:lnTo>
                <a:lnTo>
                  <a:pt x="f76" y="f77"/>
                </a:lnTo>
                <a:lnTo>
                  <a:pt x="f78" y="f79"/>
                </a:lnTo>
                <a:lnTo>
                  <a:pt x="f80" y="f81"/>
                </a:lnTo>
                <a:lnTo>
                  <a:pt x="f82" y="f77"/>
                </a:lnTo>
                <a:lnTo>
                  <a:pt x="f83" y="f84"/>
                </a:lnTo>
                <a:lnTo>
                  <a:pt x="f85" y="f86"/>
                </a:lnTo>
                <a:lnTo>
                  <a:pt x="f87" y="f86"/>
                </a:lnTo>
                <a:lnTo>
                  <a:pt x="f87" y="f86"/>
                </a:lnTo>
                <a:lnTo>
                  <a:pt x="f88" y="f86"/>
                </a:lnTo>
                <a:lnTo>
                  <a:pt x="f88" y="f86"/>
                </a:lnTo>
                <a:lnTo>
                  <a:pt x="f88" y="f86"/>
                </a:lnTo>
                <a:lnTo>
                  <a:pt x="f40" y="f86"/>
                </a:lnTo>
                <a:lnTo>
                  <a:pt x="f40" y="f86"/>
                </a:lnTo>
                <a:lnTo>
                  <a:pt x="f89" y="f84"/>
                </a:lnTo>
                <a:lnTo>
                  <a:pt x="f90" y="f91"/>
                </a:lnTo>
                <a:lnTo>
                  <a:pt x="f92" y="f77"/>
                </a:lnTo>
                <a:lnTo>
                  <a:pt x="f93" y="f81"/>
                </a:lnTo>
                <a:lnTo>
                  <a:pt x="f35" y="f81"/>
                </a:lnTo>
                <a:lnTo>
                  <a:pt x="f34" y="f77"/>
                </a:lnTo>
                <a:lnTo>
                  <a:pt x="f33" y="f91"/>
                </a:lnTo>
                <a:lnTo>
                  <a:pt x="f94" y="f91"/>
                </a:lnTo>
                <a:lnTo>
                  <a:pt x="f95" y="f91"/>
                </a:lnTo>
                <a:lnTo>
                  <a:pt x="f95" y="f91"/>
                </a:lnTo>
                <a:lnTo>
                  <a:pt x="f95" y="f91"/>
                </a:lnTo>
                <a:lnTo>
                  <a:pt x="f95" y="f77"/>
                </a:lnTo>
                <a:lnTo>
                  <a:pt x="f96" y="f97"/>
                </a:lnTo>
                <a:lnTo>
                  <a:pt x="f98" y="f99"/>
                </a:lnTo>
                <a:lnTo>
                  <a:pt x="f25" y="f55"/>
                </a:lnTo>
                <a:lnTo>
                  <a:pt x="f100" y="f0"/>
                </a:lnTo>
                <a:lnTo>
                  <a:pt x="f101" y="f55"/>
                </a:lnTo>
                <a:lnTo>
                  <a:pt x="f102" y="f54"/>
                </a:lnTo>
                <a:lnTo>
                  <a:pt x="f103" y="f77"/>
                </a:lnTo>
                <a:lnTo>
                  <a:pt x="f104" y="f86"/>
                </a:lnTo>
                <a:lnTo>
                  <a:pt x="f105" y="f106"/>
                </a:lnTo>
                <a:lnTo>
                  <a:pt x="f105" y="f107"/>
                </a:lnTo>
                <a:lnTo>
                  <a:pt x="f105" y="f107"/>
                </a:lnTo>
                <a:lnTo>
                  <a:pt x="f105" y="f108"/>
                </a:lnTo>
                <a:lnTo>
                  <a:pt x="f105" y="f109"/>
                </a:lnTo>
                <a:lnTo>
                  <a:pt x="f110" y="f109"/>
                </a:lnTo>
                <a:lnTo>
                  <a:pt x="f15" y="f109"/>
                </a:lnTo>
                <a:lnTo>
                  <a:pt x="f111" y="f109"/>
                </a:lnTo>
                <a:lnTo>
                  <a:pt x="f111" y="f109"/>
                </a:lnTo>
                <a:lnTo>
                  <a:pt x="f3" y="f112"/>
                </a:lnTo>
                <a:lnTo>
                  <a:pt x="f113" y="f114"/>
                </a:lnTo>
                <a:lnTo>
                  <a:pt x="f115" y="f116"/>
                </a:lnTo>
                <a:lnTo>
                  <a:pt x="f117" y="f64"/>
                </a:lnTo>
                <a:lnTo>
                  <a:pt x="f1" y="f118"/>
                </a:lnTo>
                <a:lnTo>
                  <a:pt x="f117" y="f58"/>
                </a:lnTo>
                <a:lnTo>
                  <a:pt x="f115" y="f119"/>
                </a:lnTo>
                <a:lnTo>
                  <a:pt x="f113" y="f120"/>
                </a:lnTo>
                <a:lnTo>
                  <a:pt x="f3" y="f4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</a:ln>
        </p:spPr>
        <p:txBody>
          <a:bodyPr vert="horz" lIns="81639" tIns="40820" rIns="81639" bIns="40820" anchor="ctr" compatLnSpc="0"/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 lang="en-US" sz="1600" dirty="0">
              <a:latin typeface="Nimbus Sans L" pitchFamily="18"/>
              <a:ea typeface="Nimbus Sans L" pitchFamily="2"/>
              <a:cs typeface="Lucidasans" pitchFamily="2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281112" y="2185836"/>
            <a:ext cx="566240" cy="138799"/>
          </a:xfrm>
          <a:prstGeom prst="rect">
            <a:avLst/>
          </a:prstGeom>
          <a:solidFill>
            <a:srgbClr val="808080"/>
          </a:solidFill>
          <a:ln w="0">
            <a:solidFill>
              <a:srgbClr val="000000"/>
            </a:solidFill>
            <a:prstDash val="solid"/>
          </a:ln>
          <a:effectLst>
            <a:outerShdw dist="51930" dir="2700000" algn="tl">
              <a:srgbClr val="808080"/>
            </a:outerShdw>
          </a:effectLst>
        </p:spPr>
        <p:txBody>
          <a:bodyPr vert="horz" lIns="81639" tIns="40820" rIns="81639" bIns="40820" anchor="ctr" anchorCtr="1" compatLnSpc="0"/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 lang="en-US" sz="1600" dirty="0">
              <a:latin typeface="Nimbus Sans L" pitchFamily="18"/>
              <a:ea typeface="Nimbus Sans L" pitchFamily="2"/>
              <a:cs typeface="Lucidasans" pitchFamily="2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918540" y="2185836"/>
            <a:ext cx="566893" cy="138799"/>
          </a:xfrm>
          <a:prstGeom prst="rect">
            <a:avLst/>
          </a:prstGeom>
          <a:solidFill>
            <a:srgbClr val="808080"/>
          </a:solidFill>
          <a:ln w="0">
            <a:solidFill>
              <a:srgbClr val="000000"/>
            </a:solidFill>
            <a:prstDash val="solid"/>
          </a:ln>
          <a:effectLst>
            <a:outerShdw dist="51930" dir="2700000" algn="tl">
              <a:srgbClr val="808080"/>
            </a:outerShdw>
          </a:effectLst>
        </p:spPr>
        <p:txBody>
          <a:bodyPr vert="horz" lIns="81639" tIns="40820" rIns="81639" bIns="40820" anchor="ctr" anchorCtr="1" compatLnSpc="0"/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 lang="en-US" sz="1600" dirty="0">
              <a:latin typeface="Nimbus Sans L" pitchFamily="18"/>
              <a:ea typeface="Nimbus Sans L" pitchFamily="2"/>
              <a:cs typeface="Lucidasans" pitchFamily="2"/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7012685" y="1874275"/>
            <a:ext cx="1764683" cy="702484"/>
          </a:xfrm>
          <a:custGeom>
            <a:avLst/>
            <a:gdLst>
              <a:gd name="f0" fmla="val 0"/>
              <a:gd name="f1" fmla="val 884"/>
              <a:gd name="f2" fmla="val 526"/>
              <a:gd name="f3" fmla="val 794"/>
              <a:gd name="f4" fmla="val 337"/>
              <a:gd name="f5" fmla="val 800"/>
              <a:gd name="f6" fmla="val 349"/>
              <a:gd name="f7" fmla="val 806"/>
              <a:gd name="f8" fmla="val 361"/>
              <a:gd name="f9" fmla="val 812"/>
              <a:gd name="f10" fmla="val 373"/>
              <a:gd name="f11" fmla="val 390"/>
              <a:gd name="f12" fmla="val 426"/>
              <a:gd name="f13" fmla="val 776"/>
              <a:gd name="f14" fmla="val 461"/>
              <a:gd name="f15" fmla="val 740"/>
              <a:gd name="f16" fmla="val 485"/>
              <a:gd name="f17" fmla="val 693"/>
              <a:gd name="f18" fmla="val 503"/>
              <a:gd name="f19" fmla="val 639"/>
              <a:gd name="f20" fmla="val 509"/>
              <a:gd name="f21" fmla="val 609"/>
              <a:gd name="f22" fmla="val 579"/>
              <a:gd name="f23" fmla="val 555"/>
              <a:gd name="f24" fmla="val 497"/>
              <a:gd name="f25" fmla="val 531"/>
              <a:gd name="f26" fmla="val 519"/>
              <a:gd name="f27" fmla="val 501"/>
              <a:gd name="f28" fmla="val 515"/>
              <a:gd name="f29" fmla="val 484"/>
              <a:gd name="f30" fmla="val 521"/>
              <a:gd name="f31" fmla="val 460"/>
              <a:gd name="f32" fmla="val 442"/>
              <a:gd name="f33" fmla="val 418"/>
              <a:gd name="f34" fmla="val 406"/>
              <a:gd name="f35" fmla="val 394"/>
              <a:gd name="f36" fmla="val 376"/>
              <a:gd name="f37" fmla="val 491"/>
              <a:gd name="f38" fmla="val 352"/>
              <a:gd name="f39" fmla="val 334"/>
              <a:gd name="f40" fmla="val 310"/>
              <a:gd name="f41" fmla="val 263"/>
              <a:gd name="f42" fmla="val 221"/>
              <a:gd name="f43" fmla="val 185"/>
              <a:gd name="f44" fmla="val 467"/>
              <a:gd name="f45" fmla="val 161"/>
              <a:gd name="f46" fmla="val 444"/>
              <a:gd name="f47" fmla="val 143"/>
              <a:gd name="f48" fmla="val 414"/>
              <a:gd name="f49" fmla="val 137"/>
              <a:gd name="f50" fmla="val 131"/>
              <a:gd name="f51" fmla="val 90"/>
              <a:gd name="f52" fmla="val 408"/>
              <a:gd name="f53" fmla="val 54"/>
              <a:gd name="f54" fmla="val 24"/>
              <a:gd name="f55" fmla="val 6"/>
              <a:gd name="f56" fmla="val 343"/>
              <a:gd name="f57" fmla="val 308"/>
              <a:gd name="f58" fmla="val 272"/>
              <a:gd name="f59" fmla="val 30"/>
              <a:gd name="f60" fmla="val 242"/>
              <a:gd name="f61" fmla="val 60"/>
              <a:gd name="f62" fmla="val 219"/>
              <a:gd name="f63" fmla="val 101"/>
              <a:gd name="f64" fmla="val 201"/>
              <a:gd name="f65" fmla="val 107"/>
              <a:gd name="f66" fmla="val 95"/>
              <a:gd name="f67" fmla="val 189"/>
              <a:gd name="f68" fmla="val 84"/>
              <a:gd name="f69" fmla="val 177"/>
              <a:gd name="f70" fmla="val 78"/>
              <a:gd name="f71" fmla="val 160"/>
              <a:gd name="f72" fmla="val 142"/>
              <a:gd name="f73" fmla="val 100"/>
              <a:gd name="f74" fmla="val 113"/>
              <a:gd name="f75" fmla="val 71"/>
              <a:gd name="f76" fmla="val 149"/>
              <a:gd name="f77" fmla="val 47"/>
              <a:gd name="f78" fmla="val 197"/>
              <a:gd name="f79" fmla="val 35"/>
              <a:gd name="f80" fmla="val 227"/>
              <a:gd name="f81" fmla="val 41"/>
              <a:gd name="f82" fmla="val 251"/>
              <a:gd name="f83" fmla="val 275"/>
              <a:gd name="f84" fmla="val 59"/>
              <a:gd name="f85" fmla="val 293"/>
              <a:gd name="f86" fmla="val 77"/>
              <a:gd name="f87" fmla="val 298"/>
              <a:gd name="f88" fmla="val 304"/>
              <a:gd name="f89" fmla="val 322"/>
              <a:gd name="f90" fmla="val 340"/>
              <a:gd name="f91" fmla="val 53"/>
              <a:gd name="f92" fmla="val 358"/>
              <a:gd name="f93" fmla="val 382"/>
              <a:gd name="f94" fmla="val 430"/>
              <a:gd name="f95" fmla="val 436"/>
              <a:gd name="f96" fmla="val 466"/>
              <a:gd name="f97" fmla="val 29"/>
              <a:gd name="f98" fmla="val 496"/>
              <a:gd name="f99" fmla="val 12"/>
              <a:gd name="f100" fmla="val 573"/>
              <a:gd name="f101" fmla="val 621"/>
              <a:gd name="f102" fmla="val 669"/>
              <a:gd name="f103" fmla="val 699"/>
              <a:gd name="f104" fmla="val 722"/>
              <a:gd name="f105" fmla="val 728"/>
              <a:gd name="f106" fmla="val 112"/>
              <a:gd name="f107" fmla="val 118"/>
              <a:gd name="f108" fmla="val 124"/>
              <a:gd name="f109" fmla="val 130"/>
              <a:gd name="f110" fmla="val 734"/>
              <a:gd name="f111" fmla="val 746"/>
              <a:gd name="f112" fmla="val 136"/>
              <a:gd name="f113" fmla="val 830"/>
              <a:gd name="f114" fmla="val 148"/>
              <a:gd name="f115" fmla="val 860"/>
              <a:gd name="f116" fmla="val 171"/>
              <a:gd name="f117" fmla="val 878"/>
              <a:gd name="f118" fmla="val 237"/>
              <a:gd name="f119" fmla="val 296"/>
              <a:gd name="f120" fmla="val 319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884" h="526">
                <a:moveTo>
                  <a:pt x="f3" y="f4"/>
                </a:moveTo>
                <a:lnTo>
                  <a:pt x="f5" y="f6"/>
                </a:lnTo>
                <a:lnTo>
                  <a:pt x="f7" y="f8"/>
                </a:lnTo>
                <a:lnTo>
                  <a:pt x="f9" y="f10"/>
                </a:lnTo>
                <a:lnTo>
                  <a:pt x="f9" y="f11"/>
                </a:lnTo>
                <a:lnTo>
                  <a:pt x="f5" y="f12"/>
                </a:lnTo>
                <a:lnTo>
                  <a:pt x="f13" y="f14"/>
                </a:lnTo>
                <a:lnTo>
                  <a:pt x="f15" y="f16"/>
                </a:lnTo>
                <a:lnTo>
                  <a:pt x="f17" y="f18"/>
                </a:lnTo>
                <a:lnTo>
                  <a:pt x="f19" y="f20"/>
                </a:lnTo>
                <a:lnTo>
                  <a:pt x="f21" y="f18"/>
                </a:lnTo>
                <a:lnTo>
                  <a:pt x="f22" y="f18"/>
                </a:lnTo>
                <a:lnTo>
                  <a:pt x="f23" y="f24"/>
                </a:lnTo>
                <a:lnTo>
                  <a:pt x="f25" y="f16"/>
                </a:lnTo>
                <a:lnTo>
                  <a:pt x="f26" y="f18"/>
                </a:lnTo>
                <a:lnTo>
                  <a:pt x="f27" y="f28"/>
                </a:lnTo>
                <a:lnTo>
                  <a:pt x="f29" y="f30"/>
                </a:lnTo>
                <a:lnTo>
                  <a:pt x="f31" y="f2"/>
                </a:lnTo>
                <a:lnTo>
                  <a:pt x="f32" y="f30"/>
                </a:lnTo>
                <a:lnTo>
                  <a:pt x="f33" y="f28"/>
                </a:lnTo>
                <a:lnTo>
                  <a:pt x="f34" y="f18"/>
                </a:lnTo>
                <a:lnTo>
                  <a:pt x="f35" y="f16"/>
                </a:lnTo>
                <a:lnTo>
                  <a:pt x="f36" y="f37"/>
                </a:lnTo>
                <a:lnTo>
                  <a:pt x="f38" y="f24"/>
                </a:lnTo>
                <a:lnTo>
                  <a:pt x="f39" y="f24"/>
                </a:lnTo>
                <a:lnTo>
                  <a:pt x="f40" y="f18"/>
                </a:lnTo>
                <a:lnTo>
                  <a:pt x="f41" y="f24"/>
                </a:lnTo>
                <a:lnTo>
                  <a:pt x="f42" y="f16"/>
                </a:lnTo>
                <a:lnTo>
                  <a:pt x="f43" y="f44"/>
                </a:lnTo>
                <a:lnTo>
                  <a:pt x="f45" y="f46"/>
                </a:lnTo>
                <a:lnTo>
                  <a:pt x="f47" y="f48"/>
                </a:lnTo>
                <a:lnTo>
                  <a:pt x="f49" y="f48"/>
                </a:lnTo>
                <a:lnTo>
                  <a:pt x="f49" y="f48"/>
                </a:lnTo>
                <a:lnTo>
                  <a:pt x="f49" y="f48"/>
                </a:lnTo>
                <a:lnTo>
                  <a:pt x="f50" y="f48"/>
                </a:lnTo>
                <a:lnTo>
                  <a:pt x="f51" y="f52"/>
                </a:lnTo>
                <a:lnTo>
                  <a:pt x="f53" y="f11"/>
                </a:lnTo>
                <a:lnTo>
                  <a:pt x="f54" y="f10"/>
                </a:lnTo>
                <a:lnTo>
                  <a:pt x="f55" y="f56"/>
                </a:lnTo>
                <a:lnTo>
                  <a:pt x="f0" y="f57"/>
                </a:lnTo>
                <a:lnTo>
                  <a:pt x="f55" y="f58"/>
                </a:lnTo>
                <a:lnTo>
                  <a:pt x="f59" y="f60"/>
                </a:lnTo>
                <a:lnTo>
                  <a:pt x="f61" y="f62"/>
                </a:lnTo>
                <a:lnTo>
                  <a:pt x="f63" y="f64"/>
                </a:lnTo>
                <a:lnTo>
                  <a:pt x="f63" y="f64"/>
                </a:lnTo>
                <a:lnTo>
                  <a:pt x="f63" y="f64"/>
                </a:lnTo>
                <a:lnTo>
                  <a:pt x="f65" y="f64"/>
                </a:lnTo>
                <a:lnTo>
                  <a:pt x="f66" y="f67"/>
                </a:lnTo>
                <a:lnTo>
                  <a:pt x="f68" y="f69"/>
                </a:lnTo>
                <a:lnTo>
                  <a:pt x="f70" y="f71"/>
                </a:lnTo>
                <a:lnTo>
                  <a:pt x="f70" y="f72"/>
                </a:lnTo>
                <a:lnTo>
                  <a:pt x="f68" y="f73"/>
                </a:lnTo>
                <a:lnTo>
                  <a:pt x="f74" y="f75"/>
                </a:lnTo>
                <a:lnTo>
                  <a:pt x="f76" y="f77"/>
                </a:lnTo>
                <a:lnTo>
                  <a:pt x="f78" y="f79"/>
                </a:lnTo>
                <a:lnTo>
                  <a:pt x="f80" y="f81"/>
                </a:lnTo>
                <a:lnTo>
                  <a:pt x="f82" y="f77"/>
                </a:lnTo>
                <a:lnTo>
                  <a:pt x="f83" y="f84"/>
                </a:lnTo>
                <a:lnTo>
                  <a:pt x="f85" y="f86"/>
                </a:lnTo>
                <a:lnTo>
                  <a:pt x="f87" y="f86"/>
                </a:lnTo>
                <a:lnTo>
                  <a:pt x="f87" y="f86"/>
                </a:lnTo>
                <a:lnTo>
                  <a:pt x="f88" y="f86"/>
                </a:lnTo>
                <a:lnTo>
                  <a:pt x="f88" y="f86"/>
                </a:lnTo>
                <a:lnTo>
                  <a:pt x="f88" y="f86"/>
                </a:lnTo>
                <a:lnTo>
                  <a:pt x="f40" y="f86"/>
                </a:lnTo>
                <a:lnTo>
                  <a:pt x="f40" y="f86"/>
                </a:lnTo>
                <a:lnTo>
                  <a:pt x="f89" y="f84"/>
                </a:lnTo>
                <a:lnTo>
                  <a:pt x="f90" y="f91"/>
                </a:lnTo>
                <a:lnTo>
                  <a:pt x="f92" y="f77"/>
                </a:lnTo>
                <a:lnTo>
                  <a:pt x="f93" y="f81"/>
                </a:lnTo>
                <a:lnTo>
                  <a:pt x="f35" y="f81"/>
                </a:lnTo>
                <a:lnTo>
                  <a:pt x="f34" y="f77"/>
                </a:lnTo>
                <a:lnTo>
                  <a:pt x="f33" y="f91"/>
                </a:lnTo>
                <a:lnTo>
                  <a:pt x="f94" y="f91"/>
                </a:lnTo>
                <a:lnTo>
                  <a:pt x="f95" y="f91"/>
                </a:lnTo>
                <a:lnTo>
                  <a:pt x="f95" y="f91"/>
                </a:lnTo>
                <a:lnTo>
                  <a:pt x="f95" y="f91"/>
                </a:lnTo>
                <a:lnTo>
                  <a:pt x="f95" y="f77"/>
                </a:lnTo>
                <a:lnTo>
                  <a:pt x="f96" y="f97"/>
                </a:lnTo>
                <a:lnTo>
                  <a:pt x="f98" y="f99"/>
                </a:lnTo>
                <a:lnTo>
                  <a:pt x="f25" y="f55"/>
                </a:lnTo>
                <a:lnTo>
                  <a:pt x="f100" y="f0"/>
                </a:lnTo>
                <a:lnTo>
                  <a:pt x="f101" y="f55"/>
                </a:lnTo>
                <a:lnTo>
                  <a:pt x="f102" y="f54"/>
                </a:lnTo>
                <a:lnTo>
                  <a:pt x="f103" y="f77"/>
                </a:lnTo>
                <a:lnTo>
                  <a:pt x="f104" y="f86"/>
                </a:lnTo>
                <a:lnTo>
                  <a:pt x="f105" y="f106"/>
                </a:lnTo>
                <a:lnTo>
                  <a:pt x="f105" y="f107"/>
                </a:lnTo>
                <a:lnTo>
                  <a:pt x="f105" y="f107"/>
                </a:lnTo>
                <a:lnTo>
                  <a:pt x="f105" y="f108"/>
                </a:lnTo>
                <a:lnTo>
                  <a:pt x="f105" y="f109"/>
                </a:lnTo>
                <a:lnTo>
                  <a:pt x="f110" y="f109"/>
                </a:lnTo>
                <a:lnTo>
                  <a:pt x="f15" y="f109"/>
                </a:lnTo>
                <a:lnTo>
                  <a:pt x="f111" y="f109"/>
                </a:lnTo>
                <a:lnTo>
                  <a:pt x="f111" y="f109"/>
                </a:lnTo>
                <a:lnTo>
                  <a:pt x="f3" y="f112"/>
                </a:lnTo>
                <a:lnTo>
                  <a:pt x="f113" y="f114"/>
                </a:lnTo>
                <a:lnTo>
                  <a:pt x="f115" y="f116"/>
                </a:lnTo>
                <a:lnTo>
                  <a:pt x="f117" y="f64"/>
                </a:lnTo>
                <a:lnTo>
                  <a:pt x="f1" y="f118"/>
                </a:lnTo>
                <a:lnTo>
                  <a:pt x="f117" y="f58"/>
                </a:lnTo>
                <a:lnTo>
                  <a:pt x="f115" y="f119"/>
                </a:lnTo>
                <a:lnTo>
                  <a:pt x="f113" y="f120"/>
                </a:lnTo>
                <a:lnTo>
                  <a:pt x="f3" y="f4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</a:ln>
        </p:spPr>
        <p:txBody>
          <a:bodyPr vert="horz" lIns="81639" tIns="40820" rIns="81639" bIns="40820" anchor="ctr" compatLnSpc="0"/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 lang="en-US" sz="1600" dirty="0">
              <a:latin typeface="Nimbus Sans L" pitchFamily="18"/>
              <a:ea typeface="Nimbus Sans L" pitchFamily="2"/>
              <a:cs typeface="Lucidasans" pitchFamily="2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91786" y="3383752"/>
            <a:ext cx="566240" cy="138799"/>
          </a:xfrm>
          <a:prstGeom prst="rect">
            <a:avLst/>
          </a:prstGeom>
          <a:solidFill>
            <a:srgbClr val="FF6633"/>
          </a:solidFill>
          <a:ln w="0">
            <a:solidFill>
              <a:srgbClr val="000000"/>
            </a:solidFill>
            <a:prstDash val="solid"/>
          </a:ln>
          <a:effectLst>
            <a:outerShdw dist="51930" dir="2700000" algn="tl">
              <a:srgbClr val="808080"/>
            </a:outerShdw>
          </a:effectLst>
        </p:spPr>
        <p:txBody>
          <a:bodyPr vert="horz" lIns="81639" tIns="40820" rIns="81639" bIns="40820" anchor="ctr" anchorCtr="1" compatLnSpc="0"/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 lang="en-US" sz="1600" dirty="0">
              <a:latin typeface="Nimbus Sans L" pitchFamily="18"/>
              <a:ea typeface="Nimbus Sans L" pitchFamily="2"/>
              <a:cs typeface="Lucidasans" pitchFamily="2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129214" y="3383752"/>
            <a:ext cx="566893" cy="138799"/>
          </a:xfrm>
          <a:prstGeom prst="rect">
            <a:avLst/>
          </a:prstGeom>
          <a:solidFill>
            <a:srgbClr val="FF6633"/>
          </a:solidFill>
          <a:ln w="0">
            <a:solidFill>
              <a:srgbClr val="000000"/>
            </a:solidFill>
            <a:prstDash val="solid"/>
          </a:ln>
          <a:effectLst>
            <a:outerShdw dist="51930" dir="2700000" algn="tl">
              <a:srgbClr val="808080"/>
            </a:outerShdw>
          </a:effectLst>
        </p:spPr>
        <p:txBody>
          <a:bodyPr vert="horz" lIns="81639" tIns="40820" rIns="81639" bIns="40820" anchor="ctr" anchorCtr="1" compatLnSpc="0"/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 lang="en-US" sz="1600" dirty="0">
              <a:latin typeface="Nimbus Sans L" pitchFamily="18"/>
              <a:ea typeface="Nimbus Sans L" pitchFamily="2"/>
              <a:cs typeface="Lucidasans" pitchFamily="2"/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223361" y="3072190"/>
            <a:ext cx="1764683" cy="702484"/>
          </a:xfrm>
          <a:custGeom>
            <a:avLst/>
            <a:gdLst>
              <a:gd name="f0" fmla="val 0"/>
              <a:gd name="f1" fmla="val 884"/>
              <a:gd name="f2" fmla="val 526"/>
              <a:gd name="f3" fmla="val 794"/>
              <a:gd name="f4" fmla="val 337"/>
              <a:gd name="f5" fmla="val 800"/>
              <a:gd name="f6" fmla="val 349"/>
              <a:gd name="f7" fmla="val 806"/>
              <a:gd name="f8" fmla="val 361"/>
              <a:gd name="f9" fmla="val 812"/>
              <a:gd name="f10" fmla="val 373"/>
              <a:gd name="f11" fmla="val 390"/>
              <a:gd name="f12" fmla="val 426"/>
              <a:gd name="f13" fmla="val 776"/>
              <a:gd name="f14" fmla="val 461"/>
              <a:gd name="f15" fmla="val 740"/>
              <a:gd name="f16" fmla="val 485"/>
              <a:gd name="f17" fmla="val 693"/>
              <a:gd name="f18" fmla="val 503"/>
              <a:gd name="f19" fmla="val 639"/>
              <a:gd name="f20" fmla="val 509"/>
              <a:gd name="f21" fmla="val 609"/>
              <a:gd name="f22" fmla="val 579"/>
              <a:gd name="f23" fmla="val 555"/>
              <a:gd name="f24" fmla="val 497"/>
              <a:gd name="f25" fmla="val 531"/>
              <a:gd name="f26" fmla="val 519"/>
              <a:gd name="f27" fmla="val 501"/>
              <a:gd name="f28" fmla="val 515"/>
              <a:gd name="f29" fmla="val 484"/>
              <a:gd name="f30" fmla="val 521"/>
              <a:gd name="f31" fmla="val 460"/>
              <a:gd name="f32" fmla="val 442"/>
              <a:gd name="f33" fmla="val 418"/>
              <a:gd name="f34" fmla="val 406"/>
              <a:gd name="f35" fmla="val 394"/>
              <a:gd name="f36" fmla="val 376"/>
              <a:gd name="f37" fmla="val 491"/>
              <a:gd name="f38" fmla="val 352"/>
              <a:gd name="f39" fmla="val 334"/>
              <a:gd name="f40" fmla="val 310"/>
              <a:gd name="f41" fmla="val 263"/>
              <a:gd name="f42" fmla="val 221"/>
              <a:gd name="f43" fmla="val 185"/>
              <a:gd name="f44" fmla="val 467"/>
              <a:gd name="f45" fmla="val 161"/>
              <a:gd name="f46" fmla="val 444"/>
              <a:gd name="f47" fmla="val 143"/>
              <a:gd name="f48" fmla="val 414"/>
              <a:gd name="f49" fmla="val 137"/>
              <a:gd name="f50" fmla="val 131"/>
              <a:gd name="f51" fmla="val 90"/>
              <a:gd name="f52" fmla="val 408"/>
              <a:gd name="f53" fmla="val 54"/>
              <a:gd name="f54" fmla="val 24"/>
              <a:gd name="f55" fmla="val 6"/>
              <a:gd name="f56" fmla="val 343"/>
              <a:gd name="f57" fmla="val 308"/>
              <a:gd name="f58" fmla="val 272"/>
              <a:gd name="f59" fmla="val 30"/>
              <a:gd name="f60" fmla="val 242"/>
              <a:gd name="f61" fmla="val 60"/>
              <a:gd name="f62" fmla="val 219"/>
              <a:gd name="f63" fmla="val 101"/>
              <a:gd name="f64" fmla="val 201"/>
              <a:gd name="f65" fmla="val 107"/>
              <a:gd name="f66" fmla="val 95"/>
              <a:gd name="f67" fmla="val 189"/>
              <a:gd name="f68" fmla="val 84"/>
              <a:gd name="f69" fmla="val 177"/>
              <a:gd name="f70" fmla="val 78"/>
              <a:gd name="f71" fmla="val 160"/>
              <a:gd name="f72" fmla="val 142"/>
              <a:gd name="f73" fmla="val 100"/>
              <a:gd name="f74" fmla="val 113"/>
              <a:gd name="f75" fmla="val 71"/>
              <a:gd name="f76" fmla="val 149"/>
              <a:gd name="f77" fmla="val 47"/>
              <a:gd name="f78" fmla="val 197"/>
              <a:gd name="f79" fmla="val 35"/>
              <a:gd name="f80" fmla="val 227"/>
              <a:gd name="f81" fmla="val 41"/>
              <a:gd name="f82" fmla="val 251"/>
              <a:gd name="f83" fmla="val 275"/>
              <a:gd name="f84" fmla="val 59"/>
              <a:gd name="f85" fmla="val 293"/>
              <a:gd name="f86" fmla="val 77"/>
              <a:gd name="f87" fmla="val 298"/>
              <a:gd name="f88" fmla="val 304"/>
              <a:gd name="f89" fmla="val 322"/>
              <a:gd name="f90" fmla="val 340"/>
              <a:gd name="f91" fmla="val 53"/>
              <a:gd name="f92" fmla="val 358"/>
              <a:gd name="f93" fmla="val 382"/>
              <a:gd name="f94" fmla="val 430"/>
              <a:gd name="f95" fmla="val 436"/>
              <a:gd name="f96" fmla="val 466"/>
              <a:gd name="f97" fmla="val 29"/>
              <a:gd name="f98" fmla="val 496"/>
              <a:gd name="f99" fmla="val 12"/>
              <a:gd name="f100" fmla="val 573"/>
              <a:gd name="f101" fmla="val 621"/>
              <a:gd name="f102" fmla="val 669"/>
              <a:gd name="f103" fmla="val 699"/>
              <a:gd name="f104" fmla="val 722"/>
              <a:gd name="f105" fmla="val 728"/>
              <a:gd name="f106" fmla="val 112"/>
              <a:gd name="f107" fmla="val 118"/>
              <a:gd name="f108" fmla="val 124"/>
              <a:gd name="f109" fmla="val 130"/>
              <a:gd name="f110" fmla="val 734"/>
              <a:gd name="f111" fmla="val 746"/>
              <a:gd name="f112" fmla="val 136"/>
              <a:gd name="f113" fmla="val 830"/>
              <a:gd name="f114" fmla="val 148"/>
              <a:gd name="f115" fmla="val 860"/>
              <a:gd name="f116" fmla="val 171"/>
              <a:gd name="f117" fmla="val 878"/>
              <a:gd name="f118" fmla="val 237"/>
              <a:gd name="f119" fmla="val 296"/>
              <a:gd name="f120" fmla="val 319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884" h="526">
                <a:moveTo>
                  <a:pt x="f3" y="f4"/>
                </a:moveTo>
                <a:lnTo>
                  <a:pt x="f5" y="f6"/>
                </a:lnTo>
                <a:lnTo>
                  <a:pt x="f7" y="f8"/>
                </a:lnTo>
                <a:lnTo>
                  <a:pt x="f9" y="f10"/>
                </a:lnTo>
                <a:lnTo>
                  <a:pt x="f9" y="f11"/>
                </a:lnTo>
                <a:lnTo>
                  <a:pt x="f5" y="f12"/>
                </a:lnTo>
                <a:lnTo>
                  <a:pt x="f13" y="f14"/>
                </a:lnTo>
                <a:lnTo>
                  <a:pt x="f15" y="f16"/>
                </a:lnTo>
                <a:lnTo>
                  <a:pt x="f17" y="f18"/>
                </a:lnTo>
                <a:lnTo>
                  <a:pt x="f19" y="f20"/>
                </a:lnTo>
                <a:lnTo>
                  <a:pt x="f21" y="f18"/>
                </a:lnTo>
                <a:lnTo>
                  <a:pt x="f22" y="f18"/>
                </a:lnTo>
                <a:lnTo>
                  <a:pt x="f23" y="f24"/>
                </a:lnTo>
                <a:lnTo>
                  <a:pt x="f25" y="f16"/>
                </a:lnTo>
                <a:lnTo>
                  <a:pt x="f26" y="f18"/>
                </a:lnTo>
                <a:lnTo>
                  <a:pt x="f27" y="f28"/>
                </a:lnTo>
                <a:lnTo>
                  <a:pt x="f29" y="f30"/>
                </a:lnTo>
                <a:lnTo>
                  <a:pt x="f31" y="f2"/>
                </a:lnTo>
                <a:lnTo>
                  <a:pt x="f32" y="f30"/>
                </a:lnTo>
                <a:lnTo>
                  <a:pt x="f33" y="f28"/>
                </a:lnTo>
                <a:lnTo>
                  <a:pt x="f34" y="f18"/>
                </a:lnTo>
                <a:lnTo>
                  <a:pt x="f35" y="f16"/>
                </a:lnTo>
                <a:lnTo>
                  <a:pt x="f36" y="f37"/>
                </a:lnTo>
                <a:lnTo>
                  <a:pt x="f38" y="f24"/>
                </a:lnTo>
                <a:lnTo>
                  <a:pt x="f39" y="f24"/>
                </a:lnTo>
                <a:lnTo>
                  <a:pt x="f40" y="f18"/>
                </a:lnTo>
                <a:lnTo>
                  <a:pt x="f41" y="f24"/>
                </a:lnTo>
                <a:lnTo>
                  <a:pt x="f42" y="f16"/>
                </a:lnTo>
                <a:lnTo>
                  <a:pt x="f43" y="f44"/>
                </a:lnTo>
                <a:lnTo>
                  <a:pt x="f45" y="f46"/>
                </a:lnTo>
                <a:lnTo>
                  <a:pt x="f47" y="f48"/>
                </a:lnTo>
                <a:lnTo>
                  <a:pt x="f49" y="f48"/>
                </a:lnTo>
                <a:lnTo>
                  <a:pt x="f49" y="f48"/>
                </a:lnTo>
                <a:lnTo>
                  <a:pt x="f49" y="f48"/>
                </a:lnTo>
                <a:lnTo>
                  <a:pt x="f50" y="f48"/>
                </a:lnTo>
                <a:lnTo>
                  <a:pt x="f51" y="f52"/>
                </a:lnTo>
                <a:lnTo>
                  <a:pt x="f53" y="f11"/>
                </a:lnTo>
                <a:lnTo>
                  <a:pt x="f54" y="f10"/>
                </a:lnTo>
                <a:lnTo>
                  <a:pt x="f55" y="f56"/>
                </a:lnTo>
                <a:lnTo>
                  <a:pt x="f0" y="f57"/>
                </a:lnTo>
                <a:lnTo>
                  <a:pt x="f55" y="f58"/>
                </a:lnTo>
                <a:lnTo>
                  <a:pt x="f59" y="f60"/>
                </a:lnTo>
                <a:lnTo>
                  <a:pt x="f61" y="f62"/>
                </a:lnTo>
                <a:lnTo>
                  <a:pt x="f63" y="f64"/>
                </a:lnTo>
                <a:lnTo>
                  <a:pt x="f63" y="f64"/>
                </a:lnTo>
                <a:lnTo>
                  <a:pt x="f63" y="f64"/>
                </a:lnTo>
                <a:lnTo>
                  <a:pt x="f65" y="f64"/>
                </a:lnTo>
                <a:lnTo>
                  <a:pt x="f66" y="f67"/>
                </a:lnTo>
                <a:lnTo>
                  <a:pt x="f68" y="f69"/>
                </a:lnTo>
                <a:lnTo>
                  <a:pt x="f70" y="f71"/>
                </a:lnTo>
                <a:lnTo>
                  <a:pt x="f70" y="f72"/>
                </a:lnTo>
                <a:lnTo>
                  <a:pt x="f68" y="f73"/>
                </a:lnTo>
                <a:lnTo>
                  <a:pt x="f74" y="f75"/>
                </a:lnTo>
                <a:lnTo>
                  <a:pt x="f76" y="f77"/>
                </a:lnTo>
                <a:lnTo>
                  <a:pt x="f78" y="f79"/>
                </a:lnTo>
                <a:lnTo>
                  <a:pt x="f80" y="f81"/>
                </a:lnTo>
                <a:lnTo>
                  <a:pt x="f82" y="f77"/>
                </a:lnTo>
                <a:lnTo>
                  <a:pt x="f83" y="f84"/>
                </a:lnTo>
                <a:lnTo>
                  <a:pt x="f85" y="f86"/>
                </a:lnTo>
                <a:lnTo>
                  <a:pt x="f87" y="f86"/>
                </a:lnTo>
                <a:lnTo>
                  <a:pt x="f87" y="f86"/>
                </a:lnTo>
                <a:lnTo>
                  <a:pt x="f88" y="f86"/>
                </a:lnTo>
                <a:lnTo>
                  <a:pt x="f88" y="f86"/>
                </a:lnTo>
                <a:lnTo>
                  <a:pt x="f88" y="f86"/>
                </a:lnTo>
                <a:lnTo>
                  <a:pt x="f40" y="f86"/>
                </a:lnTo>
                <a:lnTo>
                  <a:pt x="f40" y="f86"/>
                </a:lnTo>
                <a:lnTo>
                  <a:pt x="f89" y="f84"/>
                </a:lnTo>
                <a:lnTo>
                  <a:pt x="f90" y="f91"/>
                </a:lnTo>
                <a:lnTo>
                  <a:pt x="f92" y="f77"/>
                </a:lnTo>
                <a:lnTo>
                  <a:pt x="f93" y="f81"/>
                </a:lnTo>
                <a:lnTo>
                  <a:pt x="f35" y="f81"/>
                </a:lnTo>
                <a:lnTo>
                  <a:pt x="f34" y="f77"/>
                </a:lnTo>
                <a:lnTo>
                  <a:pt x="f33" y="f91"/>
                </a:lnTo>
                <a:lnTo>
                  <a:pt x="f94" y="f91"/>
                </a:lnTo>
                <a:lnTo>
                  <a:pt x="f95" y="f91"/>
                </a:lnTo>
                <a:lnTo>
                  <a:pt x="f95" y="f91"/>
                </a:lnTo>
                <a:lnTo>
                  <a:pt x="f95" y="f91"/>
                </a:lnTo>
                <a:lnTo>
                  <a:pt x="f95" y="f77"/>
                </a:lnTo>
                <a:lnTo>
                  <a:pt x="f96" y="f97"/>
                </a:lnTo>
                <a:lnTo>
                  <a:pt x="f98" y="f99"/>
                </a:lnTo>
                <a:lnTo>
                  <a:pt x="f25" y="f55"/>
                </a:lnTo>
                <a:lnTo>
                  <a:pt x="f100" y="f0"/>
                </a:lnTo>
                <a:lnTo>
                  <a:pt x="f101" y="f55"/>
                </a:lnTo>
                <a:lnTo>
                  <a:pt x="f102" y="f54"/>
                </a:lnTo>
                <a:lnTo>
                  <a:pt x="f103" y="f77"/>
                </a:lnTo>
                <a:lnTo>
                  <a:pt x="f104" y="f86"/>
                </a:lnTo>
                <a:lnTo>
                  <a:pt x="f105" y="f106"/>
                </a:lnTo>
                <a:lnTo>
                  <a:pt x="f105" y="f107"/>
                </a:lnTo>
                <a:lnTo>
                  <a:pt x="f105" y="f107"/>
                </a:lnTo>
                <a:lnTo>
                  <a:pt x="f105" y="f108"/>
                </a:lnTo>
                <a:lnTo>
                  <a:pt x="f105" y="f109"/>
                </a:lnTo>
                <a:lnTo>
                  <a:pt x="f110" y="f109"/>
                </a:lnTo>
                <a:lnTo>
                  <a:pt x="f15" y="f109"/>
                </a:lnTo>
                <a:lnTo>
                  <a:pt x="f111" y="f109"/>
                </a:lnTo>
                <a:lnTo>
                  <a:pt x="f111" y="f109"/>
                </a:lnTo>
                <a:lnTo>
                  <a:pt x="f3" y="f112"/>
                </a:lnTo>
                <a:lnTo>
                  <a:pt x="f113" y="f114"/>
                </a:lnTo>
                <a:lnTo>
                  <a:pt x="f115" y="f116"/>
                </a:lnTo>
                <a:lnTo>
                  <a:pt x="f117" y="f64"/>
                </a:lnTo>
                <a:lnTo>
                  <a:pt x="f1" y="f118"/>
                </a:lnTo>
                <a:lnTo>
                  <a:pt x="f117" y="f58"/>
                </a:lnTo>
                <a:lnTo>
                  <a:pt x="f115" y="f119"/>
                </a:lnTo>
                <a:lnTo>
                  <a:pt x="f113" y="f120"/>
                </a:lnTo>
                <a:lnTo>
                  <a:pt x="f3" y="f4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</a:ln>
        </p:spPr>
        <p:txBody>
          <a:bodyPr vert="horz" lIns="81639" tIns="40820" rIns="81639" bIns="40820" anchor="ctr" compatLnSpc="0"/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 lang="en-US" sz="1600" dirty="0">
              <a:latin typeface="Nimbus Sans L" pitchFamily="18"/>
              <a:ea typeface="Nimbus Sans L" pitchFamily="2"/>
              <a:cs typeface="Lucidasans" pitchFamily="2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008063" y="1695305"/>
            <a:ext cx="566893" cy="138799"/>
          </a:xfrm>
          <a:prstGeom prst="rect">
            <a:avLst/>
          </a:prstGeom>
          <a:solidFill>
            <a:srgbClr val="FF6633"/>
          </a:solidFill>
          <a:ln w="0">
            <a:solidFill>
              <a:srgbClr val="000000"/>
            </a:solidFill>
            <a:prstDash val="solid"/>
          </a:ln>
          <a:effectLst>
            <a:outerShdw dist="51930" dir="2700000" algn="tl">
              <a:srgbClr val="808080"/>
            </a:outerShdw>
          </a:effectLst>
        </p:spPr>
        <p:txBody>
          <a:bodyPr vert="horz" lIns="81639" tIns="40820" rIns="81639" bIns="40820" anchor="ctr" anchorCtr="1" compatLnSpc="0"/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 lang="en-US" sz="1600" dirty="0">
              <a:latin typeface="Nimbus Sans L" pitchFamily="18"/>
              <a:ea typeface="Nimbus Sans L" pitchFamily="2"/>
              <a:cs typeface="Lucidasans" pitchFamily="2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011655" y="1899747"/>
            <a:ext cx="566240" cy="138799"/>
          </a:xfrm>
          <a:prstGeom prst="rect">
            <a:avLst/>
          </a:prstGeom>
          <a:solidFill>
            <a:srgbClr val="FF6633"/>
          </a:solidFill>
          <a:ln w="0">
            <a:solidFill>
              <a:srgbClr val="000000"/>
            </a:solidFill>
            <a:prstDash val="solid"/>
          </a:ln>
          <a:effectLst>
            <a:outerShdw dist="51930" dir="2700000" algn="tl">
              <a:srgbClr val="808080"/>
            </a:outerShdw>
          </a:effectLst>
        </p:spPr>
        <p:txBody>
          <a:bodyPr vert="horz" lIns="81639" tIns="40820" rIns="81639" bIns="40820" anchor="ctr" anchorCtr="1" compatLnSpc="0"/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 lang="en-US" sz="1600" dirty="0">
              <a:latin typeface="Nimbus Sans L" pitchFamily="18"/>
              <a:ea typeface="Nimbus Sans L" pitchFamily="2"/>
              <a:cs typeface="Lucidasans" pitchFamily="2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008063" y="2132603"/>
            <a:ext cx="566893" cy="138799"/>
          </a:xfrm>
          <a:prstGeom prst="rect">
            <a:avLst/>
          </a:prstGeom>
          <a:solidFill>
            <a:srgbClr val="FF6633"/>
          </a:solidFill>
          <a:ln w="0">
            <a:solidFill>
              <a:srgbClr val="000000"/>
            </a:solidFill>
            <a:prstDash val="solid"/>
          </a:ln>
          <a:effectLst>
            <a:outerShdw dist="51930" dir="2700000" algn="tl">
              <a:srgbClr val="808080"/>
            </a:outerShdw>
          </a:effectLst>
        </p:spPr>
        <p:txBody>
          <a:bodyPr vert="horz" lIns="81639" tIns="40820" rIns="81639" bIns="40820" anchor="ctr" anchorCtr="1" compatLnSpc="0"/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 lang="en-US" sz="1600" dirty="0">
              <a:latin typeface="Nimbus Sans L" pitchFamily="18"/>
              <a:ea typeface="Nimbus Sans L" pitchFamily="2"/>
              <a:cs typeface="Lucidasans" pitchFamily="2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011655" y="2337046"/>
            <a:ext cx="566240" cy="138799"/>
          </a:xfrm>
          <a:prstGeom prst="rect">
            <a:avLst/>
          </a:prstGeom>
          <a:solidFill>
            <a:srgbClr val="FF6633"/>
          </a:solidFill>
          <a:ln w="0">
            <a:solidFill>
              <a:srgbClr val="000000"/>
            </a:solidFill>
            <a:prstDash val="solid"/>
          </a:ln>
          <a:effectLst>
            <a:outerShdw dist="51930" dir="2700000" algn="tl">
              <a:srgbClr val="808080"/>
            </a:outerShdw>
          </a:effectLst>
        </p:spPr>
        <p:txBody>
          <a:bodyPr vert="horz" lIns="81639" tIns="40820" rIns="81639" bIns="40820" anchor="ctr" anchorCtr="1" compatLnSpc="0"/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 lang="en-US" sz="1600" dirty="0">
              <a:latin typeface="Nimbus Sans L" pitchFamily="18"/>
              <a:ea typeface="Nimbus Sans L" pitchFamily="2"/>
              <a:cs typeface="Lucidasans" pitchFamily="2"/>
            </a:endParaRPr>
          </a:p>
        </p:txBody>
      </p:sp>
      <p:sp>
        <p:nvSpPr>
          <p:cNvPr id="23" name="Freeform 22"/>
          <p:cNvSpPr/>
          <p:nvPr/>
        </p:nvSpPr>
        <p:spPr>
          <a:xfrm>
            <a:off x="593017" y="1383743"/>
            <a:ext cx="1465235" cy="1378843"/>
          </a:xfrm>
          <a:custGeom>
            <a:avLst/>
            <a:gdLst>
              <a:gd name="f0" fmla="val 0"/>
              <a:gd name="f1" fmla="val 884"/>
              <a:gd name="f2" fmla="val 526"/>
              <a:gd name="f3" fmla="val 794"/>
              <a:gd name="f4" fmla="val 337"/>
              <a:gd name="f5" fmla="val 800"/>
              <a:gd name="f6" fmla="val 349"/>
              <a:gd name="f7" fmla="val 806"/>
              <a:gd name="f8" fmla="val 361"/>
              <a:gd name="f9" fmla="val 812"/>
              <a:gd name="f10" fmla="val 373"/>
              <a:gd name="f11" fmla="val 390"/>
              <a:gd name="f12" fmla="val 426"/>
              <a:gd name="f13" fmla="val 776"/>
              <a:gd name="f14" fmla="val 461"/>
              <a:gd name="f15" fmla="val 740"/>
              <a:gd name="f16" fmla="val 485"/>
              <a:gd name="f17" fmla="val 693"/>
              <a:gd name="f18" fmla="val 503"/>
              <a:gd name="f19" fmla="val 639"/>
              <a:gd name="f20" fmla="val 509"/>
              <a:gd name="f21" fmla="val 609"/>
              <a:gd name="f22" fmla="val 579"/>
              <a:gd name="f23" fmla="val 555"/>
              <a:gd name="f24" fmla="val 497"/>
              <a:gd name="f25" fmla="val 531"/>
              <a:gd name="f26" fmla="val 519"/>
              <a:gd name="f27" fmla="val 501"/>
              <a:gd name="f28" fmla="val 515"/>
              <a:gd name="f29" fmla="val 484"/>
              <a:gd name="f30" fmla="val 521"/>
              <a:gd name="f31" fmla="val 460"/>
              <a:gd name="f32" fmla="val 442"/>
              <a:gd name="f33" fmla="val 418"/>
              <a:gd name="f34" fmla="val 406"/>
              <a:gd name="f35" fmla="val 394"/>
              <a:gd name="f36" fmla="val 376"/>
              <a:gd name="f37" fmla="val 491"/>
              <a:gd name="f38" fmla="val 352"/>
              <a:gd name="f39" fmla="val 334"/>
              <a:gd name="f40" fmla="val 310"/>
              <a:gd name="f41" fmla="val 263"/>
              <a:gd name="f42" fmla="val 221"/>
              <a:gd name="f43" fmla="val 185"/>
              <a:gd name="f44" fmla="val 467"/>
              <a:gd name="f45" fmla="val 161"/>
              <a:gd name="f46" fmla="val 444"/>
              <a:gd name="f47" fmla="val 143"/>
              <a:gd name="f48" fmla="val 414"/>
              <a:gd name="f49" fmla="val 137"/>
              <a:gd name="f50" fmla="val 131"/>
              <a:gd name="f51" fmla="val 90"/>
              <a:gd name="f52" fmla="val 408"/>
              <a:gd name="f53" fmla="val 54"/>
              <a:gd name="f54" fmla="val 24"/>
              <a:gd name="f55" fmla="val 6"/>
              <a:gd name="f56" fmla="val 343"/>
              <a:gd name="f57" fmla="val 308"/>
              <a:gd name="f58" fmla="val 272"/>
              <a:gd name="f59" fmla="val 30"/>
              <a:gd name="f60" fmla="val 242"/>
              <a:gd name="f61" fmla="val 60"/>
              <a:gd name="f62" fmla="val 219"/>
              <a:gd name="f63" fmla="val 101"/>
              <a:gd name="f64" fmla="val 201"/>
              <a:gd name="f65" fmla="val 107"/>
              <a:gd name="f66" fmla="val 95"/>
              <a:gd name="f67" fmla="val 189"/>
              <a:gd name="f68" fmla="val 84"/>
              <a:gd name="f69" fmla="val 177"/>
              <a:gd name="f70" fmla="val 78"/>
              <a:gd name="f71" fmla="val 160"/>
              <a:gd name="f72" fmla="val 142"/>
              <a:gd name="f73" fmla="val 100"/>
              <a:gd name="f74" fmla="val 113"/>
              <a:gd name="f75" fmla="val 71"/>
              <a:gd name="f76" fmla="val 149"/>
              <a:gd name="f77" fmla="val 47"/>
              <a:gd name="f78" fmla="val 197"/>
              <a:gd name="f79" fmla="val 35"/>
              <a:gd name="f80" fmla="val 227"/>
              <a:gd name="f81" fmla="val 41"/>
              <a:gd name="f82" fmla="val 251"/>
              <a:gd name="f83" fmla="val 275"/>
              <a:gd name="f84" fmla="val 59"/>
              <a:gd name="f85" fmla="val 293"/>
              <a:gd name="f86" fmla="val 77"/>
              <a:gd name="f87" fmla="val 298"/>
              <a:gd name="f88" fmla="val 304"/>
              <a:gd name="f89" fmla="val 322"/>
              <a:gd name="f90" fmla="val 340"/>
              <a:gd name="f91" fmla="val 53"/>
              <a:gd name="f92" fmla="val 358"/>
              <a:gd name="f93" fmla="val 382"/>
              <a:gd name="f94" fmla="val 430"/>
              <a:gd name="f95" fmla="val 436"/>
              <a:gd name="f96" fmla="val 466"/>
              <a:gd name="f97" fmla="val 29"/>
              <a:gd name="f98" fmla="val 496"/>
              <a:gd name="f99" fmla="val 12"/>
              <a:gd name="f100" fmla="val 573"/>
              <a:gd name="f101" fmla="val 621"/>
              <a:gd name="f102" fmla="val 669"/>
              <a:gd name="f103" fmla="val 699"/>
              <a:gd name="f104" fmla="val 722"/>
              <a:gd name="f105" fmla="val 728"/>
              <a:gd name="f106" fmla="val 112"/>
              <a:gd name="f107" fmla="val 118"/>
              <a:gd name="f108" fmla="val 124"/>
              <a:gd name="f109" fmla="val 130"/>
              <a:gd name="f110" fmla="val 734"/>
              <a:gd name="f111" fmla="val 746"/>
              <a:gd name="f112" fmla="val 136"/>
              <a:gd name="f113" fmla="val 830"/>
              <a:gd name="f114" fmla="val 148"/>
              <a:gd name="f115" fmla="val 860"/>
              <a:gd name="f116" fmla="val 171"/>
              <a:gd name="f117" fmla="val 878"/>
              <a:gd name="f118" fmla="val 237"/>
              <a:gd name="f119" fmla="val 296"/>
              <a:gd name="f120" fmla="val 319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884" h="526">
                <a:moveTo>
                  <a:pt x="f3" y="f4"/>
                </a:moveTo>
                <a:lnTo>
                  <a:pt x="f5" y="f6"/>
                </a:lnTo>
                <a:lnTo>
                  <a:pt x="f7" y="f8"/>
                </a:lnTo>
                <a:lnTo>
                  <a:pt x="f9" y="f10"/>
                </a:lnTo>
                <a:lnTo>
                  <a:pt x="f9" y="f11"/>
                </a:lnTo>
                <a:lnTo>
                  <a:pt x="f5" y="f12"/>
                </a:lnTo>
                <a:lnTo>
                  <a:pt x="f13" y="f14"/>
                </a:lnTo>
                <a:lnTo>
                  <a:pt x="f15" y="f16"/>
                </a:lnTo>
                <a:lnTo>
                  <a:pt x="f17" y="f18"/>
                </a:lnTo>
                <a:lnTo>
                  <a:pt x="f19" y="f20"/>
                </a:lnTo>
                <a:lnTo>
                  <a:pt x="f21" y="f18"/>
                </a:lnTo>
                <a:lnTo>
                  <a:pt x="f22" y="f18"/>
                </a:lnTo>
                <a:lnTo>
                  <a:pt x="f23" y="f24"/>
                </a:lnTo>
                <a:lnTo>
                  <a:pt x="f25" y="f16"/>
                </a:lnTo>
                <a:lnTo>
                  <a:pt x="f26" y="f18"/>
                </a:lnTo>
                <a:lnTo>
                  <a:pt x="f27" y="f28"/>
                </a:lnTo>
                <a:lnTo>
                  <a:pt x="f29" y="f30"/>
                </a:lnTo>
                <a:lnTo>
                  <a:pt x="f31" y="f2"/>
                </a:lnTo>
                <a:lnTo>
                  <a:pt x="f32" y="f30"/>
                </a:lnTo>
                <a:lnTo>
                  <a:pt x="f33" y="f28"/>
                </a:lnTo>
                <a:lnTo>
                  <a:pt x="f34" y="f18"/>
                </a:lnTo>
                <a:lnTo>
                  <a:pt x="f35" y="f16"/>
                </a:lnTo>
                <a:lnTo>
                  <a:pt x="f36" y="f37"/>
                </a:lnTo>
                <a:lnTo>
                  <a:pt x="f38" y="f24"/>
                </a:lnTo>
                <a:lnTo>
                  <a:pt x="f39" y="f24"/>
                </a:lnTo>
                <a:lnTo>
                  <a:pt x="f40" y="f18"/>
                </a:lnTo>
                <a:lnTo>
                  <a:pt x="f41" y="f24"/>
                </a:lnTo>
                <a:lnTo>
                  <a:pt x="f42" y="f16"/>
                </a:lnTo>
                <a:lnTo>
                  <a:pt x="f43" y="f44"/>
                </a:lnTo>
                <a:lnTo>
                  <a:pt x="f45" y="f46"/>
                </a:lnTo>
                <a:lnTo>
                  <a:pt x="f47" y="f48"/>
                </a:lnTo>
                <a:lnTo>
                  <a:pt x="f49" y="f48"/>
                </a:lnTo>
                <a:lnTo>
                  <a:pt x="f49" y="f48"/>
                </a:lnTo>
                <a:lnTo>
                  <a:pt x="f49" y="f48"/>
                </a:lnTo>
                <a:lnTo>
                  <a:pt x="f50" y="f48"/>
                </a:lnTo>
                <a:lnTo>
                  <a:pt x="f51" y="f52"/>
                </a:lnTo>
                <a:lnTo>
                  <a:pt x="f53" y="f11"/>
                </a:lnTo>
                <a:lnTo>
                  <a:pt x="f54" y="f10"/>
                </a:lnTo>
                <a:lnTo>
                  <a:pt x="f55" y="f56"/>
                </a:lnTo>
                <a:lnTo>
                  <a:pt x="f0" y="f57"/>
                </a:lnTo>
                <a:lnTo>
                  <a:pt x="f55" y="f58"/>
                </a:lnTo>
                <a:lnTo>
                  <a:pt x="f59" y="f60"/>
                </a:lnTo>
                <a:lnTo>
                  <a:pt x="f61" y="f62"/>
                </a:lnTo>
                <a:lnTo>
                  <a:pt x="f63" y="f64"/>
                </a:lnTo>
                <a:lnTo>
                  <a:pt x="f63" y="f64"/>
                </a:lnTo>
                <a:lnTo>
                  <a:pt x="f63" y="f64"/>
                </a:lnTo>
                <a:lnTo>
                  <a:pt x="f65" y="f64"/>
                </a:lnTo>
                <a:lnTo>
                  <a:pt x="f66" y="f67"/>
                </a:lnTo>
                <a:lnTo>
                  <a:pt x="f68" y="f69"/>
                </a:lnTo>
                <a:lnTo>
                  <a:pt x="f70" y="f71"/>
                </a:lnTo>
                <a:lnTo>
                  <a:pt x="f70" y="f72"/>
                </a:lnTo>
                <a:lnTo>
                  <a:pt x="f68" y="f73"/>
                </a:lnTo>
                <a:lnTo>
                  <a:pt x="f74" y="f75"/>
                </a:lnTo>
                <a:lnTo>
                  <a:pt x="f76" y="f77"/>
                </a:lnTo>
                <a:lnTo>
                  <a:pt x="f78" y="f79"/>
                </a:lnTo>
                <a:lnTo>
                  <a:pt x="f80" y="f81"/>
                </a:lnTo>
                <a:lnTo>
                  <a:pt x="f82" y="f77"/>
                </a:lnTo>
                <a:lnTo>
                  <a:pt x="f83" y="f84"/>
                </a:lnTo>
                <a:lnTo>
                  <a:pt x="f85" y="f86"/>
                </a:lnTo>
                <a:lnTo>
                  <a:pt x="f87" y="f86"/>
                </a:lnTo>
                <a:lnTo>
                  <a:pt x="f87" y="f86"/>
                </a:lnTo>
                <a:lnTo>
                  <a:pt x="f88" y="f86"/>
                </a:lnTo>
                <a:lnTo>
                  <a:pt x="f88" y="f86"/>
                </a:lnTo>
                <a:lnTo>
                  <a:pt x="f88" y="f86"/>
                </a:lnTo>
                <a:lnTo>
                  <a:pt x="f40" y="f86"/>
                </a:lnTo>
                <a:lnTo>
                  <a:pt x="f40" y="f86"/>
                </a:lnTo>
                <a:lnTo>
                  <a:pt x="f89" y="f84"/>
                </a:lnTo>
                <a:lnTo>
                  <a:pt x="f90" y="f91"/>
                </a:lnTo>
                <a:lnTo>
                  <a:pt x="f92" y="f77"/>
                </a:lnTo>
                <a:lnTo>
                  <a:pt x="f93" y="f81"/>
                </a:lnTo>
                <a:lnTo>
                  <a:pt x="f35" y="f81"/>
                </a:lnTo>
                <a:lnTo>
                  <a:pt x="f34" y="f77"/>
                </a:lnTo>
                <a:lnTo>
                  <a:pt x="f33" y="f91"/>
                </a:lnTo>
                <a:lnTo>
                  <a:pt x="f94" y="f91"/>
                </a:lnTo>
                <a:lnTo>
                  <a:pt x="f95" y="f91"/>
                </a:lnTo>
                <a:lnTo>
                  <a:pt x="f95" y="f91"/>
                </a:lnTo>
                <a:lnTo>
                  <a:pt x="f95" y="f91"/>
                </a:lnTo>
                <a:lnTo>
                  <a:pt x="f95" y="f77"/>
                </a:lnTo>
                <a:lnTo>
                  <a:pt x="f96" y="f97"/>
                </a:lnTo>
                <a:lnTo>
                  <a:pt x="f98" y="f99"/>
                </a:lnTo>
                <a:lnTo>
                  <a:pt x="f25" y="f55"/>
                </a:lnTo>
                <a:lnTo>
                  <a:pt x="f100" y="f0"/>
                </a:lnTo>
                <a:lnTo>
                  <a:pt x="f101" y="f55"/>
                </a:lnTo>
                <a:lnTo>
                  <a:pt x="f102" y="f54"/>
                </a:lnTo>
                <a:lnTo>
                  <a:pt x="f103" y="f77"/>
                </a:lnTo>
                <a:lnTo>
                  <a:pt x="f104" y="f86"/>
                </a:lnTo>
                <a:lnTo>
                  <a:pt x="f105" y="f106"/>
                </a:lnTo>
                <a:lnTo>
                  <a:pt x="f105" y="f107"/>
                </a:lnTo>
                <a:lnTo>
                  <a:pt x="f105" y="f107"/>
                </a:lnTo>
                <a:lnTo>
                  <a:pt x="f105" y="f108"/>
                </a:lnTo>
                <a:lnTo>
                  <a:pt x="f105" y="f109"/>
                </a:lnTo>
                <a:lnTo>
                  <a:pt x="f110" y="f109"/>
                </a:lnTo>
                <a:lnTo>
                  <a:pt x="f15" y="f109"/>
                </a:lnTo>
                <a:lnTo>
                  <a:pt x="f111" y="f109"/>
                </a:lnTo>
                <a:lnTo>
                  <a:pt x="f111" y="f109"/>
                </a:lnTo>
                <a:lnTo>
                  <a:pt x="f3" y="f112"/>
                </a:lnTo>
                <a:lnTo>
                  <a:pt x="f113" y="f114"/>
                </a:lnTo>
                <a:lnTo>
                  <a:pt x="f115" y="f116"/>
                </a:lnTo>
                <a:lnTo>
                  <a:pt x="f117" y="f64"/>
                </a:lnTo>
                <a:lnTo>
                  <a:pt x="f1" y="f118"/>
                </a:lnTo>
                <a:lnTo>
                  <a:pt x="f117" y="f58"/>
                </a:lnTo>
                <a:lnTo>
                  <a:pt x="f115" y="f119"/>
                </a:lnTo>
                <a:lnTo>
                  <a:pt x="f113" y="f120"/>
                </a:lnTo>
                <a:lnTo>
                  <a:pt x="f3" y="f4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</a:ln>
        </p:spPr>
        <p:txBody>
          <a:bodyPr vert="horz" lIns="81639" tIns="40820" rIns="81639" bIns="40820" anchor="ctr" compatLnSpc="0"/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 lang="en-US" sz="1600" dirty="0">
              <a:latin typeface="Nimbus Sans L" pitchFamily="18"/>
              <a:ea typeface="Nimbus Sans L" pitchFamily="2"/>
              <a:cs typeface="Lucidasans" pitchFamily="2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556721" y="3517325"/>
            <a:ext cx="566240" cy="138799"/>
          </a:xfrm>
          <a:prstGeom prst="rect">
            <a:avLst/>
          </a:prstGeom>
          <a:solidFill>
            <a:srgbClr val="FF6633"/>
          </a:solidFill>
          <a:ln w="0">
            <a:solidFill>
              <a:srgbClr val="000000"/>
            </a:solidFill>
            <a:prstDash val="solid"/>
          </a:ln>
          <a:effectLst>
            <a:outerShdw dist="51930" dir="2700000" algn="tl">
              <a:srgbClr val="808080"/>
            </a:outerShdw>
          </a:effectLst>
        </p:spPr>
        <p:txBody>
          <a:bodyPr vert="horz" lIns="81639" tIns="40820" rIns="81639" bIns="40820" anchor="ctr" anchorCtr="1" compatLnSpc="0"/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 lang="en-US" sz="1600" dirty="0">
              <a:latin typeface="Nimbus Sans L" pitchFamily="18"/>
              <a:ea typeface="Nimbus Sans L" pitchFamily="2"/>
              <a:cs typeface="Lucidasans" pitchFamily="2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553129" y="3750181"/>
            <a:ext cx="566893" cy="138799"/>
          </a:xfrm>
          <a:prstGeom prst="rect">
            <a:avLst/>
          </a:prstGeom>
          <a:solidFill>
            <a:srgbClr val="FF6633"/>
          </a:solidFill>
          <a:ln w="0">
            <a:solidFill>
              <a:srgbClr val="000000"/>
            </a:solidFill>
            <a:prstDash val="solid"/>
          </a:ln>
          <a:effectLst>
            <a:outerShdw dist="51930" dir="2700000" algn="tl">
              <a:srgbClr val="808080"/>
            </a:outerShdw>
          </a:effectLst>
        </p:spPr>
        <p:txBody>
          <a:bodyPr vert="horz" lIns="81639" tIns="40820" rIns="81639" bIns="40820" anchor="ctr" anchorCtr="1" compatLnSpc="0"/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 lang="en-US" sz="1600" dirty="0">
              <a:latin typeface="Nimbus Sans L" pitchFamily="18"/>
              <a:ea typeface="Nimbus Sans L" pitchFamily="2"/>
              <a:cs typeface="Lucidasans" pitchFamily="2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556721" y="3954623"/>
            <a:ext cx="566240" cy="138799"/>
          </a:xfrm>
          <a:prstGeom prst="rect">
            <a:avLst/>
          </a:prstGeom>
          <a:solidFill>
            <a:srgbClr val="FF6633"/>
          </a:solidFill>
          <a:ln w="0">
            <a:solidFill>
              <a:srgbClr val="000000"/>
            </a:solidFill>
            <a:prstDash val="solid"/>
          </a:ln>
          <a:effectLst>
            <a:outerShdw dist="51930" dir="2700000" algn="tl">
              <a:srgbClr val="808080"/>
            </a:outerShdw>
          </a:effectLst>
        </p:spPr>
        <p:txBody>
          <a:bodyPr vert="horz" lIns="81639" tIns="40820" rIns="81639" bIns="40820" anchor="ctr" anchorCtr="1" compatLnSpc="0"/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 lang="en-US" sz="1600" dirty="0">
              <a:latin typeface="Nimbus Sans L" pitchFamily="18"/>
              <a:ea typeface="Nimbus Sans L" pitchFamily="2"/>
              <a:cs typeface="Lucidasans" pitchFamily="2"/>
            </a:endParaRPr>
          </a:p>
        </p:txBody>
      </p:sp>
      <p:sp>
        <p:nvSpPr>
          <p:cNvPr id="27" name="Freeform 26"/>
          <p:cNvSpPr/>
          <p:nvPr/>
        </p:nvSpPr>
        <p:spPr>
          <a:xfrm>
            <a:off x="7138082" y="3246260"/>
            <a:ext cx="1465235" cy="1133904"/>
          </a:xfrm>
          <a:custGeom>
            <a:avLst/>
            <a:gdLst>
              <a:gd name="f0" fmla="val 0"/>
              <a:gd name="f1" fmla="val 884"/>
              <a:gd name="f2" fmla="val 526"/>
              <a:gd name="f3" fmla="val 794"/>
              <a:gd name="f4" fmla="val 337"/>
              <a:gd name="f5" fmla="val 800"/>
              <a:gd name="f6" fmla="val 349"/>
              <a:gd name="f7" fmla="val 806"/>
              <a:gd name="f8" fmla="val 361"/>
              <a:gd name="f9" fmla="val 812"/>
              <a:gd name="f10" fmla="val 373"/>
              <a:gd name="f11" fmla="val 390"/>
              <a:gd name="f12" fmla="val 426"/>
              <a:gd name="f13" fmla="val 776"/>
              <a:gd name="f14" fmla="val 461"/>
              <a:gd name="f15" fmla="val 740"/>
              <a:gd name="f16" fmla="val 485"/>
              <a:gd name="f17" fmla="val 693"/>
              <a:gd name="f18" fmla="val 503"/>
              <a:gd name="f19" fmla="val 639"/>
              <a:gd name="f20" fmla="val 509"/>
              <a:gd name="f21" fmla="val 609"/>
              <a:gd name="f22" fmla="val 579"/>
              <a:gd name="f23" fmla="val 555"/>
              <a:gd name="f24" fmla="val 497"/>
              <a:gd name="f25" fmla="val 531"/>
              <a:gd name="f26" fmla="val 519"/>
              <a:gd name="f27" fmla="val 501"/>
              <a:gd name="f28" fmla="val 515"/>
              <a:gd name="f29" fmla="val 484"/>
              <a:gd name="f30" fmla="val 521"/>
              <a:gd name="f31" fmla="val 460"/>
              <a:gd name="f32" fmla="val 442"/>
              <a:gd name="f33" fmla="val 418"/>
              <a:gd name="f34" fmla="val 406"/>
              <a:gd name="f35" fmla="val 394"/>
              <a:gd name="f36" fmla="val 376"/>
              <a:gd name="f37" fmla="val 491"/>
              <a:gd name="f38" fmla="val 352"/>
              <a:gd name="f39" fmla="val 334"/>
              <a:gd name="f40" fmla="val 310"/>
              <a:gd name="f41" fmla="val 263"/>
              <a:gd name="f42" fmla="val 221"/>
              <a:gd name="f43" fmla="val 185"/>
              <a:gd name="f44" fmla="val 467"/>
              <a:gd name="f45" fmla="val 161"/>
              <a:gd name="f46" fmla="val 444"/>
              <a:gd name="f47" fmla="val 143"/>
              <a:gd name="f48" fmla="val 414"/>
              <a:gd name="f49" fmla="val 137"/>
              <a:gd name="f50" fmla="val 131"/>
              <a:gd name="f51" fmla="val 90"/>
              <a:gd name="f52" fmla="val 408"/>
              <a:gd name="f53" fmla="val 54"/>
              <a:gd name="f54" fmla="val 24"/>
              <a:gd name="f55" fmla="val 6"/>
              <a:gd name="f56" fmla="val 343"/>
              <a:gd name="f57" fmla="val 308"/>
              <a:gd name="f58" fmla="val 272"/>
              <a:gd name="f59" fmla="val 30"/>
              <a:gd name="f60" fmla="val 242"/>
              <a:gd name="f61" fmla="val 60"/>
              <a:gd name="f62" fmla="val 219"/>
              <a:gd name="f63" fmla="val 101"/>
              <a:gd name="f64" fmla="val 201"/>
              <a:gd name="f65" fmla="val 107"/>
              <a:gd name="f66" fmla="val 95"/>
              <a:gd name="f67" fmla="val 189"/>
              <a:gd name="f68" fmla="val 84"/>
              <a:gd name="f69" fmla="val 177"/>
              <a:gd name="f70" fmla="val 78"/>
              <a:gd name="f71" fmla="val 160"/>
              <a:gd name="f72" fmla="val 142"/>
              <a:gd name="f73" fmla="val 100"/>
              <a:gd name="f74" fmla="val 113"/>
              <a:gd name="f75" fmla="val 71"/>
              <a:gd name="f76" fmla="val 149"/>
              <a:gd name="f77" fmla="val 47"/>
              <a:gd name="f78" fmla="val 197"/>
              <a:gd name="f79" fmla="val 35"/>
              <a:gd name="f80" fmla="val 227"/>
              <a:gd name="f81" fmla="val 41"/>
              <a:gd name="f82" fmla="val 251"/>
              <a:gd name="f83" fmla="val 275"/>
              <a:gd name="f84" fmla="val 59"/>
              <a:gd name="f85" fmla="val 293"/>
              <a:gd name="f86" fmla="val 77"/>
              <a:gd name="f87" fmla="val 298"/>
              <a:gd name="f88" fmla="val 304"/>
              <a:gd name="f89" fmla="val 322"/>
              <a:gd name="f90" fmla="val 340"/>
              <a:gd name="f91" fmla="val 53"/>
              <a:gd name="f92" fmla="val 358"/>
              <a:gd name="f93" fmla="val 382"/>
              <a:gd name="f94" fmla="val 430"/>
              <a:gd name="f95" fmla="val 436"/>
              <a:gd name="f96" fmla="val 466"/>
              <a:gd name="f97" fmla="val 29"/>
              <a:gd name="f98" fmla="val 496"/>
              <a:gd name="f99" fmla="val 12"/>
              <a:gd name="f100" fmla="val 573"/>
              <a:gd name="f101" fmla="val 621"/>
              <a:gd name="f102" fmla="val 669"/>
              <a:gd name="f103" fmla="val 699"/>
              <a:gd name="f104" fmla="val 722"/>
              <a:gd name="f105" fmla="val 728"/>
              <a:gd name="f106" fmla="val 112"/>
              <a:gd name="f107" fmla="val 118"/>
              <a:gd name="f108" fmla="val 124"/>
              <a:gd name="f109" fmla="val 130"/>
              <a:gd name="f110" fmla="val 734"/>
              <a:gd name="f111" fmla="val 746"/>
              <a:gd name="f112" fmla="val 136"/>
              <a:gd name="f113" fmla="val 830"/>
              <a:gd name="f114" fmla="val 148"/>
              <a:gd name="f115" fmla="val 860"/>
              <a:gd name="f116" fmla="val 171"/>
              <a:gd name="f117" fmla="val 878"/>
              <a:gd name="f118" fmla="val 237"/>
              <a:gd name="f119" fmla="val 296"/>
              <a:gd name="f120" fmla="val 319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884" h="526">
                <a:moveTo>
                  <a:pt x="f3" y="f4"/>
                </a:moveTo>
                <a:lnTo>
                  <a:pt x="f5" y="f6"/>
                </a:lnTo>
                <a:lnTo>
                  <a:pt x="f7" y="f8"/>
                </a:lnTo>
                <a:lnTo>
                  <a:pt x="f9" y="f10"/>
                </a:lnTo>
                <a:lnTo>
                  <a:pt x="f9" y="f11"/>
                </a:lnTo>
                <a:lnTo>
                  <a:pt x="f5" y="f12"/>
                </a:lnTo>
                <a:lnTo>
                  <a:pt x="f13" y="f14"/>
                </a:lnTo>
                <a:lnTo>
                  <a:pt x="f15" y="f16"/>
                </a:lnTo>
                <a:lnTo>
                  <a:pt x="f17" y="f18"/>
                </a:lnTo>
                <a:lnTo>
                  <a:pt x="f19" y="f20"/>
                </a:lnTo>
                <a:lnTo>
                  <a:pt x="f21" y="f18"/>
                </a:lnTo>
                <a:lnTo>
                  <a:pt x="f22" y="f18"/>
                </a:lnTo>
                <a:lnTo>
                  <a:pt x="f23" y="f24"/>
                </a:lnTo>
                <a:lnTo>
                  <a:pt x="f25" y="f16"/>
                </a:lnTo>
                <a:lnTo>
                  <a:pt x="f26" y="f18"/>
                </a:lnTo>
                <a:lnTo>
                  <a:pt x="f27" y="f28"/>
                </a:lnTo>
                <a:lnTo>
                  <a:pt x="f29" y="f30"/>
                </a:lnTo>
                <a:lnTo>
                  <a:pt x="f31" y="f2"/>
                </a:lnTo>
                <a:lnTo>
                  <a:pt x="f32" y="f30"/>
                </a:lnTo>
                <a:lnTo>
                  <a:pt x="f33" y="f28"/>
                </a:lnTo>
                <a:lnTo>
                  <a:pt x="f34" y="f18"/>
                </a:lnTo>
                <a:lnTo>
                  <a:pt x="f35" y="f16"/>
                </a:lnTo>
                <a:lnTo>
                  <a:pt x="f36" y="f37"/>
                </a:lnTo>
                <a:lnTo>
                  <a:pt x="f38" y="f24"/>
                </a:lnTo>
                <a:lnTo>
                  <a:pt x="f39" y="f24"/>
                </a:lnTo>
                <a:lnTo>
                  <a:pt x="f40" y="f18"/>
                </a:lnTo>
                <a:lnTo>
                  <a:pt x="f41" y="f24"/>
                </a:lnTo>
                <a:lnTo>
                  <a:pt x="f42" y="f16"/>
                </a:lnTo>
                <a:lnTo>
                  <a:pt x="f43" y="f44"/>
                </a:lnTo>
                <a:lnTo>
                  <a:pt x="f45" y="f46"/>
                </a:lnTo>
                <a:lnTo>
                  <a:pt x="f47" y="f48"/>
                </a:lnTo>
                <a:lnTo>
                  <a:pt x="f49" y="f48"/>
                </a:lnTo>
                <a:lnTo>
                  <a:pt x="f49" y="f48"/>
                </a:lnTo>
                <a:lnTo>
                  <a:pt x="f49" y="f48"/>
                </a:lnTo>
                <a:lnTo>
                  <a:pt x="f50" y="f48"/>
                </a:lnTo>
                <a:lnTo>
                  <a:pt x="f51" y="f52"/>
                </a:lnTo>
                <a:lnTo>
                  <a:pt x="f53" y="f11"/>
                </a:lnTo>
                <a:lnTo>
                  <a:pt x="f54" y="f10"/>
                </a:lnTo>
                <a:lnTo>
                  <a:pt x="f55" y="f56"/>
                </a:lnTo>
                <a:lnTo>
                  <a:pt x="f0" y="f57"/>
                </a:lnTo>
                <a:lnTo>
                  <a:pt x="f55" y="f58"/>
                </a:lnTo>
                <a:lnTo>
                  <a:pt x="f59" y="f60"/>
                </a:lnTo>
                <a:lnTo>
                  <a:pt x="f61" y="f62"/>
                </a:lnTo>
                <a:lnTo>
                  <a:pt x="f63" y="f64"/>
                </a:lnTo>
                <a:lnTo>
                  <a:pt x="f63" y="f64"/>
                </a:lnTo>
                <a:lnTo>
                  <a:pt x="f63" y="f64"/>
                </a:lnTo>
                <a:lnTo>
                  <a:pt x="f65" y="f64"/>
                </a:lnTo>
                <a:lnTo>
                  <a:pt x="f66" y="f67"/>
                </a:lnTo>
                <a:lnTo>
                  <a:pt x="f68" y="f69"/>
                </a:lnTo>
                <a:lnTo>
                  <a:pt x="f70" y="f71"/>
                </a:lnTo>
                <a:lnTo>
                  <a:pt x="f70" y="f72"/>
                </a:lnTo>
                <a:lnTo>
                  <a:pt x="f68" y="f73"/>
                </a:lnTo>
                <a:lnTo>
                  <a:pt x="f74" y="f75"/>
                </a:lnTo>
                <a:lnTo>
                  <a:pt x="f76" y="f77"/>
                </a:lnTo>
                <a:lnTo>
                  <a:pt x="f78" y="f79"/>
                </a:lnTo>
                <a:lnTo>
                  <a:pt x="f80" y="f81"/>
                </a:lnTo>
                <a:lnTo>
                  <a:pt x="f82" y="f77"/>
                </a:lnTo>
                <a:lnTo>
                  <a:pt x="f83" y="f84"/>
                </a:lnTo>
                <a:lnTo>
                  <a:pt x="f85" y="f86"/>
                </a:lnTo>
                <a:lnTo>
                  <a:pt x="f87" y="f86"/>
                </a:lnTo>
                <a:lnTo>
                  <a:pt x="f87" y="f86"/>
                </a:lnTo>
                <a:lnTo>
                  <a:pt x="f88" y="f86"/>
                </a:lnTo>
                <a:lnTo>
                  <a:pt x="f88" y="f86"/>
                </a:lnTo>
                <a:lnTo>
                  <a:pt x="f88" y="f86"/>
                </a:lnTo>
                <a:lnTo>
                  <a:pt x="f40" y="f86"/>
                </a:lnTo>
                <a:lnTo>
                  <a:pt x="f40" y="f86"/>
                </a:lnTo>
                <a:lnTo>
                  <a:pt x="f89" y="f84"/>
                </a:lnTo>
                <a:lnTo>
                  <a:pt x="f90" y="f91"/>
                </a:lnTo>
                <a:lnTo>
                  <a:pt x="f92" y="f77"/>
                </a:lnTo>
                <a:lnTo>
                  <a:pt x="f93" y="f81"/>
                </a:lnTo>
                <a:lnTo>
                  <a:pt x="f35" y="f81"/>
                </a:lnTo>
                <a:lnTo>
                  <a:pt x="f34" y="f77"/>
                </a:lnTo>
                <a:lnTo>
                  <a:pt x="f33" y="f91"/>
                </a:lnTo>
                <a:lnTo>
                  <a:pt x="f94" y="f91"/>
                </a:lnTo>
                <a:lnTo>
                  <a:pt x="f95" y="f91"/>
                </a:lnTo>
                <a:lnTo>
                  <a:pt x="f95" y="f91"/>
                </a:lnTo>
                <a:lnTo>
                  <a:pt x="f95" y="f91"/>
                </a:lnTo>
                <a:lnTo>
                  <a:pt x="f95" y="f77"/>
                </a:lnTo>
                <a:lnTo>
                  <a:pt x="f96" y="f97"/>
                </a:lnTo>
                <a:lnTo>
                  <a:pt x="f98" y="f99"/>
                </a:lnTo>
                <a:lnTo>
                  <a:pt x="f25" y="f55"/>
                </a:lnTo>
                <a:lnTo>
                  <a:pt x="f100" y="f0"/>
                </a:lnTo>
                <a:lnTo>
                  <a:pt x="f101" y="f55"/>
                </a:lnTo>
                <a:lnTo>
                  <a:pt x="f102" y="f54"/>
                </a:lnTo>
                <a:lnTo>
                  <a:pt x="f103" y="f77"/>
                </a:lnTo>
                <a:lnTo>
                  <a:pt x="f104" y="f86"/>
                </a:lnTo>
                <a:lnTo>
                  <a:pt x="f105" y="f106"/>
                </a:lnTo>
                <a:lnTo>
                  <a:pt x="f105" y="f107"/>
                </a:lnTo>
                <a:lnTo>
                  <a:pt x="f105" y="f107"/>
                </a:lnTo>
                <a:lnTo>
                  <a:pt x="f105" y="f108"/>
                </a:lnTo>
                <a:lnTo>
                  <a:pt x="f105" y="f109"/>
                </a:lnTo>
                <a:lnTo>
                  <a:pt x="f110" y="f109"/>
                </a:lnTo>
                <a:lnTo>
                  <a:pt x="f15" y="f109"/>
                </a:lnTo>
                <a:lnTo>
                  <a:pt x="f111" y="f109"/>
                </a:lnTo>
                <a:lnTo>
                  <a:pt x="f111" y="f109"/>
                </a:lnTo>
                <a:lnTo>
                  <a:pt x="f3" y="f112"/>
                </a:lnTo>
                <a:lnTo>
                  <a:pt x="f113" y="f114"/>
                </a:lnTo>
                <a:lnTo>
                  <a:pt x="f115" y="f116"/>
                </a:lnTo>
                <a:lnTo>
                  <a:pt x="f117" y="f64"/>
                </a:lnTo>
                <a:lnTo>
                  <a:pt x="f1" y="f118"/>
                </a:lnTo>
                <a:lnTo>
                  <a:pt x="f117" y="f58"/>
                </a:lnTo>
                <a:lnTo>
                  <a:pt x="f115" y="f119"/>
                </a:lnTo>
                <a:lnTo>
                  <a:pt x="f113" y="f120"/>
                </a:lnTo>
                <a:lnTo>
                  <a:pt x="f3" y="f4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</a:ln>
        </p:spPr>
        <p:txBody>
          <a:bodyPr vert="horz" lIns="81639" tIns="40820" rIns="81639" bIns="40820" anchor="ctr" compatLnSpc="0"/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 lang="en-US" sz="1600" dirty="0">
              <a:latin typeface="Nimbus Sans L" pitchFamily="18"/>
              <a:ea typeface="Nimbus Sans L" pitchFamily="2"/>
              <a:cs typeface="Lucidasans" pitchFamily="2"/>
            </a:endParaRPr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3" cstate="print">
            <a:alphaModFix/>
            <a:lum/>
          </a:blip>
          <a:srcRect/>
          <a:stretch>
            <a:fillRect/>
          </a:stretch>
        </p:blipFill>
        <p:spPr>
          <a:xfrm flipH="1">
            <a:off x="1358452" y="2376563"/>
            <a:ext cx="779804" cy="497716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3" cstate="print">
            <a:alphaModFix/>
            <a:lum/>
          </a:blip>
          <a:srcRect/>
          <a:stretch>
            <a:fillRect/>
          </a:stretch>
        </p:blipFill>
        <p:spPr>
          <a:xfrm>
            <a:off x="3183874" y="2458208"/>
            <a:ext cx="779804" cy="497716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3" cstate="print">
            <a:alphaModFix/>
            <a:lum/>
          </a:blip>
          <a:srcRect/>
          <a:stretch>
            <a:fillRect/>
          </a:stretch>
        </p:blipFill>
        <p:spPr>
          <a:xfrm>
            <a:off x="6839288" y="2219148"/>
            <a:ext cx="779804" cy="497716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3" cstate="print">
            <a:alphaModFix/>
            <a:lum/>
          </a:blip>
          <a:srcRect/>
          <a:stretch>
            <a:fillRect/>
          </a:stretch>
        </p:blipFill>
        <p:spPr>
          <a:xfrm>
            <a:off x="6772998" y="3250179"/>
            <a:ext cx="779804" cy="497716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3" cstate="print">
            <a:alphaModFix/>
            <a:lum/>
          </a:blip>
          <a:srcRect/>
          <a:stretch>
            <a:fillRect/>
          </a:stretch>
        </p:blipFill>
        <p:spPr>
          <a:xfrm flipH="1">
            <a:off x="1358452" y="3519611"/>
            <a:ext cx="779804" cy="497716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3" name="Group 32"/>
          <p:cNvGrpSpPr/>
          <p:nvPr/>
        </p:nvGrpSpPr>
        <p:grpSpPr>
          <a:xfrm>
            <a:off x="5421076" y="3043776"/>
            <a:ext cx="613916" cy="414764"/>
            <a:chOff x="5976360" y="3355200"/>
            <a:chExt cx="676800" cy="457200"/>
          </a:xfrm>
        </p:grpSpPr>
        <p:sp>
          <p:nvSpPr>
            <p:cNvPr id="34" name="Freeform 33"/>
            <p:cNvSpPr/>
            <p:nvPr/>
          </p:nvSpPr>
          <p:spPr>
            <a:xfrm>
              <a:off x="6346080" y="3355200"/>
              <a:ext cx="75960" cy="22860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2" h="636">
                  <a:moveTo>
                    <a:pt x="0" y="617"/>
                  </a:moveTo>
                  <a:lnTo>
                    <a:pt x="35" y="0"/>
                  </a:lnTo>
                  <a:lnTo>
                    <a:pt x="158" y="0"/>
                  </a:lnTo>
                  <a:lnTo>
                    <a:pt x="211" y="635"/>
                  </a:lnTo>
                  <a:close/>
                </a:path>
              </a:pathLst>
            </a:custGeom>
            <a:solidFill>
              <a:srgbClr val="3DEB3D"/>
            </a:solidFill>
            <a:ln w="0">
              <a:solidFill>
                <a:srgbClr val="000000"/>
              </a:solidFill>
              <a:prstDash val="solid"/>
            </a:ln>
          </p:spPr>
          <p:txBody>
            <a:bodyPr vert="horz" lIns="90000" tIns="45000" rIns="90000" bIns="45000" anchor="ctr" anchorCtr="1" compatLnSpc="0"/>
            <a:lstStyle/>
            <a:p>
              <a:pPr>
                <a:spcBef>
                  <a:spcPts val="0"/>
                </a:spcBef>
                <a:spcAft>
                  <a:spcPts val="0"/>
                </a:spcAft>
              </a:pPr>
              <a:endParaRPr lang="en-US" sz="1600" dirty="0">
                <a:latin typeface="Nimbus Sans L" pitchFamily="18"/>
                <a:ea typeface="Nimbus Sans L" pitchFamily="2"/>
                <a:cs typeface="Lucidasans" pitchFamily="2"/>
              </a:endParaRPr>
            </a:p>
          </p:txBody>
        </p:sp>
        <p:sp>
          <p:nvSpPr>
            <p:cNvPr id="35" name="Freeform 34"/>
            <p:cNvSpPr/>
            <p:nvPr/>
          </p:nvSpPr>
          <p:spPr>
            <a:xfrm>
              <a:off x="6479640" y="3355200"/>
              <a:ext cx="75960" cy="22860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2" h="636">
                  <a:moveTo>
                    <a:pt x="0" y="617"/>
                  </a:moveTo>
                  <a:lnTo>
                    <a:pt x="35" y="0"/>
                  </a:lnTo>
                  <a:lnTo>
                    <a:pt x="158" y="0"/>
                  </a:lnTo>
                  <a:lnTo>
                    <a:pt x="211" y="635"/>
                  </a:lnTo>
                  <a:close/>
                </a:path>
              </a:pathLst>
            </a:custGeom>
            <a:solidFill>
              <a:srgbClr val="3DEB3D"/>
            </a:solidFill>
            <a:ln w="0">
              <a:solidFill>
                <a:srgbClr val="000000"/>
              </a:solidFill>
              <a:prstDash val="solid"/>
            </a:ln>
          </p:spPr>
          <p:txBody>
            <a:bodyPr vert="horz" lIns="90000" tIns="45000" rIns="90000" bIns="45000" anchor="ctr" anchorCtr="1" compatLnSpc="0"/>
            <a:lstStyle/>
            <a:p>
              <a:pPr>
                <a:spcBef>
                  <a:spcPts val="0"/>
                </a:spcBef>
                <a:spcAft>
                  <a:spcPts val="0"/>
                </a:spcAft>
              </a:pPr>
              <a:endParaRPr lang="en-US" sz="1600" dirty="0">
                <a:latin typeface="Nimbus Sans L" pitchFamily="18"/>
                <a:ea typeface="Nimbus Sans L" pitchFamily="2"/>
                <a:cs typeface="Lucidasans" pitchFamily="2"/>
              </a:endParaRPr>
            </a:p>
          </p:txBody>
        </p:sp>
        <p:sp>
          <p:nvSpPr>
            <p:cNvPr id="36" name="Freeform 35"/>
            <p:cNvSpPr/>
            <p:nvPr/>
          </p:nvSpPr>
          <p:spPr>
            <a:xfrm>
              <a:off x="5976360" y="3577320"/>
              <a:ext cx="676800" cy="23508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81" h="654">
                  <a:moveTo>
                    <a:pt x="0" y="653"/>
                  </a:moveTo>
                  <a:lnTo>
                    <a:pt x="1880" y="653"/>
                  </a:lnTo>
                  <a:lnTo>
                    <a:pt x="1880" y="0"/>
                  </a:lnTo>
                  <a:lnTo>
                    <a:pt x="756" y="0"/>
                  </a:lnTo>
                  <a:lnTo>
                    <a:pt x="756" y="370"/>
                  </a:lnTo>
                  <a:lnTo>
                    <a:pt x="562" y="176"/>
                  </a:lnTo>
                  <a:lnTo>
                    <a:pt x="562" y="370"/>
                  </a:lnTo>
                  <a:lnTo>
                    <a:pt x="369" y="176"/>
                  </a:lnTo>
                  <a:lnTo>
                    <a:pt x="369" y="370"/>
                  </a:lnTo>
                  <a:lnTo>
                    <a:pt x="176" y="176"/>
                  </a:lnTo>
                  <a:lnTo>
                    <a:pt x="387" y="388"/>
                  </a:lnTo>
                  <a:lnTo>
                    <a:pt x="193" y="194"/>
                  </a:lnTo>
                  <a:lnTo>
                    <a:pt x="193" y="388"/>
                  </a:lnTo>
                  <a:lnTo>
                    <a:pt x="0" y="194"/>
                  </a:lnTo>
                  <a:lnTo>
                    <a:pt x="0" y="635"/>
                  </a:lnTo>
                  <a:close/>
                </a:path>
              </a:pathLst>
            </a:custGeom>
            <a:solidFill>
              <a:srgbClr val="3DEB3D"/>
            </a:solidFill>
            <a:ln w="0">
              <a:solidFill>
                <a:srgbClr val="000000"/>
              </a:solidFill>
              <a:prstDash val="solid"/>
            </a:ln>
          </p:spPr>
          <p:txBody>
            <a:bodyPr vert="horz" lIns="90000" tIns="45000" rIns="90000" bIns="45000" anchor="ctr" anchorCtr="1" compatLnSpc="0"/>
            <a:lstStyle/>
            <a:p>
              <a:pPr>
                <a:spcBef>
                  <a:spcPts val="0"/>
                </a:spcBef>
                <a:spcAft>
                  <a:spcPts val="0"/>
                </a:spcAft>
              </a:pPr>
              <a:endParaRPr lang="en-US" sz="1600" dirty="0">
                <a:latin typeface="Nimbus Sans L" pitchFamily="18"/>
                <a:ea typeface="Nimbus Sans L" pitchFamily="2"/>
                <a:cs typeface="Lucidasans" pitchFamily="2"/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2919693" y="3407919"/>
            <a:ext cx="613916" cy="414764"/>
            <a:chOff x="3218759" y="3756600"/>
            <a:chExt cx="676800" cy="457200"/>
          </a:xfrm>
        </p:grpSpPr>
        <p:sp>
          <p:nvSpPr>
            <p:cNvPr id="38" name="Freeform 37"/>
            <p:cNvSpPr/>
            <p:nvPr/>
          </p:nvSpPr>
          <p:spPr>
            <a:xfrm>
              <a:off x="3588480" y="3756600"/>
              <a:ext cx="75960" cy="22860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2" h="636">
                  <a:moveTo>
                    <a:pt x="0" y="617"/>
                  </a:moveTo>
                  <a:lnTo>
                    <a:pt x="35" y="0"/>
                  </a:lnTo>
                  <a:lnTo>
                    <a:pt x="158" y="0"/>
                  </a:lnTo>
                  <a:lnTo>
                    <a:pt x="211" y="635"/>
                  </a:lnTo>
                  <a:close/>
                </a:path>
              </a:pathLst>
            </a:custGeom>
            <a:solidFill>
              <a:srgbClr val="3DEB3D"/>
            </a:solidFill>
            <a:ln w="0">
              <a:solidFill>
                <a:srgbClr val="000000"/>
              </a:solidFill>
              <a:prstDash val="solid"/>
            </a:ln>
          </p:spPr>
          <p:txBody>
            <a:bodyPr vert="horz" lIns="90000" tIns="45000" rIns="90000" bIns="45000" anchor="ctr" anchorCtr="1" compatLnSpc="0"/>
            <a:lstStyle/>
            <a:p>
              <a:pPr>
                <a:spcBef>
                  <a:spcPts val="0"/>
                </a:spcBef>
                <a:spcAft>
                  <a:spcPts val="0"/>
                </a:spcAft>
              </a:pPr>
              <a:endParaRPr lang="en-US" sz="1600" dirty="0">
                <a:latin typeface="Nimbus Sans L" pitchFamily="18"/>
                <a:ea typeface="Nimbus Sans L" pitchFamily="2"/>
                <a:cs typeface="Lucidasans" pitchFamily="2"/>
              </a:endParaRPr>
            </a:p>
          </p:txBody>
        </p:sp>
        <p:sp>
          <p:nvSpPr>
            <p:cNvPr id="39" name="Freeform 38"/>
            <p:cNvSpPr/>
            <p:nvPr/>
          </p:nvSpPr>
          <p:spPr>
            <a:xfrm>
              <a:off x="3722040" y="3756600"/>
              <a:ext cx="75960" cy="22860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2" h="636">
                  <a:moveTo>
                    <a:pt x="0" y="617"/>
                  </a:moveTo>
                  <a:lnTo>
                    <a:pt x="35" y="0"/>
                  </a:lnTo>
                  <a:lnTo>
                    <a:pt x="158" y="0"/>
                  </a:lnTo>
                  <a:lnTo>
                    <a:pt x="211" y="635"/>
                  </a:lnTo>
                  <a:close/>
                </a:path>
              </a:pathLst>
            </a:custGeom>
            <a:solidFill>
              <a:srgbClr val="3DEB3D"/>
            </a:solidFill>
            <a:ln w="0">
              <a:solidFill>
                <a:srgbClr val="000000"/>
              </a:solidFill>
              <a:prstDash val="solid"/>
            </a:ln>
          </p:spPr>
          <p:txBody>
            <a:bodyPr vert="horz" lIns="90000" tIns="45000" rIns="90000" bIns="45000" anchor="ctr" anchorCtr="1" compatLnSpc="0"/>
            <a:lstStyle/>
            <a:p>
              <a:pPr>
                <a:spcBef>
                  <a:spcPts val="0"/>
                </a:spcBef>
                <a:spcAft>
                  <a:spcPts val="0"/>
                </a:spcAft>
              </a:pPr>
              <a:endParaRPr lang="en-US" sz="1600" dirty="0">
                <a:latin typeface="Nimbus Sans L" pitchFamily="18"/>
                <a:ea typeface="Nimbus Sans L" pitchFamily="2"/>
                <a:cs typeface="Lucidasans" pitchFamily="2"/>
              </a:endParaRPr>
            </a:p>
          </p:txBody>
        </p:sp>
        <p:sp>
          <p:nvSpPr>
            <p:cNvPr id="40" name="Freeform 39"/>
            <p:cNvSpPr/>
            <p:nvPr/>
          </p:nvSpPr>
          <p:spPr>
            <a:xfrm>
              <a:off x="3218759" y="3978720"/>
              <a:ext cx="676800" cy="23508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81" h="654">
                  <a:moveTo>
                    <a:pt x="0" y="653"/>
                  </a:moveTo>
                  <a:lnTo>
                    <a:pt x="1880" y="653"/>
                  </a:lnTo>
                  <a:lnTo>
                    <a:pt x="1880" y="0"/>
                  </a:lnTo>
                  <a:lnTo>
                    <a:pt x="756" y="0"/>
                  </a:lnTo>
                  <a:lnTo>
                    <a:pt x="756" y="370"/>
                  </a:lnTo>
                  <a:lnTo>
                    <a:pt x="562" y="176"/>
                  </a:lnTo>
                  <a:lnTo>
                    <a:pt x="562" y="370"/>
                  </a:lnTo>
                  <a:lnTo>
                    <a:pt x="369" y="176"/>
                  </a:lnTo>
                  <a:lnTo>
                    <a:pt x="369" y="370"/>
                  </a:lnTo>
                  <a:lnTo>
                    <a:pt x="176" y="176"/>
                  </a:lnTo>
                  <a:lnTo>
                    <a:pt x="387" y="388"/>
                  </a:lnTo>
                  <a:lnTo>
                    <a:pt x="193" y="194"/>
                  </a:lnTo>
                  <a:lnTo>
                    <a:pt x="193" y="388"/>
                  </a:lnTo>
                  <a:lnTo>
                    <a:pt x="0" y="194"/>
                  </a:lnTo>
                  <a:lnTo>
                    <a:pt x="0" y="635"/>
                  </a:lnTo>
                  <a:close/>
                </a:path>
              </a:pathLst>
            </a:custGeom>
            <a:solidFill>
              <a:srgbClr val="3DEB3D"/>
            </a:solidFill>
            <a:ln w="0">
              <a:solidFill>
                <a:srgbClr val="000000"/>
              </a:solidFill>
              <a:prstDash val="solid"/>
            </a:ln>
          </p:spPr>
          <p:txBody>
            <a:bodyPr vert="horz" lIns="90000" tIns="45000" rIns="90000" bIns="45000" anchor="ctr" anchorCtr="1" compatLnSpc="0"/>
            <a:lstStyle/>
            <a:p>
              <a:pPr>
                <a:spcBef>
                  <a:spcPts val="0"/>
                </a:spcBef>
                <a:spcAft>
                  <a:spcPts val="0"/>
                </a:spcAft>
              </a:pPr>
              <a:endParaRPr lang="en-US" sz="1600" dirty="0">
                <a:latin typeface="Nimbus Sans L" pitchFamily="18"/>
                <a:ea typeface="Nimbus Sans L" pitchFamily="2"/>
                <a:cs typeface="Lucidasans" pitchFamily="2"/>
              </a:endParaRPr>
            </a:p>
          </p:txBody>
        </p:sp>
      </p:grpSp>
      <p:sp>
        <p:nvSpPr>
          <p:cNvPr id="41" name="Straight Connector 40"/>
          <p:cNvSpPr/>
          <p:nvPr/>
        </p:nvSpPr>
        <p:spPr>
          <a:xfrm flipV="1">
            <a:off x="3438584" y="2943189"/>
            <a:ext cx="123763" cy="434031"/>
          </a:xfrm>
          <a:prstGeom prst="line">
            <a:avLst/>
          </a:prstGeom>
          <a:noFill/>
          <a:ln w="18360">
            <a:solidFill>
              <a:srgbClr val="FF0000"/>
            </a:solidFill>
            <a:prstDash val="solid"/>
            <a:tailEnd type="arrow"/>
          </a:ln>
        </p:spPr>
        <p:txBody>
          <a:bodyPr vert="horz" lIns="89803" tIns="48983" rIns="89803" bIns="48983" anchor="ctr" anchorCtr="1" compatLnSpc="0"/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 lang="en-US" sz="1600" dirty="0">
              <a:latin typeface="Nimbus Sans L" pitchFamily="18"/>
              <a:ea typeface="Nimbus Sans L" pitchFamily="2"/>
              <a:cs typeface="Lucidasans" pitchFamily="2"/>
            </a:endParaRPr>
          </a:p>
        </p:txBody>
      </p:sp>
      <p:pic>
        <p:nvPicPr>
          <p:cNvPr id="42" name="Picture 41"/>
          <p:cNvPicPr>
            <a:picLocks noChangeAspect="1"/>
          </p:cNvPicPr>
          <p:nvPr/>
        </p:nvPicPr>
        <p:blipFill>
          <a:blip r:embed="rId4" cstate="print">
            <a:alphaModFix/>
            <a:lum/>
          </a:blip>
          <a:srcRect/>
          <a:stretch>
            <a:fillRect/>
          </a:stretch>
        </p:blipFill>
        <p:spPr>
          <a:xfrm>
            <a:off x="3383397" y="3162980"/>
            <a:ext cx="165888" cy="207382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Straight Connector 42"/>
          <p:cNvSpPr/>
          <p:nvPr/>
        </p:nvSpPr>
        <p:spPr>
          <a:xfrm flipH="1">
            <a:off x="2129767" y="3686824"/>
            <a:ext cx="766742" cy="108425"/>
          </a:xfrm>
          <a:prstGeom prst="line">
            <a:avLst/>
          </a:prstGeom>
          <a:noFill/>
          <a:ln w="18360">
            <a:solidFill>
              <a:srgbClr val="FF0000"/>
            </a:solidFill>
            <a:prstDash val="solid"/>
            <a:tailEnd type="arrow"/>
          </a:ln>
        </p:spPr>
        <p:txBody>
          <a:bodyPr vert="horz" lIns="89803" tIns="48983" rIns="89803" bIns="48983" anchor="ctr" anchorCtr="1" compatLnSpc="0"/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 lang="en-US" sz="1600" dirty="0">
              <a:latin typeface="Nimbus Sans L" pitchFamily="18"/>
              <a:ea typeface="Nimbus Sans L" pitchFamily="2"/>
              <a:cs typeface="Lucidasans" pitchFamily="2"/>
            </a:endParaRPr>
          </a:p>
        </p:txBody>
      </p:sp>
      <p:pic>
        <p:nvPicPr>
          <p:cNvPr id="44" name="Picture 43"/>
          <p:cNvPicPr>
            <a:picLocks noChangeAspect="1"/>
          </p:cNvPicPr>
          <p:nvPr/>
        </p:nvPicPr>
        <p:blipFill>
          <a:blip r:embed="rId4" cstate="print">
            <a:alphaModFix/>
            <a:lum/>
          </a:blip>
          <a:srcRect/>
          <a:stretch>
            <a:fillRect/>
          </a:stretch>
        </p:blipFill>
        <p:spPr>
          <a:xfrm>
            <a:off x="2485381" y="3626404"/>
            <a:ext cx="165888" cy="207382"/>
          </a:xfrm>
          <a:prstGeom prst="rect">
            <a:avLst/>
          </a:prstGeom>
          <a:noFill/>
          <a:ln>
            <a:noFill/>
          </a:ln>
        </p:spPr>
      </p:pic>
      <p:sp>
        <p:nvSpPr>
          <p:cNvPr id="45" name="Straight Connector 44"/>
          <p:cNvSpPr/>
          <p:nvPr/>
        </p:nvSpPr>
        <p:spPr>
          <a:xfrm flipV="1">
            <a:off x="6017359" y="2672122"/>
            <a:ext cx="898342" cy="488245"/>
          </a:xfrm>
          <a:prstGeom prst="line">
            <a:avLst/>
          </a:prstGeom>
          <a:noFill/>
          <a:ln w="18360">
            <a:solidFill>
              <a:srgbClr val="FF0000"/>
            </a:solidFill>
            <a:prstDash val="solid"/>
            <a:tailEnd type="arrow"/>
          </a:ln>
        </p:spPr>
        <p:txBody>
          <a:bodyPr vert="horz" lIns="89803" tIns="48983" rIns="89803" bIns="48983" anchor="ctr" anchorCtr="1" compatLnSpc="0"/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 lang="en-US" sz="1600" dirty="0">
              <a:latin typeface="Nimbus Sans L" pitchFamily="18"/>
              <a:ea typeface="Nimbus Sans L" pitchFamily="2"/>
              <a:cs typeface="Lucidasans" pitchFamily="2"/>
            </a:endParaRPr>
          </a:p>
        </p:txBody>
      </p:sp>
      <p:pic>
        <p:nvPicPr>
          <p:cNvPr id="46" name="Picture 45"/>
          <p:cNvPicPr>
            <a:picLocks noChangeAspect="1"/>
          </p:cNvPicPr>
          <p:nvPr/>
        </p:nvPicPr>
        <p:blipFill>
          <a:blip r:embed="rId4" cstate="print">
            <a:alphaModFix/>
            <a:lum/>
          </a:blip>
          <a:srcRect/>
          <a:stretch>
            <a:fillRect/>
          </a:stretch>
        </p:blipFill>
        <p:spPr>
          <a:xfrm>
            <a:off x="6310602" y="2853376"/>
            <a:ext cx="165888" cy="207382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Straight Connector 46"/>
          <p:cNvSpPr/>
          <p:nvPr/>
        </p:nvSpPr>
        <p:spPr>
          <a:xfrm>
            <a:off x="6048380" y="3361544"/>
            <a:ext cx="743558" cy="209016"/>
          </a:xfrm>
          <a:prstGeom prst="line">
            <a:avLst/>
          </a:prstGeom>
          <a:noFill/>
          <a:ln w="18360">
            <a:solidFill>
              <a:srgbClr val="FF0000"/>
            </a:solidFill>
            <a:prstDash val="solid"/>
            <a:tailEnd type="arrow"/>
          </a:ln>
        </p:spPr>
        <p:txBody>
          <a:bodyPr vert="horz" lIns="89803" tIns="48983" rIns="89803" bIns="48983" anchor="ctr" anchorCtr="1" compatLnSpc="0"/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 lang="en-US" sz="1600" dirty="0">
              <a:latin typeface="Nimbus Sans L" pitchFamily="18"/>
              <a:ea typeface="Nimbus Sans L" pitchFamily="2"/>
              <a:cs typeface="Lucidasans" pitchFamily="2"/>
            </a:endParaRPr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4" cstate="print">
            <a:alphaModFix/>
            <a:lum/>
          </a:blip>
          <a:srcRect/>
          <a:stretch>
            <a:fillRect/>
          </a:stretch>
        </p:blipFill>
        <p:spPr>
          <a:xfrm>
            <a:off x="6287743" y="3349460"/>
            <a:ext cx="165888" cy="207382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5" cstate="print">
            <a:alphaModFix/>
            <a:lum/>
          </a:blip>
          <a:srcRect/>
          <a:stretch>
            <a:fillRect/>
          </a:stretch>
        </p:blipFill>
        <p:spPr>
          <a:xfrm>
            <a:off x="4040091" y="3752794"/>
            <a:ext cx="779804" cy="580669"/>
          </a:xfrm>
          <a:prstGeom prst="rect">
            <a:avLst/>
          </a:prstGeom>
          <a:noFill/>
          <a:ln>
            <a:noFill/>
          </a:ln>
          <a:effectLst>
            <a:outerShdw dist="25965" dir="2700000" algn="tl">
              <a:srgbClr val="3DEB3D"/>
            </a:outerShdw>
          </a:effectLst>
        </p:spPr>
      </p:pic>
      <p:sp>
        <p:nvSpPr>
          <p:cNvPr id="50" name="Straight Connector 49"/>
          <p:cNvSpPr/>
          <p:nvPr/>
        </p:nvSpPr>
        <p:spPr>
          <a:xfrm>
            <a:off x="3585532" y="3860567"/>
            <a:ext cx="495705" cy="294254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tailEnd type="arrow"/>
          </a:ln>
        </p:spPr>
        <p:txBody>
          <a:bodyPr vert="horz" lIns="81639" tIns="40820" rIns="81639" bIns="40820" anchor="ctr" anchorCtr="1" compatLnSpc="0"/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 lang="en-US" sz="1600" dirty="0">
              <a:latin typeface="Nimbus Sans L" pitchFamily="18"/>
              <a:ea typeface="Nimbus Sans L" pitchFamily="2"/>
              <a:cs typeface="Lucidasans" pitchFamily="2"/>
            </a:endParaRPr>
          </a:p>
        </p:txBody>
      </p:sp>
      <p:sp>
        <p:nvSpPr>
          <p:cNvPr id="51" name="Straight Connector 50"/>
          <p:cNvSpPr/>
          <p:nvPr/>
        </p:nvSpPr>
        <p:spPr>
          <a:xfrm>
            <a:off x="3585532" y="3762918"/>
            <a:ext cx="580935" cy="357611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headEnd type="arrow"/>
          </a:ln>
        </p:spPr>
        <p:txBody>
          <a:bodyPr vert="horz" lIns="81639" tIns="40820" rIns="81639" bIns="40820" anchor="ctr" anchorCtr="1" compatLnSpc="0"/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 lang="en-US" sz="1600" dirty="0">
              <a:latin typeface="Nimbus Sans L" pitchFamily="18"/>
              <a:ea typeface="Nimbus Sans L" pitchFamily="2"/>
              <a:cs typeface="Lucidasans" pitchFamily="2"/>
            </a:endParaRPr>
          </a:p>
        </p:txBody>
      </p:sp>
      <p:sp>
        <p:nvSpPr>
          <p:cNvPr id="52" name="Straight Connector 51"/>
          <p:cNvSpPr/>
          <p:nvPr/>
        </p:nvSpPr>
        <p:spPr>
          <a:xfrm flipH="1" flipV="1">
            <a:off x="2075559" y="2873952"/>
            <a:ext cx="1076313" cy="673746"/>
          </a:xfrm>
          <a:prstGeom prst="line">
            <a:avLst/>
          </a:prstGeom>
          <a:noFill/>
          <a:ln w="18360">
            <a:solidFill>
              <a:srgbClr val="FFF3F3"/>
            </a:solidFill>
            <a:prstDash val="solid"/>
          </a:ln>
        </p:spPr>
        <p:txBody>
          <a:bodyPr vert="horz" lIns="89803" tIns="48983" rIns="89803" bIns="48983" anchor="ctr" anchorCtr="1" compatLnSpc="0"/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 lang="en-US" sz="1600" dirty="0">
              <a:latin typeface="Nimbus Sans L" pitchFamily="18"/>
              <a:ea typeface="Nimbus Sans L" pitchFamily="2"/>
              <a:cs typeface="Lucidasans" pitchFamily="2"/>
            </a:endParaRPr>
          </a:p>
        </p:txBody>
      </p:sp>
      <p:grpSp>
        <p:nvGrpSpPr>
          <p:cNvPr id="53" name="Group 52"/>
          <p:cNvGrpSpPr/>
          <p:nvPr/>
        </p:nvGrpSpPr>
        <p:grpSpPr>
          <a:xfrm>
            <a:off x="7558354" y="3681598"/>
            <a:ext cx="566893" cy="207382"/>
            <a:chOff x="8332560" y="4058280"/>
            <a:chExt cx="624960" cy="228600"/>
          </a:xfrm>
        </p:grpSpPr>
        <p:sp>
          <p:nvSpPr>
            <p:cNvPr id="54" name="Rectangle 53"/>
            <p:cNvSpPr/>
            <p:nvPr/>
          </p:nvSpPr>
          <p:spPr>
            <a:xfrm>
              <a:off x="8332560" y="4129920"/>
              <a:ext cx="624960" cy="153000"/>
            </a:xfrm>
            <a:prstGeom prst="rect">
              <a:avLst/>
            </a:prstGeom>
            <a:solidFill>
              <a:srgbClr val="00FF00"/>
            </a:solidFill>
            <a:ln w="0">
              <a:solidFill>
                <a:srgbClr val="000000"/>
              </a:solidFill>
              <a:prstDash val="solid"/>
            </a:ln>
            <a:effectLst>
              <a:outerShdw dist="51930" dir="2700000" algn="tl">
                <a:srgbClr val="808080"/>
              </a:outerShdw>
            </a:effectLst>
          </p:spPr>
          <p:txBody>
            <a:bodyPr vert="horz" lIns="90000" tIns="45000" rIns="90000" bIns="45000" anchor="ctr" anchorCtr="1" compatLnSpc="0"/>
            <a:lstStyle/>
            <a:p>
              <a:pPr>
                <a:spcBef>
                  <a:spcPts val="0"/>
                </a:spcBef>
                <a:spcAft>
                  <a:spcPts val="0"/>
                </a:spcAft>
              </a:pPr>
              <a:endParaRPr lang="en-US" sz="1600" dirty="0">
                <a:latin typeface="Nimbus Sans L" pitchFamily="18"/>
                <a:ea typeface="Nimbus Sans L" pitchFamily="2"/>
                <a:cs typeface="Lucidasans" pitchFamily="2"/>
              </a:endParaRPr>
            </a:p>
          </p:txBody>
        </p:sp>
        <p:pic>
          <p:nvPicPr>
            <p:cNvPr id="55" name="Picture 54"/>
            <p:cNvPicPr>
              <a:picLocks noChangeAspect="1"/>
            </p:cNvPicPr>
            <p:nvPr/>
          </p:nvPicPr>
          <p:blipFill>
            <a:blip r:embed="rId4" cstate="print">
              <a:alphaModFix/>
              <a:lum/>
            </a:blip>
            <a:srcRect/>
            <a:stretch>
              <a:fillRect/>
            </a:stretch>
          </p:blipFill>
          <p:spPr>
            <a:xfrm>
              <a:off x="8349840" y="4058280"/>
              <a:ext cx="182880" cy="2286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56" name="Group 55"/>
          <p:cNvGrpSpPr/>
          <p:nvPr/>
        </p:nvGrpSpPr>
        <p:grpSpPr>
          <a:xfrm>
            <a:off x="7558354" y="3877876"/>
            <a:ext cx="566893" cy="207382"/>
            <a:chOff x="8332560" y="4274640"/>
            <a:chExt cx="624960" cy="228600"/>
          </a:xfrm>
        </p:grpSpPr>
        <p:sp>
          <p:nvSpPr>
            <p:cNvPr id="57" name="Rectangle 56"/>
            <p:cNvSpPr/>
            <p:nvPr/>
          </p:nvSpPr>
          <p:spPr>
            <a:xfrm>
              <a:off x="8332560" y="4346280"/>
              <a:ext cx="624960" cy="153000"/>
            </a:xfrm>
            <a:prstGeom prst="rect">
              <a:avLst/>
            </a:prstGeom>
            <a:solidFill>
              <a:srgbClr val="00FF00"/>
            </a:solidFill>
            <a:ln w="0">
              <a:solidFill>
                <a:srgbClr val="000000"/>
              </a:solidFill>
              <a:prstDash val="solid"/>
            </a:ln>
            <a:effectLst>
              <a:outerShdw dist="51930" dir="2700000" algn="tl">
                <a:srgbClr val="808080"/>
              </a:outerShdw>
            </a:effectLst>
          </p:spPr>
          <p:txBody>
            <a:bodyPr vert="horz" lIns="90000" tIns="45000" rIns="90000" bIns="45000" anchor="ctr" anchorCtr="1" compatLnSpc="0"/>
            <a:lstStyle/>
            <a:p>
              <a:pPr>
                <a:spcBef>
                  <a:spcPts val="0"/>
                </a:spcBef>
                <a:spcAft>
                  <a:spcPts val="0"/>
                </a:spcAft>
              </a:pPr>
              <a:endParaRPr lang="en-US" sz="1600" dirty="0">
                <a:latin typeface="Nimbus Sans L" pitchFamily="18"/>
                <a:ea typeface="Nimbus Sans L" pitchFamily="2"/>
                <a:cs typeface="Lucidasans" pitchFamily="2"/>
              </a:endParaRPr>
            </a:p>
          </p:txBody>
        </p:sp>
        <p:pic>
          <p:nvPicPr>
            <p:cNvPr id="58" name="Picture 57"/>
            <p:cNvPicPr>
              <a:picLocks noChangeAspect="1"/>
            </p:cNvPicPr>
            <p:nvPr/>
          </p:nvPicPr>
          <p:blipFill>
            <a:blip r:embed="rId4" cstate="print">
              <a:alphaModFix/>
              <a:lum/>
            </a:blip>
            <a:srcRect/>
            <a:stretch>
              <a:fillRect/>
            </a:stretch>
          </p:blipFill>
          <p:spPr>
            <a:xfrm>
              <a:off x="8349840" y="4274640"/>
              <a:ext cx="182880" cy="2286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59" name="Group 58"/>
          <p:cNvGrpSpPr/>
          <p:nvPr/>
        </p:nvGrpSpPr>
        <p:grpSpPr>
          <a:xfrm>
            <a:off x="3662597" y="2073818"/>
            <a:ext cx="566893" cy="207382"/>
            <a:chOff x="4037759" y="2286000"/>
            <a:chExt cx="624960" cy="228600"/>
          </a:xfrm>
        </p:grpSpPr>
        <p:sp>
          <p:nvSpPr>
            <p:cNvPr id="60" name="Rectangle 59"/>
            <p:cNvSpPr/>
            <p:nvPr/>
          </p:nvSpPr>
          <p:spPr>
            <a:xfrm>
              <a:off x="4037759" y="2357640"/>
              <a:ext cx="624960" cy="153000"/>
            </a:xfrm>
            <a:prstGeom prst="rect">
              <a:avLst/>
            </a:prstGeom>
            <a:solidFill>
              <a:srgbClr val="00FF00"/>
            </a:solidFill>
            <a:ln w="0">
              <a:solidFill>
                <a:srgbClr val="000000"/>
              </a:solidFill>
              <a:prstDash val="solid"/>
            </a:ln>
            <a:effectLst>
              <a:outerShdw dist="51930" dir="2700000" algn="tl">
                <a:srgbClr val="808080"/>
              </a:outerShdw>
            </a:effectLst>
          </p:spPr>
          <p:txBody>
            <a:bodyPr vert="horz" lIns="90000" tIns="45000" rIns="90000" bIns="45000" anchor="ctr" anchorCtr="1" compatLnSpc="0"/>
            <a:lstStyle/>
            <a:p>
              <a:pPr>
                <a:spcBef>
                  <a:spcPts val="0"/>
                </a:spcBef>
                <a:spcAft>
                  <a:spcPts val="0"/>
                </a:spcAft>
              </a:pPr>
              <a:endParaRPr lang="en-US" sz="1600" dirty="0">
                <a:latin typeface="Nimbus Sans L" pitchFamily="18"/>
                <a:ea typeface="Nimbus Sans L" pitchFamily="2"/>
                <a:cs typeface="Lucidasans" pitchFamily="2"/>
              </a:endParaRPr>
            </a:p>
          </p:txBody>
        </p:sp>
        <p:pic>
          <p:nvPicPr>
            <p:cNvPr id="61" name="Picture 60"/>
            <p:cNvPicPr>
              <a:picLocks noChangeAspect="1"/>
            </p:cNvPicPr>
            <p:nvPr/>
          </p:nvPicPr>
          <p:blipFill>
            <a:blip r:embed="rId4" cstate="print">
              <a:alphaModFix/>
              <a:lum/>
            </a:blip>
            <a:srcRect/>
            <a:stretch>
              <a:fillRect/>
            </a:stretch>
          </p:blipFill>
          <p:spPr>
            <a:xfrm>
              <a:off x="4055039" y="2286000"/>
              <a:ext cx="182880" cy="228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2" name="Freeform 61"/>
          <p:cNvSpPr/>
          <p:nvPr/>
        </p:nvSpPr>
        <p:spPr>
          <a:xfrm>
            <a:off x="3582266" y="2066306"/>
            <a:ext cx="4639313" cy="3107787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4208" h="9517">
                <a:moveTo>
                  <a:pt x="9710" y="9516"/>
                </a:moveTo>
                <a:cubicBezTo>
                  <a:pt x="9727" y="9246"/>
                  <a:pt x="9688" y="8977"/>
                  <a:pt x="9781" y="8709"/>
                </a:cubicBezTo>
                <a:cubicBezTo>
                  <a:pt x="9868" y="8457"/>
                  <a:pt x="9909" y="8173"/>
                  <a:pt x="10090" y="7974"/>
                </a:cubicBezTo>
                <a:cubicBezTo>
                  <a:pt x="10305" y="7737"/>
                  <a:pt x="10490" y="7480"/>
                  <a:pt x="10730" y="7263"/>
                </a:cubicBezTo>
                <a:cubicBezTo>
                  <a:pt x="10936" y="7077"/>
                  <a:pt x="11200" y="7015"/>
                  <a:pt x="11442" y="6907"/>
                </a:cubicBezTo>
                <a:cubicBezTo>
                  <a:pt x="11665" y="6808"/>
                  <a:pt x="11906" y="6760"/>
                  <a:pt x="12153" y="6717"/>
                </a:cubicBezTo>
                <a:cubicBezTo>
                  <a:pt x="12394" y="6675"/>
                  <a:pt x="12625" y="6596"/>
                  <a:pt x="12865" y="6551"/>
                </a:cubicBezTo>
                <a:cubicBezTo>
                  <a:pt x="13099" y="6508"/>
                  <a:pt x="13349" y="6537"/>
                  <a:pt x="13576" y="6456"/>
                </a:cubicBezTo>
                <a:cubicBezTo>
                  <a:pt x="13835" y="6363"/>
                  <a:pt x="14126" y="6195"/>
                  <a:pt x="14193" y="5911"/>
                </a:cubicBezTo>
                <a:cubicBezTo>
                  <a:pt x="14294" y="5485"/>
                  <a:pt x="13820" y="5735"/>
                  <a:pt x="13623" y="5674"/>
                </a:cubicBezTo>
                <a:cubicBezTo>
                  <a:pt x="13391" y="5602"/>
                  <a:pt x="13155" y="5651"/>
                  <a:pt x="12912" y="5603"/>
                </a:cubicBezTo>
                <a:cubicBezTo>
                  <a:pt x="12679" y="5557"/>
                  <a:pt x="12435" y="5577"/>
                  <a:pt x="12200" y="5603"/>
                </a:cubicBezTo>
                <a:cubicBezTo>
                  <a:pt x="11913" y="5635"/>
                  <a:pt x="11674" y="5826"/>
                  <a:pt x="11489" y="6029"/>
                </a:cubicBezTo>
                <a:cubicBezTo>
                  <a:pt x="11271" y="6269"/>
                  <a:pt x="11000" y="6337"/>
                  <a:pt x="10777" y="6527"/>
                </a:cubicBezTo>
                <a:cubicBezTo>
                  <a:pt x="10549" y="6721"/>
                  <a:pt x="10227" y="6630"/>
                  <a:pt x="9995" y="6812"/>
                </a:cubicBezTo>
                <a:cubicBezTo>
                  <a:pt x="9770" y="6990"/>
                  <a:pt x="9489" y="7085"/>
                  <a:pt x="9212" y="7097"/>
                </a:cubicBezTo>
                <a:cubicBezTo>
                  <a:pt x="8963" y="7108"/>
                  <a:pt x="8758" y="7051"/>
                  <a:pt x="8477" y="6978"/>
                </a:cubicBezTo>
                <a:cubicBezTo>
                  <a:pt x="8167" y="6897"/>
                  <a:pt x="7988" y="6779"/>
                  <a:pt x="7647" y="6788"/>
                </a:cubicBezTo>
                <a:cubicBezTo>
                  <a:pt x="7370" y="6795"/>
                  <a:pt x="7077" y="6793"/>
                  <a:pt x="6841" y="6622"/>
                </a:cubicBezTo>
                <a:cubicBezTo>
                  <a:pt x="6599" y="6447"/>
                  <a:pt x="6333" y="6295"/>
                  <a:pt x="6129" y="6077"/>
                </a:cubicBezTo>
                <a:cubicBezTo>
                  <a:pt x="5906" y="5840"/>
                  <a:pt x="5709" y="5586"/>
                  <a:pt x="5441" y="5413"/>
                </a:cubicBezTo>
                <a:cubicBezTo>
                  <a:pt x="5191" y="5251"/>
                  <a:pt x="5234" y="4930"/>
                  <a:pt x="5109" y="4701"/>
                </a:cubicBezTo>
                <a:cubicBezTo>
                  <a:pt x="4980" y="4465"/>
                  <a:pt x="5076" y="4235"/>
                  <a:pt x="4967" y="3990"/>
                </a:cubicBezTo>
                <a:cubicBezTo>
                  <a:pt x="4847" y="3720"/>
                  <a:pt x="4801" y="3422"/>
                  <a:pt x="4730" y="3136"/>
                </a:cubicBezTo>
                <a:cubicBezTo>
                  <a:pt x="4665" y="2875"/>
                  <a:pt x="4571" y="2617"/>
                  <a:pt x="4398" y="2401"/>
                </a:cubicBezTo>
                <a:cubicBezTo>
                  <a:pt x="4210" y="2167"/>
                  <a:pt x="4066" y="1897"/>
                  <a:pt x="3876" y="1666"/>
                </a:cubicBezTo>
                <a:cubicBezTo>
                  <a:pt x="3677" y="1425"/>
                  <a:pt x="3467" y="1193"/>
                  <a:pt x="3212" y="1002"/>
                </a:cubicBezTo>
                <a:cubicBezTo>
                  <a:pt x="2964" y="817"/>
                  <a:pt x="2735" y="607"/>
                  <a:pt x="2477" y="432"/>
                </a:cubicBezTo>
                <a:cubicBezTo>
                  <a:pt x="2257" y="283"/>
                  <a:pt x="2035" y="129"/>
                  <a:pt x="1765" y="77"/>
                </a:cubicBezTo>
                <a:cubicBezTo>
                  <a:pt x="1524" y="30"/>
                  <a:pt x="1291" y="24"/>
                  <a:pt x="1054" y="29"/>
                </a:cubicBezTo>
                <a:cubicBezTo>
                  <a:pt x="817" y="34"/>
                  <a:pt x="581" y="-19"/>
                  <a:pt x="342" y="6"/>
                </a:cubicBezTo>
                <a:cubicBezTo>
                  <a:pt x="-62" y="50"/>
                  <a:pt x="-3" y="378"/>
                  <a:pt x="10" y="646"/>
                </a:cubicBezTo>
                <a:cubicBezTo>
                  <a:pt x="22" y="907"/>
                  <a:pt x="474" y="852"/>
                  <a:pt x="722" y="836"/>
                </a:cubicBezTo>
                <a:cubicBezTo>
                  <a:pt x="958" y="820"/>
                  <a:pt x="1198" y="860"/>
                  <a:pt x="1433" y="788"/>
                </a:cubicBezTo>
                <a:cubicBezTo>
                  <a:pt x="1659" y="719"/>
                  <a:pt x="1911" y="716"/>
                  <a:pt x="2145" y="859"/>
                </a:cubicBezTo>
                <a:cubicBezTo>
                  <a:pt x="2355" y="987"/>
                  <a:pt x="2631" y="1007"/>
                  <a:pt x="2761" y="1286"/>
                </a:cubicBezTo>
                <a:cubicBezTo>
                  <a:pt x="2883" y="1548"/>
                  <a:pt x="3140" y="1733"/>
                  <a:pt x="3259" y="1998"/>
                </a:cubicBezTo>
                <a:cubicBezTo>
                  <a:pt x="3362" y="2230"/>
                  <a:pt x="3376" y="2497"/>
                  <a:pt x="3473" y="2733"/>
                </a:cubicBezTo>
                <a:cubicBezTo>
                  <a:pt x="3570" y="2969"/>
                  <a:pt x="3628" y="3208"/>
                  <a:pt x="3710" y="3444"/>
                </a:cubicBezTo>
                <a:cubicBezTo>
                  <a:pt x="3792" y="3680"/>
                  <a:pt x="3904" y="3911"/>
                  <a:pt x="3971" y="4156"/>
                </a:cubicBezTo>
                <a:cubicBezTo>
                  <a:pt x="4039" y="4408"/>
                  <a:pt x="4190" y="4631"/>
                  <a:pt x="4303" y="4867"/>
                </a:cubicBezTo>
                <a:cubicBezTo>
                  <a:pt x="4433" y="5137"/>
                  <a:pt x="4652" y="5328"/>
                  <a:pt x="4825" y="5579"/>
                </a:cubicBezTo>
                <a:cubicBezTo>
                  <a:pt x="4998" y="5830"/>
                  <a:pt x="5309" y="5955"/>
                  <a:pt x="5513" y="6195"/>
                </a:cubicBezTo>
                <a:cubicBezTo>
                  <a:pt x="5717" y="6435"/>
                  <a:pt x="5922" y="6680"/>
                  <a:pt x="6153" y="6907"/>
                </a:cubicBezTo>
                <a:cubicBezTo>
                  <a:pt x="6366" y="7117"/>
                  <a:pt x="6514" y="7389"/>
                  <a:pt x="6627" y="7666"/>
                </a:cubicBezTo>
                <a:cubicBezTo>
                  <a:pt x="6728" y="7914"/>
                  <a:pt x="6830" y="8122"/>
                  <a:pt x="6935" y="8377"/>
                </a:cubicBezTo>
                <a:cubicBezTo>
                  <a:pt x="7103" y="8788"/>
                  <a:pt x="6539" y="8656"/>
                  <a:pt x="6651" y="9018"/>
                </a:cubicBezTo>
                <a:lnTo>
                  <a:pt x="6580" y="9255"/>
                </a:lnTo>
                <a:lnTo>
                  <a:pt x="6580" y="9492"/>
                </a:lnTo>
                <a:lnTo>
                  <a:pt x="6580" y="9516"/>
                </a:lnTo>
                <a:close/>
              </a:path>
            </a:pathLst>
          </a:custGeom>
          <a:solidFill>
            <a:srgbClr val="00FF00">
              <a:alpha val="15000"/>
            </a:srgbClr>
          </a:solidFill>
          <a:ln w="0">
            <a:solidFill>
              <a:srgbClr val="FAFAFF"/>
            </a:solidFill>
            <a:prstDash val="solid"/>
          </a:ln>
        </p:spPr>
        <p:txBody>
          <a:bodyPr vert="horz" lIns="81639" tIns="40820" rIns="81639" bIns="40820" anchor="ctr" anchorCtr="1" compatLnSpc="0"/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 lang="en-US" sz="1600" dirty="0">
              <a:latin typeface="Nimbus Sans L" pitchFamily="18"/>
              <a:ea typeface="Nimbus Sans L" pitchFamily="2"/>
              <a:cs typeface="Lucidasans" pitchFamily="2"/>
            </a:endParaRPr>
          </a:p>
        </p:txBody>
      </p:sp>
      <p:sp>
        <p:nvSpPr>
          <p:cNvPr id="63" name="Freeform 62"/>
          <p:cNvSpPr/>
          <p:nvPr/>
        </p:nvSpPr>
        <p:spPr>
          <a:xfrm>
            <a:off x="4893370" y="4858938"/>
            <a:ext cx="2237202" cy="1173422"/>
          </a:xfrm>
          <a:custGeom>
            <a:avLst/>
            <a:gdLst>
              <a:gd name="f0" fmla="val 0"/>
              <a:gd name="f1" fmla="val 884"/>
              <a:gd name="f2" fmla="val 526"/>
              <a:gd name="f3" fmla="val 794"/>
              <a:gd name="f4" fmla="val 337"/>
              <a:gd name="f5" fmla="val 800"/>
              <a:gd name="f6" fmla="val 349"/>
              <a:gd name="f7" fmla="val 806"/>
              <a:gd name="f8" fmla="val 361"/>
              <a:gd name="f9" fmla="val 812"/>
              <a:gd name="f10" fmla="val 373"/>
              <a:gd name="f11" fmla="val 390"/>
              <a:gd name="f12" fmla="val 426"/>
              <a:gd name="f13" fmla="val 776"/>
              <a:gd name="f14" fmla="val 461"/>
              <a:gd name="f15" fmla="val 740"/>
              <a:gd name="f16" fmla="val 485"/>
              <a:gd name="f17" fmla="val 693"/>
              <a:gd name="f18" fmla="val 503"/>
              <a:gd name="f19" fmla="val 639"/>
              <a:gd name="f20" fmla="val 509"/>
              <a:gd name="f21" fmla="val 609"/>
              <a:gd name="f22" fmla="val 579"/>
              <a:gd name="f23" fmla="val 555"/>
              <a:gd name="f24" fmla="val 497"/>
              <a:gd name="f25" fmla="val 531"/>
              <a:gd name="f26" fmla="val 519"/>
              <a:gd name="f27" fmla="val 501"/>
              <a:gd name="f28" fmla="val 515"/>
              <a:gd name="f29" fmla="val 484"/>
              <a:gd name="f30" fmla="val 521"/>
              <a:gd name="f31" fmla="val 460"/>
              <a:gd name="f32" fmla="val 442"/>
              <a:gd name="f33" fmla="val 418"/>
              <a:gd name="f34" fmla="val 406"/>
              <a:gd name="f35" fmla="val 394"/>
              <a:gd name="f36" fmla="val 376"/>
              <a:gd name="f37" fmla="val 491"/>
              <a:gd name="f38" fmla="val 352"/>
              <a:gd name="f39" fmla="val 334"/>
              <a:gd name="f40" fmla="val 310"/>
              <a:gd name="f41" fmla="val 263"/>
              <a:gd name="f42" fmla="val 221"/>
              <a:gd name="f43" fmla="val 185"/>
              <a:gd name="f44" fmla="val 467"/>
              <a:gd name="f45" fmla="val 161"/>
              <a:gd name="f46" fmla="val 444"/>
              <a:gd name="f47" fmla="val 143"/>
              <a:gd name="f48" fmla="val 414"/>
              <a:gd name="f49" fmla="val 137"/>
              <a:gd name="f50" fmla="val 131"/>
              <a:gd name="f51" fmla="val 90"/>
              <a:gd name="f52" fmla="val 408"/>
              <a:gd name="f53" fmla="val 54"/>
              <a:gd name="f54" fmla="val 24"/>
              <a:gd name="f55" fmla="val 6"/>
              <a:gd name="f56" fmla="val 343"/>
              <a:gd name="f57" fmla="val 308"/>
              <a:gd name="f58" fmla="val 272"/>
              <a:gd name="f59" fmla="val 30"/>
              <a:gd name="f60" fmla="val 242"/>
              <a:gd name="f61" fmla="val 60"/>
              <a:gd name="f62" fmla="val 219"/>
              <a:gd name="f63" fmla="val 101"/>
              <a:gd name="f64" fmla="val 201"/>
              <a:gd name="f65" fmla="val 107"/>
              <a:gd name="f66" fmla="val 95"/>
              <a:gd name="f67" fmla="val 189"/>
              <a:gd name="f68" fmla="val 84"/>
              <a:gd name="f69" fmla="val 177"/>
              <a:gd name="f70" fmla="val 78"/>
              <a:gd name="f71" fmla="val 160"/>
              <a:gd name="f72" fmla="val 142"/>
              <a:gd name="f73" fmla="val 100"/>
              <a:gd name="f74" fmla="val 113"/>
              <a:gd name="f75" fmla="val 71"/>
              <a:gd name="f76" fmla="val 149"/>
              <a:gd name="f77" fmla="val 47"/>
              <a:gd name="f78" fmla="val 197"/>
              <a:gd name="f79" fmla="val 35"/>
              <a:gd name="f80" fmla="val 227"/>
              <a:gd name="f81" fmla="val 41"/>
              <a:gd name="f82" fmla="val 251"/>
              <a:gd name="f83" fmla="val 275"/>
              <a:gd name="f84" fmla="val 59"/>
              <a:gd name="f85" fmla="val 293"/>
              <a:gd name="f86" fmla="val 77"/>
              <a:gd name="f87" fmla="val 298"/>
              <a:gd name="f88" fmla="val 304"/>
              <a:gd name="f89" fmla="val 322"/>
              <a:gd name="f90" fmla="val 340"/>
              <a:gd name="f91" fmla="val 53"/>
              <a:gd name="f92" fmla="val 358"/>
              <a:gd name="f93" fmla="val 382"/>
              <a:gd name="f94" fmla="val 430"/>
              <a:gd name="f95" fmla="val 436"/>
              <a:gd name="f96" fmla="val 466"/>
              <a:gd name="f97" fmla="val 29"/>
              <a:gd name="f98" fmla="val 496"/>
              <a:gd name="f99" fmla="val 12"/>
              <a:gd name="f100" fmla="val 573"/>
              <a:gd name="f101" fmla="val 621"/>
              <a:gd name="f102" fmla="val 669"/>
              <a:gd name="f103" fmla="val 699"/>
              <a:gd name="f104" fmla="val 722"/>
              <a:gd name="f105" fmla="val 728"/>
              <a:gd name="f106" fmla="val 112"/>
              <a:gd name="f107" fmla="val 118"/>
              <a:gd name="f108" fmla="val 124"/>
              <a:gd name="f109" fmla="val 130"/>
              <a:gd name="f110" fmla="val 734"/>
              <a:gd name="f111" fmla="val 746"/>
              <a:gd name="f112" fmla="val 136"/>
              <a:gd name="f113" fmla="val 830"/>
              <a:gd name="f114" fmla="val 148"/>
              <a:gd name="f115" fmla="val 860"/>
              <a:gd name="f116" fmla="val 171"/>
              <a:gd name="f117" fmla="val 878"/>
              <a:gd name="f118" fmla="val 237"/>
              <a:gd name="f119" fmla="val 296"/>
              <a:gd name="f120" fmla="val 319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884" h="526">
                <a:moveTo>
                  <a:pt x="f3" y="f4"/>
                </a:moveTo>
                <a:lnTo>
                  <a:pt x="f5" y="f6"/>
                </a:lnTo>
                <a:lnTo>
                  <a:pt x="f7" y="f8"/>
                </a:lnTo>
                <a:lnTo>
                  <a:pt x="f9" y="f10"/>
                </a:lnTo>
                <a:lnTo>
                  <a:pt x="f9" y="f11"/>
                </a:lnTo>
                <a:lnTo>
                  <a:pt x="f5" y="f12"/>
                </a:lnTo>
                <a:lnTo>
                  <a:pt x="f13" y="f14"/>
                </a:lnTo>
                <a:lnTo>
                  <a:pt x="f15" y="f16"/>
                </a:lnTo>
                <a:lnTo>
                  <a:pt x="f17" y="f18"/>
                </a:lnTo>
                <a:lnTo>
                  <a:pt x="f19" y="f20"/>
                </a:lnTo>
                <a:lnTo>
                  <a:pt x="f21" y="f18"/>
                </a:lnTo>
                <a:lnTo>
                  <a:pt x="f22" y="f18"/>
                </a:lnTo>
                <a:lnTo>
                  <a:pt x="f23" y="f24"/>
                </a:lnTo>
                <a:lnTo>
                  <a:pt x="f25" y="f16"/>
                </a:lnTo>
                <a:lnTo>
                  <a:pt x="f26" y="f18"/>
                </a:lnTo>
                <a:lnTo>
                  <a:pt x="f27" y="f28"/>
                </a:lnTo>
                <a:lnTo>
                  <a:pt x="f29" y="f30"/>
                </a:lnTo>
                <a:lnTo>
                  <a:pt x="f31" y="f2"/>
                </a:lnTo>
                <a:lnTo>
                  <a:pt x="f32" y="f30"/>
                </a:lnTo>
                <a:lnTo>
                  <a:pt x="f33" y="f28"/>
                </a:lnTo>
                <a:lnTo>
                  <a:pt x="f34" y="f18"/>
                </a:lnTo>
                <a:lnTo>
                  <a:pt x="f35" y="f16"/>
                </a:lnTo>
                <a:lnTo>
                  <a:pt x="f36" y="f37"/>
                </a:lnTo>
                <a:lnTo>
                  <a:pt x="f38" y="f24"/>
                </a:lnTo>
                <a:lnTo>
                  <a:pt x="f39" y="f24"/>
                </a:lnTo>
                <a:lnTo>
                  <a:pt x="f40" y="f18"/>
                </a:lnTo>
                <a:lnTo>
                  <a:pt x="f41" y="f24"/>
                </a:lnTo>
                <a:lnTo>
                  <a:pt x="f42" y="f16"/>
                </a:lnTo>
                <a:lnTo>
                  <a:pt x="f43" y="f44"/>
                </a:lnTo>
                <a:lnTo>
                  <a:pt x="f45" y="f46"/>
                </a:lnTo>
                <a:lnTo>
                  <a:pt x="f47" y="f48"/>
                </a:lnTo>
                <a:lnTo>
                  <a:pt x="f49" y="f48"/>
                </a:lnTo>
                <a:lnTo>
                  <a:pt x="f49" y="f48"/>
                </a:lnTo>
                <a:lnTo>
                  <a:pt x="f49" y="f48"/>
                </a:lnTo>
                <a:lnTo>
                  <a:pt x="f50" y="f48"/>
                </a:lnTo>
                <a:lnTo>
                  <a:pt x="f51" y="f52"/>
                </a:lnTo>
                <a:lnTo>
                  <a:pt x="f53" y="f11"/>
                </a:lnTo>
                <a:lnTo>
                  <a:pt x="f54" y="f10"/>
                </a:lnTo>
                <a:lnTo>
                  <a:pt x="f55" y="f56"/>
                </a:lnTo>
                <a:lnTo>
                  <a:pt x="f0" y="f57"/>
                </a:lnTo>
                <a:lnTo>
                  <a:pt x="f55" y="f58"/>
                </a:lnTo>
                <a:lnTo>
                  <a:pt x="f59" y="f60"/>
                </a:lnTo>
                <a:lnTo>
                  <a:pt x="f61" y="f62"/>
                </a:lnTo>
                <a:lnTo>
                  <a:pt x="f63" y="f64"/>
                </a:lnTo>
                <a:lnTo>
                  <a:pt x="f63" y="f64"/>
                </a:lnTo>
                <a:lnTo>
                  <a:pt x="f63" y="f64"/>
                </a:lnTo>
                <a:lnTo>
                  <a:pt x="f65" y="f64"/>
                </a:lnTo>
                <a:lnTo>
                  <a:pt x="f66" y="f67"/>
                </a:lnTo>
                <a:lnTo>
                  <a:pt x="f68" y="f69"/>
                </a:lnTo>
                <a:lnTo>
                  <a:pt x="f70" y="f71"/>
                </a:lnTo>
                <a:lnTo>
                  <a:pt x="f70" y="f72"/>
                </a:lnTo>
                <a:lnTo>
                  <a:pt x="f68" y="f73"/>
                </a:lnTo>
                <a:lnTo>
                  <a:pt x="f74" y="f75"/>
                </a:lnTo>
                <a:lnTo>
                  <a:pt x="f76" y="f77"/>
                </a:lnTo>
                <a:lnTo>
                  <a:pt x="f78" y="f79"/>
                </a:lnTo>
                <a:lnTo>
                  <a:pt x="f80" y="f81"/>
                </a:lnTo>
                <a:lnTo>
                  <a:pt x="f82" y="f77"/>
                </a:lnTo>
                <a:lnTo>
                  <a:pt x="f83" y="f84"/>
                </a:lnTo>
                <a:lnTo>
                  <a:pt x="f85" y="f86"/>
                </a:lnTo>
                <a:lnTo>
                  <a:pt x="f87" y="f86"/>
                </a:lnTo>
                <a:lnTo>
                  <a:pt x="f87" y="f86"/>
                </a:lnTo>
                <a:lnTo>
                  <a:pt x="f88" y="f86"/>
                </a:lnTo>
                <a:lnTo>
                  <a:pt x="f88" y="f86"/>
                </a:lnTo>
                <a:lnTo>
                  <a:pt x="f88" y="f86"/>
                </a:lnTo>
                <a:lnTo>
                  <a:pt x="f40" y="f86"/>
                </a:lnTo>
                <a:lnTo>
                  <a:pt x="f40" y="f86"/>
                </a:lnTo>
                <a:lnTo>
                  <a:pt x="f89" y="f84"/>
                </a:lnTo>
                <a:lnTo>
                  <a:pt x="f90" y="f91"/>
                </a:lnTo>
                <a:lnTo>
                  <a:pt x="f92" y="f77"/>
                </a:lnTo>
                <a:lnTo>
                  <a:pt x="f93" y="f81"/>
                </a:lnTo>
                <a:lnTo>
                  <a:pt x="f35" y="f81"/>
                </a:lnTo>
                <a:lnTo>
                  <a:pt x="f34" y="f77"/>
                </a:lnTo>
                <a:lnTo>
                  <a:pt x="f33" y="f91"/>
                </a:lnTo>
                <a:lnTo>
                  <a:pt x="f94" y="f91"/>
                </a:lnTo>
                <a:lnTo>
                  <a:pt x="f95" y="f91"/>
                </a:lnTo>
                <a:lnTo>
                  <a:pt x="f95" y="f91"/>
                </a:lnTo>
                <a:lnTo>
                  <a:pt x="f95" y="f91"/>
                </a:lnTo>
                <a:lnTo>
                  <a:pt x="f95" y="f77"/>
                </a:lnTo>
                <a:lnTo>
                  <a:pt x="f96" y="f97"/>
                </a:lnTo>
                <a:lnTo>
                  <a:pt x="f98" y="f99"/>
                </a:lnTo>
                <a:lnTo>
                  <a:pt x="f25" y="f55"/>
                </a:lnTo>
                <a:lnTo>
                  <a:pt x="f100" y="f0"/>
                </a:lnTo>
                <a:lnTo>
                  <a:pt x="f101" y="f55"/>
                </a:lnTo>
                <a:lnTo>
                  <a:pt x="f102" y="f54"/>
                </a:lnTo>
                <a:lnTo>
                  <a:pt x="f103" y="f77"/>
                </a:lnTo>
                <a:lnTo>
                  <a:pt x="f104" y="f86"/>
                </a:lnTo>
                <a:lnTo>
                  <a:pt x="f105" y="f106"/>
                </a:lnTo>
                <a:lnTo>
                  <a:pt x="f105" y="f107"/>
                </a:lnTo>
                <a:lnTo>
                  <a:pt x="f105" y="f107"/>
                </a:lnTo>
                <a:lnTo>
                  <a:pt x="f105" y="f108"/>
                </a:lnTo>
                <a:lnTo>
                  <a:pt x="f105" y="f109"/>
                </a:lnTo>
                <a:lnTo>
                  <a:pt x="f110" y="f109"/>
                </a:lnTo>
                <a:lnTo>
                  <a:pt x="f15" y="f109"/>
                </a:lnTo>
                <a:lnTo>
                  <a:pt x="f111" y="f109"/>
                </a:lnTo>
                <a:lnTo>
                  <a:pt x="f111" y="f109"/>
                </a:lnTo>
                <a:lnTo>
                  <a:pt x="f3" y="f112"/>
                </a:lnTo>
                <a:lnTo>
                  <a:pt x="f113" y="f114"/>
                </a:lnTo>
                <a:lnTo>
                  <a:pt x="f115" y="f116"/>
                </a:lnTo>
                <a:lnTo>
                  <a:pt x="f117" y="f64"/>
                </a:lnTo>
                <a:lnTo>
                  <a:pt x="f1" y="f118"/>
                </a:lnTo>
                <a:lnTo>
                  <a:pt x="f117" y="f58"/>
                </a:lnTo>
                <a:lnTo>
                  <a:pt x="f115" y="f119"/>
                </a:lnTo>
                <a:lnTo>
                  <a:pt x="f113" y="f120"/>
                </a:lnTo>
                <a:lnTo>
                  <a:pt x="f3" y="f4"/>
                </a:lnTo>
              </a:path>
            </a:pathLst>
          </a:custGeom>
          <a:noFill/>
          <a:ln w="0">
            <a:solidFill>
              <a:srgbClr val="FAFAFF"/>
            </a:solidFill>
            <a:prstDash val="solid"/>
          </a:ln>
        </p:spPr>
        <p:txBody>
          <a:bodyPr vert="horz" lIns="81639" tIns="40820" rIns="81639" bIns="40820" anchor="ctr" compatLnSpc="0"/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 lang="en-US" sz="1600" dirty="0">
              <a:latin typeface="Nimbus Sans L" pitchFamily="18"/>
              <a:ea typeface="Nimbus Sans L" pitchFamily="2"/>
              <a:cs typeface="Lucidasans" pitchFamily="2"/>
            </a:endParaRPr>
          </a:p>
        </p:txBody>
      </p:sp>
      <p:pic>
        <p:nvPicPr>
          <p:cNvPr id="64" name="Picture 63"/>
          <p:cNvPicPr>
            <a:picLocks noChangeAspect="1"/>
          </p:cNvPicPr>
          <p:nvPr/>
        </p:nvPicPr>
        <p:blipFill>
          <a:blip r:embed="rId6" cstate="print">
            <a:alphaModFix/>
            <a:lum/>
          </a:blip>
          <a:srcRect/>
          <a:stretch>
            <a:fillRect/>
          </a:stretch>
        </p:blipFill>
        <p:spPr>
          <a:xfrm flipH="1">
            <a:off x="6597640" y="5160703"/>
            <a:ext cx="713188" cy="995433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Picture 64"/>
          <p:cNvPicPr>
            <a:picLocks noChangeAspect="1"/>
          </p:cNvPicPr>
          <p:nvPr/>
        </p:nvPicPr>
        <p:blipFill>
          <a:blip r:embed="rId7" cstate="print">
            <a:alphaModFix/>
            <a:lum/>
          </a:blip>
          <a:srcRect/>
          <a:stretch>
            <a:fillRect/>
          </a:stretch>
        </p:blipFill>
        <p:spPr>
          <a:xfrm>
            <a:off x="5288170" y="5805383"/>
            <a:ext cx="232178" cy="331811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Picture 65"/>
          <p:cNvPicPr>
            <a:picLocks noChangeAspect="1"/>
          </p:cNvPicPr>
          <p:nvPr/>
        </p:nvPicPr>
        <p:blipFill>
          <a:blip r:embed="rId7" cstate="print">
            <a:alphaModFix/>
            <a:lum/>
          </a:blip>
          <a:srcRect/>
          <a:stretch>
            <a:fillRect/>
          </a:stretch>
        </p:blipFill>
        <p:spPr>
          <a:xfrm>
            <a:off x="5954661" y="5813221"/>
            <a:ext cx="232178" cy="331811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Picture 66"/>
          <p:cNvPicPr>
            <a:picLocks noChangeAspect="1"/>
          </p:cNvPicPr>
          <p:nvPr/>
        </p:nvPicPr>
        <p:blipFill>
          <a:blip r:embed="rId8" cstate="print">
            <a:alphaModFix/>
            <a:lum/>
          </a:blip>
          <a:srcRect/>
          <a:stretch>
            <a:fillRect/>
          </a:stretch>
        </p:blipFill>
        <p:spPr>
          <a:xfrm>
            <a:off x="5563779" y="5099632"/>
            <a:ext cx="895730" cy="663621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Picture 67"/>
          <p:cNvPicPr>
            <a:picLocks noChangeAspect="1"/>
          </p:cNvPicPr>
          <p:nvPr/>
        </p:nvPicPr>
        <p:blipFill>
          <a:blip r:embed="rId9" cstate="print">
            <a:alphaModFix/>
            <a:lum/>
          </a:blip>
          <a:srcRect/>
          <a:stretch>
            <a:fillRect/>
          </a:stretch>
        </p:blipFill>
        <p:spPr>
          <a:xfrm>
            <a:off x="5013540" y="4634575"/>
            <a:ext cx="613916" cy="622144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Freeform 68"/>
          <p:cNvSpPr/>
          <p:nvPr/>
        </p:nvSpPr>
        <p:spPr>
          <a:xfrm>
            <a:off x="3670761" y="3610729"/>
            <a:ext cx="4544613" cy="1656115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3918" h="5072">
                <a:moveTo>
                  <a:pt x="0" y="3885"/>
                </a:moveTo>
                <a:cubicBezTo>
                  <a:pt x="268" y="3756"/>
                  <a:pt x="499" y="3547"/>
                  <a:pt x="783" y="3459"/>
                </a:cubicBezTo>
                <a:cubicBezTo>
                  <a:pt x="1027" y="3383"/>
                  <a:pt x="1245" y="3332"/>
                  <a:pt x="1494" y="3269"/>
                </a:cubicBezTo>
                <a:cubicBezTo>
                  <a:pt x="1743" y="3206"/>
                  <a:pt x="1960" y="3057"/>
                  <a:pt x="2206" y="2984"/>
                </a:cubicBezTo>
                <a:cubicBezTo>
                  <a:pt x="2491" y="2899"/>
                  <a:pt x="2691" y="2660"/>
                  <a:pt x="2941" y="2510"/>
                </a:cubicBezTo>
                <a:cubicBezTo>
                  <a:pt x="3164" y="2377"/>
                  <a:pt x="3389" y="2221"/>
                  <a:pt x="3653" y="2178"/>
                </a:cubicBezTo>
                <a:cubicBezTo>
                  <a:pt x="3917" y="2135"/>
                  <a:pt x="4132" y="1984"/>
                  <a:pt x="4364" y="1870"/>
                </a:cubicBezTo>
                <a:cubicBezTo>
                  <a:pt x="4596" y="1756"/>
                  <a:pt x="4847" y="1821"/>
                  <a:pt x="5075" y="1704"/>
                </a:cubicBezTo>
                <a:cubicBezTo>
                  <a:pt x="5303" y="1587"/>
                  <a:pt x="5536" y="1549"/>
                  <a:pt x="5787" y="1490"/>
                </a:cubicBezTo>
                <a:cubicBezTo>
                  <a:pt x="6063" y="1425"/>
                  <a:pt x="6240" y="1232"/>
                  <a:pt x="6498" y="1182"/>
                </a:cubicBezTo>
                <a:cubicBezTo>
                  <a:pt x="6739" y="1135"/>
                  <a:pt x="6988" y="1133"/>
                  <a:pt x="7234" y="1111"/>
                </a:cubicBezTo>
                <a:cubicBezTo>
                  <a:pt x="7526" y="1085"/>
                  <a:pt x="7796" y="964"/>
                  <a:pt x="8087" y="921"/>
                </a:cubicBezTo>
                <a:cubicBezTo>
                  <a:pt x="8343" y="884"/>
                  <a:pt x="8589" y="798"/>
                  <a:pt x="8846" y="755"/>
                </a:cubicBezTo>
                <a:cubicBezTo>
                  <a:pt x="9098" y="713"/>
                  <a:pt x="9306" y="614"/>
                  <a:pt x="9558" y="565"/>
                </a:cubicBezTo>
                <a:cubicBezTo>
                  <a:pt x="9810" y="516"/>
                  <a:pt x="10052" y="468"/>
                  <a:pt x="10293" y="399"/>
                </a:cubicBezTo>
                <a:cubicBezTo>
                  <a:pt x="10534" y="330"/>
                  <a:pt x="10773" y="290"/>
                  <a:pt x="11028" y="281"/>
                </a:cubicBezTo>
                <a:cubicBezTo>
                  <a:pt x="11268" y="273"/>
                  <a:pt x="11501" y="261"/>
                  <a:pt x="11740" y="233"/>
                </a:cubicBezTo>
                <a:cubicBezTo>
                  <a:pt x="11979" y="205"/>
                  <a:pt x="12211" y="133"/>
                  <a:pt x="12451" y="115"/>
                </a:cubicBezTo>
                <a:cubicBezTo>
                  <a:pt x="12691" y="97"/>
                  <a:pt x="12923" y="-15"/>
                  <a:pt x="13163" y="20"/>
                </a:cubicBezTo>
                <a:cubicBezTo>
                  <a:pt x="13383" y="52"/>
                  <a:pt x="13692" y="-143"/>
                  <a:pt x="13779" y="257"/>
                </a:cubicBezTo>
                <a:cubicBezTo>
                  <a:pt x="13832" y="502"/>
                  <a:pt x="14032" y="850"/>
                  <a:pt x="13827" y="968"/>
                </a:cubicBezTo>
                <a:cubicBezTo>
                  <a:pt x="13607" y="1094"/>
                  <a:pt x="13337" y="929"/>
                  <a:pt x="13092" y="921"/>
                </a:cubicBezTo>
                <a:cubicBezTo>
                  <a:pt x="12855" y="914"/>
                  <a:pt x="12616" y="908"/>
                  <a:pt x="12380" y="921"/>
                </a:cubicBezTo>
                <a:cubicBezTo>
                  <a:pt x="12144" y="934"/>
                  <a:pt x="11907" y="876"/>
                  <a:pt x="11669" y="897"/>
                </a:cubicBezTo>
                <a:cubicBezTo>
                  <a:pt x="11424" y="918"/>
                  <a:pt x="11165" y="844"/>
                  <a:pt x="10933" y="945"/>
                </a:cubicBezTo>
                <a:cubicBezTo>
                  <a:pt x="10690" y="1051"/>
                  <a:pt x="10449" y="1169"/>
                  <a:pt x="10198" y="1253"/>
                </a:cubicBezTo>
                <a:cubicBezTo>
                  <a:pt x="9956" y="1334"/>
                  <a:pt x="9693" y="1328"/>
                  <a:pt x="9439" y="1324"/>
                </a:cubicBezTo>
                <a:cubicBezTo>
                  <a:pt x="9185" y="1320"/>
                  <a:pt x="8980" y="1476"/>
                  <a:pt x="8728" y="1514"/>
                </a:cubicBezTo>
                <a:cubicBezTo>
                  <a:pt x="8487" y="1551"/>
                  <a:pt x="8252" y="1574"/>
                  <a:pt x="8016" y="1632"/>
                </a:cubicBezTo>
                <a:cubicBezTo>
                  <a:pt x="7768" y="1693"/>
                  <a:pt x="7508" y="1645"/>
                  <a:pt x="7257" y="1656"/>
                </a:cubicBezTo>
                <a:cubicBezTo>
                  <a:pt x="7011" y="1667"/>
                  <a:pt x="6770" y="1657"/>
                  <a:pt x="6522" y="1704"/>
                </a:cubicBezTo>
                <a:cubicBezTo>
                  <a:pt x="6238" y="1757"/>
                  <a:pt x="6013" y="1909"/>
                  <a:pt x="5787" y="2059"/>
                </a:cubicBezTo>
                <a:cubicBezTo>
                  <a:pt x="5529" y="2231"/>
                  <a:pt x="5239" y="2296"/>
                  <a:pt x="4981" y="2463"/>
                </a:cubicBezTo>
                <a:cubicBezTo>
                  <a:pt x="4737" y="2621"/>
                  <a:pt x="4375" y="2555"/>
                  <a:pt x="4174" y="2771"/>
                </a:cubicBezTo>
                <a:cubicBezTo>
                  <a:pt x="3945" y="3017"/>
                  <a:pt x="3661" y="2981"/>
                  <a:pt x="3463" y="3316"/>
                </a:cubicBezTo>
                <a:cubicBezTo>
                  <a:pt x="3294" y="3602"/>
                  <a:pt x="2939" y="3724"/>
                  <a:pt x="2680" y="3933"/>
                </a:cubicBezTo>
                <a:cubicBezTo>
                  <a:pt x="2454" y="4115"/>
                  <a:pt x="2218" y="4340"/>
                  <a:pt x="2158" y="4644"/>
                </a:cubicBezTo>
                <a:lnTo>
                  <a:pt x="2111" y="4882"/>
                </a:lnTo>
                <a:lnTo>
                  <a:pt x="2135" y="5071"/>
                </a:lnTo>
                <a:close/>
              </a:path>
            </a:pathLst>
          </a:custGeom>
          <a:solidFill>
            <a:srgbClr val="00FF00">
              <a:alpha val="15000"/>
            </a:srgbClr>
          </a:solidFill>
          <a:ln w="0">
            <a:solidFill>
              <a:srgbClr val="FAFAFF"/>
            </a:solidFill>
            <a:prstDash val="solid"/>
          </a:ln>
        </p:spPr>
        <p:txBody>
          <a:bodyPr vert="horz" lIns="81639" tIns="40820" rIns="81639" bIns="40820" anchor="ctr" anchorCtr="1" compatLnSpc="0"/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 lang="en-US" sz="1600" dirty="0">
              <a:latin typeface="Nimbus Sans L" pitchFamily="18"/>
              <a:ea typeface="Nimbus Sans L" pitchFamily="2"/>
              <a:cs typeface="Lucidasans" pitchFamily="2"/>
            </a:endParaRPr>
          </a:p>
        </p:txBody>
      </p:sp>
      <p:sp>
        <p:nvSpPr>
          <p:cNvPr id="70" name="Freeform 69"/>
          <p:cNvSpPr/>
          <p:nvPr/>
        </p:nvSpPr>
        <p:spPr>
          <a:xfrm>
            <a:off x="2215976" y="4859265"/>
            <a:ext cx="2237202" cy="1173422"/>
          </a:xfrm>
          <a:custGeom>
            <a:avLst/>
            <a:gdLst>
              <a:gd name="f0" fmla="val 0"/>
              <a:gd name="f1" fmla="val 884"/>
              <a:gd name="f2" fmla="val 526"/>
              <a:gd name="f3" fmla="val 794"/>
              <a:gd name="f4" fmla="val 337"/>
              <a:gd name="f5" fmla="val 800"/>
              <a:gd name="f6" fmla="val 349"/>
              <a:gd name="f7" fmla="val 806"/>
              <a:gd name="f8" fmla="val 361"/>
              <a:gd name="f9" fmla="val 812"/>
              <a:gd name="f10" fmla="val 373"/>
              <a:gd name="f11" fmla="val 390"/>
              <a:gd name="f12" fmla="val 426"/>
              <a:gd name="f13" fmla="val 776"/>
              <a:gd name="f14" fmla="val 461"/>
              <a:gd name="f15" fmla="val 740"/>
              <a:gd name="f16" fmla="val 485"/>
              <a:gd name="f17" fmla="val 693"/>
              <a:gd name="f18" fmla="val 503"/>
              <a:gd name="f19" fmla="val 639"/>
              <a:gd name="f20" fmla="val 509"/>
              <a:gd name="f21" fmla="val 609"/>
              <a:gd name="f22" fmla="val 579"/>
              <a:gd name="f23" fmla="val 555"/>
              <a:gd name="f24" fmla="val 497"/>
              <a:gd name="f25" fmla="val 531"/>
              <a:gd name="f26" fmla="val 519"/>
              <a:gd name="f27" fmla="val 501"/>
              <a:gd name="f28" fmla="val 515"/>
              <a:gd name="f29" fmla="val 484"/>
              <a:gd name="f30" fmla="val 521"/>
              <a:gd name="f31" fmla="val 460"/>
              <a:gd name="f32" fmla="val 442"/>
              <a:gd name="f33" fmla="val 418"/>
              <a:gd name="f34" fmla="val 406"/>
              <a:gd name="f35" fmla="val 394"/>
              <a:gd name="f36" fmla="val 376"/>
              <a:gd name="f37" fmla="val 491"/>
              <a:gd name="f38" fmla="val 352"/>
              <a:gd name="f39" fmla="val 334"/>
              <a:gd name="f40" fmla="val 310"/>
              <a:gd name="f41" fmla="val 263"/>
              <a:gd name="f42" fmla="val 221"/>
              <a:gd name="f43" fmla="val 185"/>
              <a:gd name="f44" fmla="val 467"/>
              <a:gd name="f45" fmla="val 161"/>
              <a:gd name="f46" fmla="val 444"/>
              <a:gd name="f47" fmla="val 143"/>
              <a:gd name="f48" fmla="val 414"/>
              <a:gd name="f49" fmla="val 137"/>
              <a:gd name="f50" fmla="val 131"/>
              <a:gd name="f51" fmla="val 90"/>
              <a:gd name="f52" fmla="val 408"/>
              <a:gd name="f53" fmla="val 54"/>
              <a:gd name="f54" fmla="val 24"/>
              <a:gd name="f55" fmla="val 6"/>
              <a:gd name="f56" fmla="val 343"/>
              <a:gd name="f57" fmla="val 308"/>
              <a:gd name="f58" fmla="val 272"/>
              <a:gd name="f59" fmla="val 30"/>
              <a:gd name="f60" fmla="val 242"/>
              <a:gd name="f61" fmla="val 60"/>
              <a:gd name="f62" fmla="val 219"/>
              <a:gd name="f63" fmla="val 101"/>
              <a:gd name="f64" fmla="val 201"/>
              <a:gd name="f65" fmla="val 107"/>
              <a:gd name="f66" fmla="val 95"/>
              <a:gd name="f67" fmla="val 189"/>
              <a:gd name="f68" fmla="val 84"/>
              <a:gd name="f69" fmla="val 177"/>
              <a:gd name="f70" fmla="val 78"/>
              <a:gd name="f71" fmla="val 160"/>
              <a:gd name="f72" fmla="val 142"/>
              <a:gd name="f73" fmla="val 100"/>
              <a:gd name="f74" fmla="val 113"/>
              <a:gd name="f75" fmla="val 71"/>
              <a:gd name="f76" fmla="val 149"/>
              <a:gd name="f77" fmla="val 47"/>
              <a:gd name="f78" fmla="val 197"/>
              <a:gd name="f79" fmla="val 35"/>
              <a:gd name="f80" fmla="val 227"/>
              <a:gd name="f81" fmla="val 41"/>
              <a:gd name="f82" fmla="val 251"/>
              <a:gd name="f83" fmla="val 275"/>
              <a:gd name="f84" fmla="val 59"/>
              <a:gd name="f85" fmla="val 293"/>
              <a:gd name="f86" fmla="val 77"/>
              <a:gd name="f87" fmla="val 298"/>
              <a:gd name="f88" fmla="val 304"/>
              <a:gd name="f89" fmla="val 322"/>
              <a:gd name="f90" fmla="val 340"/>
              <a:gd name="f91" fmla="val 53"/>
              <a:gd name="f92" fmla="val 358"/>
              <a:gd name="f93" fmla="val 382"/>
              <a:gd name="f94" fmla="val 430"/>
              <a:gd name="f95" fmla="val 436"/>
              <a:gd name="f96" fmla="val 466"/>
              <a:gd name="f97" fmla="val 29"/>
              <a:gd name="f98" fmla="val 496"/>
              <a:gd name="f99" fmla="val 12"/>
              <a:gd name="f100" fmla="val 573"/>
              <a:gd name="f101" fmla="val 621"/>
              <a:gd name="f102" fmla="val 669"/>
              <a:gd name="f103" fmla="val 699"/>
              <a:gd name="f104" fmla="val 722"/>
              <a:gd name="f105" fmla="val 728"/>
              <a:gd name="f106" fmla="val 112"/>
              <a:gd name="f107" fmla="val 118"/>
              <a:gd name="f108" fmla="val 124"/>
              <a:gd name="f109" fmla="val 130"/>
              <a:gd name="f110" fmla="val 734"/>
              <a:gd name="f111" fmla="val 746"/>
              <a:gd name="f112" fmla="val 136"/>
              <a:gd name="f113" fmla="val 830"/>
              <a:gd name="f114" fmla="val 148"/>
              <a:gd name="f115" fmla="val 860"/>
              <a:gd name="f116" fmla="val 171"/>
              <a:gd name="f117" fmla="val 878"/>
              <a:gd name="f118" fmla="val 237"/>
              <a:gd name="f119" fmla="val 296"/>
              <a:gd name="f120" fmla="val 319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884" h="526">
                <a:moveTo>
                  <a:pt x="f3" y="f4"/>
                </a:moveTo>
                <a:lnTo>
                  <a:pt x="f5" y="f6"/>
                </a:lnTo>
                <a:lnTo>
                  <a:pt x="f7" y="f8"/>
                </a:lnTo>
                <a:lnTo>
                  <a:pt x="f9" y="f10"/>
                </a:lnTo>
                <a:lnTo>
                  <a:pt x="f9" y="f11"/>
                </a:lnTo>
                <a:lnTo>
                  <a:pt x="f5" y="f12"/>
                </a:lnTo>
                <a:lnTo>
                  <a:pt x="f13" y="f14"/>
                </a:lnTo>
                <a:lnTo>
                  <a:pt x="f15" y="f16"/>
                </a:lnTo>
                <a:lnTo>
                  <a:pt x="f17" y="f18"/>
                </a:lnTo>
                <a:lnTo>
                  <a:pt x="f19" y="f20"/>
                </a:lnTo>
                <a:lnTo>
                  <a:pt x="f21" y="f18"/>
                </a:lnTo>
                <a:lnTo>
                  <a:pt x="f22" y="f18"/>
                </a:lnTo>
                <a:lnTo>
                  <a:pt x="f23" y="f24"/>
                </a:lnTo>
                <a:lnTo>
                  <a:pt x="f25" y="f16"/>
                </a:lnTo>
                <a:lnTo>
                  <a:pt x="f26" y="f18"/>
                </a:lnTo>
                <a:lnTo>
                  <a:pt x="f27" y="f28"/>
                </a:lnTo>
                <a:lnTo>
                  <a:pt x="f29" y="f30"/>
                </a:lnTo>
                <a:lnTo>
                  <a:pt x="f31" y="f2"/>
                </a:lnTo>
                <a:lnTo>
                  <a:pt x="f32" y="f30"/>
                </a:lnTo>
                <a:lnTo>
                  <a:pt x="f33" y="f28"/>
                </a:lnTo>
                <a:lnTo>
                  <a:pt x="f34" y="f18"/>
                </a:lnTo>
                <a:lnTo>
                  <a:pt x="f35" y="f16"/>
                </a:lnTo>
                <a:lnTo>
                  <a:pt x="f36" y="f37"/>
                </a:lnTo>
                <a:lnTo>
                  <a:pt x="f38" y="f24"/>
                </a:lnTo>
                <a:lnTo>
                  <a:pt x="f39" y="f24"/>
                </a:lnTo>
                <a:lnTo>
                  <a:pt x="f40" y="f18"/>
                </a:lnTo>
                <a:lnTo>
                  <a:pt x="f41" y="f24"/>
                </a:lnTo>
                <a:lnTo>
                  <a:pt x="f42" y="f16"/>
                </a:lnTo>
                <a:lnTo>
                  <a:pt x="f43" y="f44"/>
                </a:lnTo>
                <a:lnTo>
                  <a:pt x="f45" y="f46"/>
                </a:lnTo>
                <a:lnTo>
                  <a:pt x="f47" y="f48"/>
                </a:lnTo>
                <a:lnTo>
                  <a:pt x="f49" y="f48"/>
                </a:lnTo>
                <a:lnTo>
                  <a:pt x="f49" y="f48"/>
                </a:lnTo>
                <a:lnTo>
                  <a:pt x="f49" y="f48"/>
                </a:lnTo>
                <a:lnTo>
                  <a:pt x="f50" y="f48"/>
                </a:lnTo>
                <a:lnTo>
                  <a:pt x="f51" y="f52"/>
                </a:lnTo>
                <a:lnTo>
                  <a:pt x="f53" y="f11"/>
                </a:lnTo>
                <a:lnTo>
                  <a:pt x="f54" y="f10"/>
                </a:lnTo>
                <a:lnTo>
                  <a:pt x="f55" y="f56"/>
                </a:lnTo>
                <a:lnTo>
                  <a:pt x="f0" y="f57"/>
                </a:lnTo>
                <a:lnTo>
                  <a:pt x="f55" y="f58"/>
                </a:lnTo>
                <a:lnTo>
                  <a:pt x="f59" y="f60"/>
                </a:lnTo>
                <a:lnTo>
                  <a:pt x="f61" y="f62"/>
                </a:lnTo>
                <a:lnTo>
                  <a:pt x="f63" y="f64"/>
                </a:lnTo>
                <a:lnTo>
                  <a:pt x="f63" y="f64"/>
                </a:lnTo>
                <a:lnTo>
                  <a:pt x="f63" y="f64"/>
                </a:lnTo>
                <a:lnTo>
                  <a:pt x="f65" y="f64"/>
                </a:lnTo>
                <a:lnTo>
                  <a:pt x="f66" y="f67"/>
                </a:lnTo>
                <a:lnTo>
                  <a:pt x="f68" y="f69"/>
                </a:lnTo>
                <a:lnTo>
                  <a:pt x="f70" y="f71"/>
                </a:lnTo>
                <a:lnTo>
                  <a:pt x="f70" y="f72"/>
                </a:lnTo>
                <a:lnTo>
                  <a:pt x="f68" y="f73"/>
                </a:lnTo>
                <a:lnTo>
                  <a:pt x="f74" y="f75"/>
                </a:lnTo>
                <a:lnTo>
                  <a:pt x="f76" y="f77"/>
                </a:lnTo>
                <a:lnTo>
                  <a:pt x="f78" y="f79"/>
                </a:lnTo>
                <a:lnTo>
                  <a:pt x="f80" y="f81"/>
                </a:lnTo>
                <a:lnTo>
                  <a:pt x="f82" y="f77"/>
                </a:lnTo>
                <a:lnTo>
                  <a:pt x="f83" y="f84"/>
                </a:lnTo>
                <a:lnTo>
                  <a:pt x="f85" y="f86"/>
                </a:lnTo>
                <a:lnTo>
                  <a:pt x="f87" y="f86"/>
                </a:lnTo>
                <a:lnTo>
                  <a:pt x="f87" y="f86"/>
                </a:lnTo>
                <a:lnTo>
                  <a:pt x="f88" y="f86"/>
                </a:lnTo>
                <a:lnTo>
                  <a:pt x="f88" y="f86"/>
                </a:lnTo>
                <a:lnTo>
                  <a:pt x="f88" y="f86"/>
                </a:lnTo>
                <a:lnTo>
                  <a:pt x="f40" y="f86"/>
                </a:lnTo>
                <a:lnTo>
                  <a:pt x="f40" y="f86"/>
                </a:lnTo>
                <a:lnTo>
                  <a:pt x="f89" y="f84"/>
                </a:lnTo>
                <a:lnTo>
                  <a:pt x="f90" y="f91"/>
                </a:lnTo>
                <a:lnTo>
                  <a:pt x="f92" y="f77"/>
                </a:lnTo>
                <a:lnTo>
                  <a:pt x="f93" y="f81"/>
                </a:lnTo>
                <a:lnTo>
                  <a:pt x="f35" y="f81"/>
                </a:lnTo>
                <a:lnTo>
                  <a:pt x="f34" y="f77"/>
                </a:lnTo>
                <a:lnTo>
                  <a:pt x="f33" y="f91"/>
                </a:lnTo>
                <a:lnTo>
                  <a:pt x="f94" y="f91"/>
                </a:lnTo>
                <a:lnTo>
                  <a:pt x="f95" y="f91"/>
                </a:lnTo>
                <a:lnTo>
                  <a:pt x="f95" y="f91"/>
                </a:lnTo>
                <a:lnTo>
                  <a:pt x="f95" y="f91"/>
                </a:lnTo>
                <a:lnTo>
                  <a:pt x="f95" y="f77"/>
                </a:lnTo>
                <a:lnTo>
                  <a:pt x="f96" y="f97"/>
                </a:lnTo>
                <a:lnTo>
                  <a:pt x="f98" y="f99"/>
                </a:lnTo>
                <a:lnTo>
                  <a:pt x="f25" y="f55"/>
                </a:lnTo>
                <a:lnTo>
                  <a:pt x="f100" y="f0"/>
                </a:lnTo>
                <a:lnTo>
                  <a:pt x="f101" y="f55"/>
                </a:lnTo>
                <a:lnTo>
                  <a:pt x="f102" y="f54"/>
                </a:lnTo>
                <a:lnTo>
                  <a:pt x="f103" y="f77"/>
                </a:lnTo>
                <a:lnTo>
                  <a:pt x="f104" y="f86"/>
                </a:lnTo>
                <a:lnTo>
                  <a:pt x="f105" y="f106"/>
                </a:lnTo>
                <a:lnTo>
                  <a:pt x="f105" y="f107"/>
                </a:lnTo>
                <a:lnTo>
                  <a:pt x="f105" y="f107"/>
                </a:lnTo>
                <a:lnTo>
                  <a:pt x="f105" y="f108"/>
                </a:lnTo>
                <a:lnTo>
                  <a:pt x="f105" y="f109"/>
                </a:lnTo>
                <a:lnTo>
                  <a:pt x="f110" y="f109"/>
                </a:lnTo>
                <a:lnTo>
                  <a:pt x="f15" y="f109"/>
                </a:lnTo>
                <a:lnTo>
                  <a:pt x="f111" y="f109"/>
                </a:lnTo>
                <a:lnTo>
                  <a:pt x="f111" y="f109"/>
                </a:lnTo>
                <a:lnTo>
                  <a:pt x="f3" y="f112"/>
                </a:lnTo>
                <a:lnTo>
                  <a:pt x="f113" y="f114"/>
                </a:lnTo>
                <a:lnTo>
                  <a:pt x="f115" y="f116"/>
                </a:lnTo>
                <a:lnTo>
                  <a:pt x="f117" y="f64"/>
                </a:lnTo>
                <a:lnTo>
                  <a:pt x="f1" y="f118"/>
                </a:lnTo>
                <a:lnTo>
                  <a:pt x="f117" y="f58"/>
                </a:lnTo>
                <a:lnTo>
                  <a:pt x="f115" y="f119"/>
                </a:lnTo>
                <a:lnTo>
                  <a:pt x="f113" y="f120"/>
                </a:lnTo>
                <a:lnTo>
                  <a:pt x="f3" y="f4"/>
                </a:lnTo>
              </a:path>
            </a:pathLst>
          </a:custGeom>
          <a:noFill/>
          <a:ln w="0">
            <a:solidFill>
              <a:srgbClr val="FAFAFF"/>
            </a:solidFill>
            <a:prstDash val="solid"/>
          </a:ln>
        </p:spPr>
        <p:txBody>
          <a:bodyPr vert="horz" lIns="81639" tIns="40820" rIns="81639" bIns="40820" anchor="ctr" compatLnSpc="0"/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 lang="en-US" sz="1600" dirty="0">
              <a:latin typeface="Nimbus Sans L" pitchFamily="18"/>
              <a:ea typeface="Nimbus Sans L" pitchFamily="2"/>
              <a:cs typeface="Lucidasans" pitchFamily="2"/>
            </a:endParaRPr>
          </a:p>
        </p:txBody>
      </p:sp>
      <p:pic>
        <p:nvPicPr>
          <p:cNvPr id="71" name="Picture 70"/>
          <p:cNvPicPr>
            <a:picLocks noChangeAspect="1"/>
          </p:cNvPicPr>
          <p:nvPr/>
        </p:nvPicPr>
        <p:blipFill>
          <a:blip r:embed="rId6" cstate="print">
            <a:alphaModFix/>
            <a:lum/>
          </a:blip>
          <a:srcRect/>
          <a:stretch>
            <a:fillRect/>
          </a:stretch>
        </p:blipFill>
        <p:spPr>
          <a:xfrm>
            <a:off x="1897589" y="5095386"/>
            <a:ext cx="713188" cy="995433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Picture 71"/>
          <p:cNvPicPr>
            <a:picLocks noChangeAspect="1"/>
          </p:cNvPicPr>
          <p:nvPr/>
        </p:nvPicPr>
        <p:blipFill>
          <a:blip r:embed="rId7" cstate="print">
            <a:alphaModFix/>
            <a:lum/>
          </a:blip>
          <a:srcRect/>
          <a:stretch>
            <a:fillRect/>
          </a:stretch>
        </p:blipFill>
        <p:spPr>
          <a:xfrm>
            <a:off x="3231224" y="5844247"/>
            <a:ext cx="232178" cy="331811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Picture 72"/>
          <p:cNvPicPr>
            <a:picLocks noChangeAspect="1"/>
          </p:cNvPicPr>
          <p:nvPr/>
        </p:nvPicPr>
        <p:blipFill>
          <a:blip r:embed="rId8" cstate="print">
            <a:alphaModFix/>
            <a:lum/>
          </a:blip>
          <a:srcRect/>
          <a:stretch>
            <a:fillRect/>
          </a:stretch>
        </p:blipFill>
        <p:spPr>
          <a:xfrm>
            <a:off x="2918061" y="5076118"/>
            <a:ext cx="895730" cy="663621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Picture 73"/>
          <p:cNvPicPr>
            <a:picLocks noChangeAspect="1"/>
          </p:cNvPicPr>
          <p:nvPr/>
        </p:nvPicPr>
        <p:blipFill>
          <a:blip r:embed="rId9" cstate="print">
            <a:alphaModFix/>
            <a:lum/>
          </a:blip>
          <a:srcRect/>
          <a:stretch>
            <a:fillRect/>
          </a:stretch>
        </p:blipFill>
        <p:spPr>
          <a:xfrm flipH="1">
            <a:off x="3707336" y="4602243"/>
            <a:ext cx="613916" cy="622144"/>
          </a:xfrm>
          <a:prstGeom prst="rect">
            <a:avLst/>
          </a:prstGeom>
          <a:noFill/>
          <a:ln>
            <a:noFill/>
          </a:ln>
        </p:spPr>
      </p:pic>
      <p:sp>
        <p:nvSpPr>
          <p:cNvPr id="75" name="Straight Connector 74"/>
          <p:cNvSpPr/>
          <p:nvPr/>
        </p:nvSpPr>
        <p:spPr>
          <a:xfrm flipV="1">
            <a:off x="4104422" y="4360896"/>
            <a:ext cx="263527" cy="54964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headEnd type="arrow"/>
          </a:ln>
        </p:spPr>
        <p:txBody>
          <a:bodyPr vert="horz" lIns="81639" tIns="40820" rIns="81639" bIns="40820" anchor="ctr" anchorCtr="1" compatLnSpc="0"/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 lang="en-US" sz="1600" dirty="0">
              <a:latin typeface="Nimbus Sans L" pitchFamily="18"/>
              <a:ea typeface="Nimbus Sans L" pitchFamily="2"/>
              <a:cs typeface="Lucidasans" pitchFamily="2"/>
            </a:endParaRPr>
          </a:p>
        </p:txBody>
      </p:sp>
      <p:sp>
        <p:nvSpPr>
          <p:cNvPr id="76" name="Straight Connector 75"/>
          <p:cNvSpPr/>
          <p:nvPr/>
        </p:nvSpPr>
        <p:spPr>
          <a:xfrm flipV="1">
            <a:off x="4151119" y="4361222"/>
            <a:ext cx="315122" cy="634556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tailEnd type="arrow"/>
          </a:ln>
        </p:spPr>
        <p:txBody>
          <a:bodyPr vert="horz" lIns="81639" tIns="40820" rIns="81639" bIns="40820" anchor="ctr" anchorCtr="1" compatLnSpc="0"/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 lang="en-US" sz="1600" dirty="0">
              <a:latin typeface="Nimbus Sans L" pitchFamily="18"/>
              <a:ea typeface="Nimbus Sans L" pitchFamily="2"/>
              <a:cs typeface="Lucidasans" pitchFamily="2"/>
            </a:endParaRPr>
          </a:p>
        </p:txBody>
      </p:sp>
      <p:sp>
        <p:nvSpPr>
          <p:cNvPr id="77" name="Straight Connector 76"/>
          <p:cNvSpPr/>
          <p:nvPr/>
        </p:nvSpPr>
        <p:spPr>
          <a:xfrm>
            <a:off x="4724216" y="4306356"/>
            <a:ext cx="503215" cy="518944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tailEnd type="arrow"/>
          </a:ln>
        </p:spPr>
        <p:txBody>
          <a:bodyPr vert="horz" lIns="81639" tIns="40820" rIns="81639" bIns="40820" anchor="ctr" anchorCtr="1" compatLnSpc="0"/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 lang="en-US" sz="1600" dirty="0">
              <a:latin typeface="Nimbus Sans L" pitchFamily="18"/>
              <a:ea typeface="Nimbus Sans L" pitchFamily="2"/>
              <a:cs typeface="Lucidasans" pitchFamily="2"/>
            </a:endParaRPr>
          </a:p>
        </p:txBody>
      </p:sp>
      <p:sp>
        <p:nvSpPr>
          <p:cNvPr id="78" name="Straight Connector 77"/>
          <p:cNvSpPr/>
          <p:nvPr/>
        </p:nvSpPr>
        <p:spPr>
          <a:xfrm flipH="1" flipV="1">
            <a:off x="4607964" y="4353058"/>
            <a:ext cx="557423" cy="588506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tailEnd type="arrow"/>
          </a:ln>
        </p:spPr>
        <p:txBody>
          <a:bodyPr vert="horz" lIns="81639" tIns="40820" rIns="81639" bIns="40820" anchor="ctr" anchorCtr="1" compatLnSpc="0"/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 lang="en-US" sz="1600" dirty="0">
              <a:latin typeface="Nimbus Sans L" pitchFamily="18"/>
              <a:ea typeface="Nimbus Sans L" pitchFamily="2"/>
              <a:cs typeface="Lucidasans" pitchFamily="2"/>
            </a:endParaRPr>
          </a:p>
        </p:txBody>
      </p:sp>
      <p:sp>
        <p:nvSpPr>
          <p:cNvPr id="79" name="Straight Connector 78"/>
          <p:cNvSpPr/>
          <p:nvPr/>
        </p:nvSpPr>
        <p:spPr>
          <a:xfrm flipH="1">
            <a:off x="4846347" y="3412818"/>
            <a:ext cx="549911" cy="40268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headEnd type="arrow"/>
          </a:ln>
        </p:spPr>
        <p:txBody>
          <a:bodyPr vert="horz" lIns="81639" tIns="40820" rIns="81639" bIns="40820" anchor="ctr" anchorCtr="1" compatLnSpc="0"/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 lang="en-US" sz="1600" dirty="0">
              <a:latin typeface="Nimbus Sans L" pitchFamily="18"/>
              <a:ea typeface="Nimbus Sans L" pitchFamily="2"/>
              <a:cs typeface="Lucidasans" pitchFamily="2"/>
            </a:endParaRPr>
          </a:p>
        </p:txBody>
      </p:sp>
      <p:sp>
        <p:nvSpPr>
          <p:cNvPr id="80" name="Straight Connector 79"/>
          <p:cNvSpPr/>
          <p:nvPr/>
        </p:nvSpPr>
        <p:spPr>
          <a:xfrm flipH="1">
            <a:off x="4879001" y="3477808"/>
            <a:ext cx="549912" cy="402681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tailEnd type="arrow"/>
          </a:ln>
        </p:spPr>
        <p:txBody>
          <a:bodyPr vert="horz" lIns="81639" tIns="40820" rIns="81639" bIns="40820" anchor="ctr" anchorCtr="1" compatLnSpc="0"/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 lang="en-US" sz="1600" dirty="0">
              <a:latin typeface="Nimbus Sans L" pitchFamily="18"/>
              <a:ea typeface="Nimbus Sans L" pitchFamily="2"/>
              <a:cs typeface="Lucidasans" pitchFamily="2"/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7461368" y="4804073"/>
            <a:ext cx="1451520" cy="1336387"/>
          </a:xfrm>
          <a:prstGeom prst="rect">
            <a:avLst/>
          </a:prstGeom>
          <a:solidFill>
            <a:srgbClr val="FFFFFF"/>
          </a:solidFill>
          <a:ln w="0">
            <a:solidFill>
              <a:srgbClr val="000000"/>
            </a:solidFill>
            <a:prstDash val="solid"/>
          </a:ln>
          <a:effectLst>
            <a:outerShdw dist="155281" dir="2700000" algn="tl">
              <a:srgbClr val="808080"/>
            </a:outerShdw>
          </a:effectLst>
        </p:spPr>
        <p:txBody>
          <a:bodyPr vert="horz" lIns="81639" tIns="40820" rIns="81639" bIns="40820" anchor="t" anchorCtr="0" compatLnSpc="0"/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latin typeface="Utopia" pitchFamily="18"/>
                <a:ea typeface="Nimbus Sans L" pitchFamily="2"/>
                <a:cs typeface="Lucidasans" pitchFamily="2"/>
              </a:rPr>
              <a:t>WMS </a:t>
            </a:r>
            <a:r>
              <a:rPr lang="en-US" sz="1600" dirty="0" err="1">
                <a:latin typeface="Utopia" pitchFamily="18"/>
                <a:ea typeface="Nimbus Sans L" pitchFamily="2"/>
                <a:cs typeface="Lucidasans" pitchFamily="2"/>
              </a:rPr>
              <a:t>Legenda</a:t>
            </a:r>
            <a:r>
              <a:rPr lang="en-US" sz="1600" dirty="0">
                <a:latin typeface="Utopia" pitchFamily="18"/>
                <a:ea typeface="Nimbus Sans L" pitchFamily="2"/>
                <a:cs typeface="Lucidasans" pitchFamily="2"/>
              </a:rPr>
              <a:t>:</a:t>
            </a:r>
          </a:p>
        </p:txBody>
      </p:sp>
      <p:pic>
        <p:nvPicPr>
          <p:cNvPr id="82" name="Picture 81"/>
          <p:cNvPicPr>
            <a:picLocks noChangeAspect="1"/>
          </p:cNvPicPr>
          <p:nvPr/>
        </p:nvPicPr>
        <p:blipFill>
          <a:blip r:embed="rId5" cstate="print">
            <a:alphaModFix/>
            <a:lum/>
          </a:blip>
          <a:srcRect/>
          <a:stretch>
            <a:fillRect/>
          </a:stretch>
        </p:blipFill>
        <p:spPr>
          <a:xfrm>
            <a:off x="7494022" y="5251493"/>
            <a:ext cx="273650" cy="207382"/>
          </a:xfrm>
          <a:prstGeom prst="rect">
            <a:avLst/>
          </a:prstGeom>
          <a:noFill/>
          <a:ln>
            <a:noFill/>
          </a:ln>
          <a:effectLst>
            <a:outerShdw dist="12728" dir="2700000" algn="tl">
              <a:srgbClr val="3DEB3D"/>
            </a:outerShdw>
          </a:effectLst>
        </p:spPr>
      </p:pic>
      <p:sp>
        <p:nvSpPr>
          <p:cNvPr id="83" name="TextBox 82"/>
          <p:cNvSpPr txBox="1"/>
          <p:nvPr/>
        </p:nvSpPr>
        <p:spPr>
          <a:xfrm>
            <a:off x="7798695" y="5223081"/>
            <a:ext cx="725270" cy="244598"/>
          </a:xfrm>
          <a:prstGeom prst="rect">
            <a:avLst/>
          </a:prstGeom>
          <a:noFill/>
          <a:ln>
            <a:noFill/>
          </a:ln>
        </p:spPr>
        <p:txBody>
          <a:bodyPr vert="horz" lIns="81639" tIns="40820" rIns="81639" bIns="40820" anchorCtr="0" compatLnSpc="0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latin typeface="Utopia" pitchFamily="18"/>
                <a:ea typeface="Nimbus Sans L" pitchFamily="2"/>
                <a:cs typeface="Lucidasans" pitchFamily="2"/>
              </a:rPr>
              <a:t>Collector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7799022" y="5517008"/>
            <a:ext cx="1075006" cy="244598"/>
          </a:xfrm>
          <a:prstGeom prst="rect">
            <a:avLst/>
          </a:prstGeom>
          <a:noFill/>
          <a:ln>
            <a:noFill/>
          </a:ln>
        </p:spPr>
        <p:txBody>
          <a:bodyPr vert="horz" lIns="81639" tIns="40820" rIns="81639" bIns="40820" anchorCtr="0" compatLnSpc="0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100" dirty="0" err="1">
                <a:latin typeface="Utopia" pitchFamily="18"/>
                <a:ea typeface="Nimbus Sans L" pitchFamily="2"/>
                <a:cs typeface="Lucidasans" pitchFamily="2"/>
              </a:rPr>
              <a:t>Glidein</a:t>
            </a:r>
            <a:r>
              <a:rPr lang="en-US" sz="1100" dirty="0">
                <a:latin typeface="Utopia" pitchFamily="18"/>
                <a:ea typeface="Nimbus Sans L" pitchFamily="2"/>
                <a:cs typeface="Lucidasans" pitchFamily="2"/>
              </a:rPr>
              <a:t> factory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7799022" y="5810935"/>
            <a:ext cx="924139" cy="244598"/>
          </a:xfrm>
          <a:prstGeom prst="rect">
            <a:avLst/>
          </a:prstGeom>
          <a:noFill/>
          <a:ln>
            <a:noFill/>
          </a:ln>
        </p:spPr>
        <p:txBody>
          <a:bodyPr vert="horz" lIns="81639" tIns="40820" rIns="81639" bIns="40820" anchorCtr="0" compatLnSpc="0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latin typeface="Utopia" pitchFamily="18"/>
                <a:ea typeface="Nimbus Sans L" pitchFamily="2"/>
                <a:cs typeface="Lucidasans" pitchFamily="2"/>
              </a:rPr>
              <a:t>VO frontend</a:t>
            </a:r>
          </a:p>
        </p:txBody>
      </p:sp>
      <p:grpSp>
        <p:nvGrpSpPr>
          <p:cNvPr id="86" name="Group 85"/>
          <p:cNvGrpSpPr/>
          <p:nvPr/>
        </p:nvGrpSpPr>
        <p:grpSpPr>
          <a:xfrm>
            <a:off x="7514922" y="5538889"/>
            <a:ext cx="240668" cy="165906"/>
            <a:chOff x="8284680" y="6105599"/>
            <a:chExt cx="265320" cy="182881"/>
          </a:xfrm>
        </p:grpSpPr>
        <p:sp>
          <p:nvSpPr>
            <p:cNvPr id="87" name="Freeform 86"/>
            <p:cNvSpPr/>
            <p:nvPr/>
          </p:nvSpPr>
          <p:spPr>
            <a:xfrm>
              <a:off x="8429760" y="6105599"/>
              <a:ext cx="29520" cy="9144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3" h="255">
                  <a:moveTo>
                    <a:pt x="0" y="247"/>
                  </a:moveTo>
                  <a:lnTo>
                    <a:pt x="13" y="0"/>
                  </a:lnTo>
                  <a:lnTo>
                    <a:pt x="62" y="0"/>
                  </a:lnTo>
                  <a:lnTo>
                    <a:pt x="82" y="254"/>
                  </a:lnTo>
                  <a:close/>
                </a:path>
              </a:pathLst>
            </a:custGeom>
            <a:solidFill>
              <a:srgbClr val="3DEB3D"/>
            </a:solidFill>
            <a:ln w="0">
              <a:solidFill>
                <a:srgbClr val="000000"/>
              </a:solidFill>
              <a:prstDash val="solid"/>
            </a:ln>
          </p:spPr>
          <p:txBody>
            <a:bodyPr vert="horz" lIns="90000" tIns="45000" rIns="90000" bIns="45000" anchor="ctr" anchorCtr="1" compatLnSpc="0"/>
            <a:lstStyle/>
            <a:p>
              <a:pPr>
                <a:spcBef>
                  <a:spcPts val="0"/>
                </a:spcBef>
                <a:spcAft>
                  <a:spcPts val="0"/>
                </a:spcAft>
              </a:pPr>
              <a:endParaRPr lang="en-US" sz="1600" dirty="0">
                <a:latin typeface="Nimbus Sans L" pitchFamily="18"/>
                <a:ea typeface="Nimbus Sans L" pitchFamily="2"/>
                <a:cs typeface="Lucidasans" pitchFamily="2"/>
              </a:endParaRPr>
            </a:p>
          </p:txBody>
        </p:sp>
        <p:sp>
          <p:nvSpPr>
            <p:cNvPr id="88" name="Freeform 87"/>
            <p:cNvSpPr/>
            <p:nvPr/>
          </p:nvSpPr>
          <p:spPr>
            <a:xfrm>
              <a:off x="8481960" y="6105599"/>
              <a:ext cx="29880" cy="9144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4" h="255">
                  <a:moveTo>
                    <a:pt x="0" y="247"/>
                  </a:moveTo>
                  <a:lnTo>
                    <a:pt x="14" y="0"/>
                  </a:lnTo>
                  <a:lnTo>
                    <a:pt x="62" y="0"/>
                  </a:lnTo>
                  <a:lnTo>
                    <a:pt x="83" y="254"/>
                  </a:lnTo>
                  <a:close/>
                </a:path>
              </a:pathLst>
            </a:custGeom>
            <a:solidFill>
              <a:srgbClr val="3DEB3D"/>
            </a:solidFill>
            <a:ln w="0">
              <a:solidFill>
                <a:srgbClr val="000000"/>
              </a:solidFill>
              <a:prstDash val="solid"/>
            </a:ln>
          </p:spPr>
          <p:txBody>
            <a:bodyPr vert="horz" lIns="90000" tIns="45000" rIns="90000" bIns="45000" anchor="ctr" anchorCtr="1" compatLnSpc="0"/>
            <a:lstStyle/>
            <a:p>
              <a:pPr>
                <a:spcBef>
                  <a:spcPts val="0"/>
                </a:spcBef>
                <a:spcAft>
                  <a:spcPts val="0"/>
                </a:spcAft>
              </a:pPr>
              <a:endParaRPr lang="en-US" sz="1600" dirty="0">
                <a:latin typeface="Nimbus Sans L" pitchFamily="18"/>
                <a:ea typeface="Nimbus Sans L" pitchFamily="2"/>
                <a:cs typeface="Lucidasans" pitchFamily="2"/>
              </a:endParaRPr>
            </a:p>
          </p:txBody>
        </p:sp>
        <p:sp>
          <p:nvSpPr>
            <p:cNvPr id="89" name="Freeform 88"/>
            <p:cNvSpPr/>
            <p:nvPr/>
          </p:nvSpPr>
          <p:spPr>
            <a:xfrm>
              <a:off x="8284680" y="6194520"/>
              <a:ext cx="265320" cy="9396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38" h="262">
                  <a:moveTo>
                    <a:pt x="0" y="261"/>
                  </a:moveTo>
                  <a:lnTo>
                    <a:pt x="737" y="261"/>
                  </a:lnTo>
                  <a:lnTo>
                    <a:pt x="737" y="0"/>
                  </a:lnTo>
                  <a:lnTo>
                    <a:pt x="296" y="0"/>
                  </a:lnTo>
                  <a:lnTo>
                    <a:pt x="296" y="148"/>
                  </a:lnTo>
                  <a:lnTo>
                    <a:pt x="220" y="70"/>
                  </a:lnTo>
                  <a:lnTo>
                    <a:pt x="220" y="148"/>
                  </a:lnTo>
                  <a:lnTo>
                    <a:pt x="145" y="70"/>
                  </a:lnTo>
                  <a:lnTo>
                    <a:pt x="145" y="148"/>
                  </a:lnTo>
                  <a:lnTo>
                    <a:pt x="69" y="70"/>
                  </a:lnTo>
                  <a:lnTo>
                    <a:pt x="152" y="155"/>
                  </a:lnTo>
                  <a:lnTo>
                    <a:pt x="76" y="77"/>
                  </a:lnTo>
                  <a:lnTo>
                    <a:pt x="76" y="155"/>
                  </a:lnTo>
                  <a:lnTo>
                    <a:pt x="0" y="77"/>
                  </a:lnTo>
                  <a:lnTo>
                    <a:pt x="0" y="254"/>
                  </a:lnTo>
                  <a:close/>
                </a:path>
              </a:pathLst>
            </a:custGeom>
            <a:solidFill>
              <a:srgbClr val="3DEB3D"/>
            </a:solidFill>
            <a:ln w="0">
              <a:solidFill>
                <a:srgbClr val="000000"/>
              </a:solidFill>
              <a:prstDash val="solid"/>
            </a:ln>
          </p:spPr>
          <p:txBody>
            <a:bodyPr vert="horz" lIns="90000" tIns="45000" rIns="90000" bIns="45000" anchor="ctr" anchorCtr="1" compatLnSpc="0"/>
            <a:lstStyle/>
            <a:p>
              <a:pPr>
                <a:spcBef>
                  <a:spcPts val="0"/>
                </a:spcBef>
                <a:spcAft>
                  <a:spcPts val="0"/>
                </a:spcAft>
              </a:pPr>
              <a:endParaRPr lang="en-US" sz="1600" dirty="0">
                <a:latin typeface="Nimbus Sans L" pitchFamily="18"/>
                <a:ea typeface="Nimbus Sans L" pitchFamily="2"/>
                <a:cs typeface="Lucidasans" pitchFamily="2"/>
              </a:endParaRPr>
            </a:p>
          </p:txBody>
        </p:sp>
      </p:grpSp>
      <p:pic>
        <p:nvPicPr>
          <p:cNvPr id="90" name="Picture 89"/>
          <p:cNvPicPr>
            <a:picLocks noChangeAspect="1"/>
          </p:cNvPicPr>
          <p:nvPr/>
        </p:nvPicPr>
        <p:blipFill>
          <a:blip r:embed="rId9" cstate="print">
            <a:alphaModFix/>
            <a:lum/>
          </a:blip>
          <a:srcRect/>
          <a:stretch>
            <a:fillRect/>
          </a:stretch>
        </p:blipFill>
        <p:spPr>
          <a:xfrm>
            <a:off x="7537454" y="5808322"/>
            <a:ext cx="232504" cy="248858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Rectangle 90"/>
          <p:cNvSpPr/>
          <p:nvPr/>
        </p:nvSpPr>
        <p:spPr>
          <a:xfrm>
            <a:off x="175358" y="4147962"/>
            <a:ext cx="1451520" cy="2125418"/>
          </a:xfrm>
          <a:prstGeom prst="rect">
            <a:avLst/>
          </a:prstGeom>
          <a:solidFill>
            <a:srgbClr val="FFFFFF"/>
          </a:solidFill>
          <a:ln w="0">
            <a:solidFill>
              <a:srgbClr val="000000"/>
            </a:solidFill>
            <a:prstDash val="solid"/>
          </a:ln>
          <a:effectLst>
            <a:outerShdw dist="155281" dir="2700000" algn="tl">
              <a:srgbClr val="808080"/>
            </a:outerShdw>
          </a:effectLst>
        </p:spPr>
        <p:txBody>
          <a:bodyPr vert="horz" lIns="81639" tIns="40820" rIns="81639" bIns="40820" anchor="t" anchorCtr="0" compatLnSpc="0"/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1600" dirty="0" err="1">
                <a:latin typeface="Utopia" pitchFamily="18"/>
                <a:ea typeface="Nimbus Sans L" pitchFamily="2"/>
                <a:cs typeface="Lucidasans" pitchFamily="2"/>
              </a:rPr>
              <a:t>Legenda</a:t>
            </a:r>
            <a:r>
              <a:rPr lang="en-US" sz="1600" dirty="0">
                <a:latin typeface="Utopia" pitchFamily="18"/>
                <a:ea typeface="Nimbus Sans L" pitchFamily="2"/>
                <a:cs typeface="Lucidasans" pitchFamily="2"/>
              </a:rPr>
              <a:t>:</a:t>
            </a:r>
          </a:p>
        </p:txBody>
      </p:sp>
      <p:pic>
        <p:nvPicPr>
          <p:cNvPr id="92" name="Picture 91"/>
          <p:cNvPicPr>
            <a:picLocks noChangeAspect="1"/>
          </p:cNvPicPr>
          <p:nvPr/>
        </p:nvPicPr>
        <p:blipFill>
          <a:blip r:embed="rId8" cstate="print">
            <a:alphaModFix/>
            <a:lum/>
          </a:blip>
          <a:srcRect/>
          <a:stretch>
            <a:fillRect/>
          </a:stretch>
        </p:blipFill>
        <p:spPr>
          <a:xfrm>
            <a:off x="208013" y="4628043"/>
            <a:ext cx="273650" cy="207382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TextBox 92"/>
          <p:cNvSpPr txBox="1"/>
          <p:nvPr/>
        </p:nvSpPr>
        <p:spPr>
          <a:xfrm>
            <a:off x="512685" y="4599630"/>
            <a:ext cx="1189626" cy="244598"/>
          </a:xfrm>
          <a:prstGeom prst="rect">
            <a:avLst/>
          </a:prstGeom>
          <a:noFill/>
          <a:ln>
            <a:noFill/>
          </a:ln>
        </p:spPr>
        <p:txBody>
          <a:bodyPr vert="horz" lIns="81639" tIns="40820" rIns="81639" bIns="40820" anchorCtr="0" compatLnSpc="0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latin typeface="Utopia" pitchFamily="18"/>
                <a:ea typeface="Nimbus Sans L" pitchFamily="2"/>
                <a:cs typeface="Lucidasans" pitchFamily="2"/>
              </a:rPr>
              <a:t>Central manager</a:t>
            </a:r>
          </a:p>
        </p:txBody>
      </p:sp>
      <p:pic>
        <p:nvPicPr>
          <p:cNvPr id="94" name="Picture 93"/>
          <p:cNvPicPr>
            <a:picLocks noChangeAspect="1"/>
          </p:cNvPicPr>
          <p:nvPr/>
        </p:nvPicPr>
        <p:blipFill>
          <a:blip r:embed="rId4" cstate="print">
            <a:alphaModFix/>
            <a:lum/>
          </a:blip>
          <a:srcRect/>
          <a:stretch>
            <a:fillRect/>
          </a:stretch>
        </p:blipFill>
        <p:spPr>
          <a:xfrm>
            <a:off x="231525" y="4929808"/>
            <a:ext cx="165888" cy="207382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TextBox 94"/>
          <p:cNvSpPr txBox="1"/>
          <p:nvPr/>
        </p:nvSpPr>
        <p:spPr>
          <a:xfrm>
            <a:off x="513012" y="4860898"/>
            <a:ext cx="1185381" cy="244598"/>
          </a:xfrm>
          <a:prstGeom prst="rect">
            <a:avLst/>
          </a:prstGeom>
          <a:noFill/>
          <a:ln>
            <a:noFill/>
          </a:ln>
        </p:spPr>
        <p:txBody>
          <a:bodyPr vert="horz" lIns="81639" tIns="40820" rIns="81639" bIns="40820" anchorCtr="0" compatLnSpc="0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latin typeface="Utopia" pitchFamily="18"/>
                <a:ea typeface="Nimbus Sans L" pitchFamily="2"/>
                <a:cs typeface="Lucidasans" pitchFamily="2"/>
              </a:rPr>
              <a:t>Execute daemon</a:t>
            </a:r>
          </a:p>
        </p:txBody>
      </p:sp>
      <p:pic>
        <p:nvPicPr>
          <p:cNvPr id="96" name="Picture 95"/>
          <p:cNvPicPr>
            <a:picLocks noChangeAspect="1"/>
          </p:cNvPicPr>
          <p:nvPr/>
        </p:nvPicPr>
        <p:blipFill>
          <a:blip r:embed="rId7" cstate="print">
            <a:alphaModFix/>
            <a:lum/>
          </a:blip>
          <a:srcRect/>
          <a:stretch>
            <a:fillRect/>
          </a:stretch>
        </p:blipFill>
        <p:spPr>
          <a:xfrm>
            <a:off x="240342" y="5241370"/>
            <a:ext cx="232178" cy="331811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TextBox 96"/>
          <p:cNvSpPr txBox="1"/>
          <p:nvPr/>
        </p:nvSpPr>
        <p:spPr>
          <a:xfrm>
            <a:off x="513012" y="5187484"/>
            <a:ext cx="956142" cy="406757"/>
          </a:xfrm>
          <a:prstGeom prst="rect">
            <a:avLst/>
          </a:prstGeom>
          <a:noFill/>
          <a:ln>
            <a:noFill/>
          </a:ln>
        </p:spPr>
        <p:txBody>
          <a:bodyPr vert="horz" lIns="81639" tIns="40820" rIns="81639" bIns="40820" anchorCtr="0" compatLnSpc="0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latin typeface="Utopia" pitchFamily="18"/>
                <a:ea typeface="Nimbus Sans L" pitchFamily="2"/>
                <a:cs typeface="Lucidasans" pitchFamily="2"/>
              </a:rPr>
              <a:t>Submit node</a:t>
            </a:r>
            <a:br>
              <a:rPr lang="en-US" sz="1100" dirty="0">
                <a:latin typeface="Utopia" pitchFamily="18"/>
                <a:ea typeface="Nimbus Sans L" pitchFamily="2"/>
                <a:cs typeface="Lucidasans" pitchFamily="2"/>
              </a:rPr>
            </a:br>
            <a:r>
              <a:rPr lang="en-US" sz="1100" dirty="0">
                <a:latin typeface="Utopia" pitchFamily="18"/>
                <a:ea typeface="Nimbus Sans L" pitchFamily="2"/>
                <a:cs typeface="Lucidasans" pitchFamily="2"/>
              </a:rPr>
              <a:t>and user(s)</a:t>
            </a:r>
          </a:p>
        </p:txBody>
      </p:sp>
      <p:pic>
        <p:nvPicPr>
          <p:cNvPr id="98" name="Picture 97"/>
          <p:cNvPicPr>
            <a:picLocks noChangeAspect="1"/>
          </p:cNvPicPr>
          <p:nvPr/>
        </p:nvPicPr>
        <p:blipFill>
          <a:blip r:embed="rId3" cstate="print">
            <a:alphaModFix/>
            <a:lum/>
          </a:blip>
          <a:srcRect/>
          <a:stretch>
            <a:fillRect/>
          </a:stretch>
        </p:blipFill>
        <p:spPr>
          <a:xfrm flipH="1">
            <a:off x="214544" y="5708060"/>
            <a:ext cx="323612" cy="207382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TextBox 98"/>
          <p:cNvSpPr txBox="1"/>
          <p:nvPr/>
        </p:nvSpPr>
        <p:spPr>
          <a:xfrm>
            <a:off x="513012" y="5644703"/>
            <a:ext cx="863401" cy="244598"/>
          </a:xfrm>
          <a:prstGeom prst="rect">
            <a:avLst/>
          </a:prstGeom>
          <a:noFill/>
          <a:ln>
            <a:noFill/>
          </a:ln>
        </p:spPr>
        <p:txBody>
          <a:bodyPr vert="horz" lIns="81639" tIns="40820" rIns="81639" bIns="40820" anchorCtr="0" compatLnSpc="0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latin typeface="Utopia" pitchFamily="18"/>
                <a:ea typeface="Nimbus Sans L" pitchFamily="2"/>
                <a:cs typeface="Lucidasans" pitchFamily="2"/>
              </a:rPr>
              <a:t>Gatekeeper</a:t>
            </a:r>
          </a:p>
        </p:txBody>
      </p:sp>
      <p:sp>
        <p:nvSpPr>
          <p:cNvPr id="100" name="Rectangle 99"/>
          <p:cNvSpPr/>
          <p:nvPr/>
        </p:nvSpPr>
        <p:spPr>
          <a:xfrm>
            <a:off x="191359" y="6041505"/>
            <a:ext cx="331776" cy="74788"/>
          </a:xfrm>
          <a:prstGeom prst="rect">
            <a:avLst/>
          </a:prstGeom>
          <a:solidFill>
            <a:srgbClr val="FFFFFF"/>
          </a:solidFill>
          <a:ln w="0">
            <a:solidFill>
              <a:srgbClr val="000000"/>
            </a:solidFill>
            <a:prstDash val="solid"/>
          </a:ln>
          <a:effectLst>
            <a:outerShdw dist="51930" dir="2700000" algn="tl">
              <a:srgbClr val="808080"/>
            </a:outerShdw>
          </a:effectLst>
        </p:spPr>
        <p:txBody>
          <a:bodyPr vert="horz" lIns="81639" tIns="40820" rIns="81639" bIns="40820" anchor="ctr" anchorCtr="1" compatLnSpc="0"/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 lang="en-US" sz="1600" dirty="0">
              <a:latin typeface="Nimbus Sans L" pitchFamily="18"/>
              <a:ea typeface="Nimbus Sans L" pitchFamily="2"/>
              <a:cs typeface="Lucidasans" pitchFamily="2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513013" y="5938630"/>
            <a:ext cx="958753" cy="244598"/>
          </a:xfrm>
          <a:prstGeom prst="rect">
            <a:avLst/>
          </a:prstGeom>
          <a:noFill/>
          <a:ln>
            <a:noFill/>
          </a:ln>
        </p:spPr>
        <p:txBody>
          <a:bodyPr vert="horz" lIns="81639" tIns="40820" rIns="81639" bIns="40820" anchorCtr="0" compatLnSpc="0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latin typeface="Utopia" pitchFamily="18"/>
                <a:ea typeface="Nimbus Sans L" pitchFamily="2"/>
                <a:cs typeface="Lucidasans" pitchFamily="2"/>
              </a:rPr>
              <a:t>Worker node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</a:t>
            </a:r>
            <a:r>
              <a:rPr lang="en-US" dirty="0" err="1" smtClean="0"/>
              <a:t>Glidein</a:t>
            </a:r>
            <a:r>
              <a:rPr lang="en-US" dirty="0" smtClean="0"/>
              <a:t> “Groups”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HTPC is a </a:t>
            </a:r>
            <a:r>
              <a:rPr lang="en-US" dirty="0" err="1" smtClean="0"/>
              <a:t>glidein</a:t>
            </a:r>
            <a:r>
              <a:rPr lang="en-US" dirty="0" smtClean="0"/>
              <a:t> “group”</a:t>
            </a:r>
          </a:p>
          <a:p>
            <a:r>
              <a:rPr lang="en-US" dirty="0" smtClean="0"/>
              <a:t>A subset of machines with some property</a:t>
            </a:r>
          </a:p>
          <a:p>
            <a:r>
              <a:rPr lang="en-US" dirty="0" smtClean="0"/>
              <a:t>Each </a:t>
            </a:r>
            <a:r>
              <a:rPr lang="en-US" dirty="0" err="1" smtClean="0"/>
              <a:t>glidein</a:t>
            </a:r>
            <a:r>
              <a:rPr lang="en-US" dirty="0" smtClean="0"/>
              <a:t> lands on a whole machine</a:t>
            </a:r>
          </a:p>
          <a:p>
            <a:r>
              <a:rPr lang="en-US" dirty="0" smtClean="0"/>
              <a:t>Each </a:t>
            </a:r>
            <a:r>
              <a:rPr lang="en-US" dirty="0" err="1" smtClean="0"/>
              <a:t>glidein</a:t>
            </a:r>
            <a:r>
              <a:rPr lang="en-US" dirty="0" smtClean="0"/>
              <a:t> advertises one slot</a:t>
            </a:r>
          </a:p>
          <a:p>
            <a:pPr lvl="1"/>
            <a:r>
              <a:rPr lang="en-US" dirty="0" smtClean="0"/>
              <a:t>Represents the whole machine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Terms: HPC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Run one job fast</a:t>
            </a:r>
          </a:p>
          <a:p>
            <a:r>
              <a:rPr lang="en-US" dirty="0" smtClean="0"/>
              <a:t>MPI</a:t>
            </a:r>
          </a:p>
          <a:p>
            <a:r>
              <a:rPr lang="en-US" dirty="0" err="1" smtClean="0"/>
              <a:t>SuperComputer</a:t>
            </a:r>
            <a:endParaRPr lang="en-US" dirty="0" smtClean="0"/>
          </a:p>
          <a:p>
            <a:r>
              <a:rPr lang="en-US" dirty="0" smtClean="0"/>
              <a:t>Metric:</a:t>
            </a:r>
          </a:p>
          <a:p>
            <a:pPr lvl="1"/>
            <a:r>
              <a:rPr lang="en-US" dirty="0" smtClean="0"/>
              <a:t>FLOPS</a:t>
            </a:r>
          </a:p>
          <a:p>
            <a:r>
              <a:rPr lang="en-US" dirty="0" smtClean="0"/>
              <a:t>Fast interconnect</a:t>
            </a:r>
            <a:endParaRPr lang="en-US" dirty="0"/>
          </a:p>
        </p:txBody>
      </p:sp>
      <p:pic>
        <p:nvPicPr>
          <p:cNvPr id="1026" name="Picture 2" descr="C:\Documents and Settings\condor\Desktop\b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48000" y="1935595"/>
            <a:ext cx="4396000" cy="291349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Edit the frontend </a:t>
            </a:r>
            <a:r>
              <a:rPr lang="en-US" dirty="0" err="1" smtClean="0"/>
              <a:t>config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&lt;groups&gt;</a:t>
            </a:r>
          </a:p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  &lt;group name="HTPC" enabled="True"&gt;</a:t>
            </a:r>
          </a:p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     &lt;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config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        &lt;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idle_glideins_per_entry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max="100" reserve="5"/&gt;</a:t>
            </a:r>
          </a:p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        &lt;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idle_vms_per_entry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curb="5" max="100"/&gt;</a:t>
            </a:r>
          </a:p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        &lt;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running_glideins_per_entry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max="10000"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relative_to_queue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="1.15"/&gt;</a:t>
            </a:r>
          </a:p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     &lt;/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config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     &lt;downtimes/&gt;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trick to select jobs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&lt;job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query_expr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="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RequiresWholeMachine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"&gt;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           &lt;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match_attrs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           &lt;/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match_attrs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           &lt;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schedds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           &lt;/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schedds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        &lt;/job&gt;</a:t>
            </a:r>
          </a:p>
          <a:p>
            <a:endParaRPr lang="en-US" sz="18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Machine </a:t>
            </a:r>
            <a:r>
              <a:rPr lang="en-US" dirty="0" err="1" smtClean="0"/>
              <a:t>Attrs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attrs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        &lt;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attr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name="CAN_RUN_WHOLE_MACHINE"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glidein_publish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="True"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job_publish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="False" parameter="True" type="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expr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" value="True"/&gt;</a:t>
            </a:r>
          </a:p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        &lt;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attr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name="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GLIDECLIENT_Group_Start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"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glidein_publish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="True"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job_publish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="False" parameter="True" type="string" value="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TARGET.RequiresWholeMachine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"/&gt;</a:t>
            </a:r>
          </a:p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     &lt;/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attrs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endParaRPr lang="en-US" sz="18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local submit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3509" y="1429183"/>
            <a:ext cx="7772400" cy="3738562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universe = grid</a:t>
            </a:r>
          </a:p>
          <a:p>
            <a:pPr>
              <a:buNone/>
            </a:pPr>
            <a:r>
              <a:rPr lang="en-US" sz="1600" dirty="0" err="1" smtClean="0"/>
              <a:t>grid_type</a:t>
            </a:r>
            <a:r>
              <a:rPr lang="en-US" sz="1600" dirty="0" smtClean="0"/>
              <a:t>       = gt2</a:t>
            </a:r>
          </a:p>
          <a:p>
            <a:pPr>
              <a:buNone/>
            </a:pPr>
            <a:r>
              <a:rPr lang="en-US" sz="1600" dirty="0" err="1" smtClean="0"/>
              <a:t>globusscheduler</a:t>
            </a:r>
            <a:r>
              <a:rPr lang="en-US" sz="1600" dirty="0" smtClean="0"/>
              <a:t> = lepton.rcac.purdue.edu/</a:t>
            </a:r>
            <a:r>
              <a:rPr lang="en-US" sz="1600" dirty="0" err="1" smtClean="0"/>
              <a:t>jobmanager-pbs</a:t>
            </a:r>
            <a:endParaRPr lang="en-US" sz="1600" dirty="0" smtClean="0"/>
          </a:p>
          <a:p>
            <a:pPr>
              <a:buNone/>
            </a:pPr>
            <a:r>
              <a:rPr lang="en-US" sz="1600" dirty="0" err="1" smtClean="0"/>
              <a:t>globusrsl</a:t>
            </a:r>
            <a:r>
              <a:rPr lang="en-US" sz="1600" dirty="0" smtClean="0"/>
              <a:t> = (</a:t>
            </a:r>
            <a:r>
              <a:rPr lang="en-US" sz="1600" dirty="0" err="1" smtClean="0"/>
              <a:t>jobType</a:t>
            </a:r>
            <a:r>
              <a:rPr lang="en-US" sz="1600" dirty="0" smtClean="0"/>
              <a:t>=</a:t>
            </a:r>
            <a:r>
              <a:rPr lang="en-US" sz="1600" dirty="0" err="1" smtClean="0"/>
              <a:t>mpi</a:t>
            </a:r>
            <a:r>
              <a:rPr lang="en-US" sz="1600" dirty="0" smtClean="0"/>
              <a:t>)(queue=standby)(</a:t>
            </a:r>
            <a:r>
              <a:rPr lang="en-US" sz="1600" dirty="0" err="1" smtClean="0"/>
              <a:t>xcount</a:t>
            </a:r>
            <a:r>
              <a:rPr lang="en-US" sz="1600" dirty="0" smtClean="0"/>
              <a:t>=8)(</a:t>
            </a:r>
            <a:r>
              <a:rPr lang="en-US" sz="1600" dirty="0" err="1" smtClean="0"/>
              <a:t>host_xcount</a:t>
            </a:r>
            <a:r>
              <a:rPr lang="en-US" sz="1600" dirty="0" smtClean="0"/>
              <a:t>=1)</a:t>
            </a:r>
          </a:p>
          <a:p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executable = wrapper.sh</a:t>
            </a:r>
          </a:p>
          <a:p>
            <a:endParaRPr lang="en-US" sz="1600" dirty="0" smtClean="0"/>
          </a:p>
          <a:p>
            <a:pPr>
              <a:buNone/>
            </a:pPr>
            <a:r>
              <a:rPr lang="en-US" sz="1600" dirty="0" err="1" smtClean="0"/>
              <a:t>should_transfer_files</a:t>
            </a:r>
            <a:r>
              <a:rPr lang="en-US" sz="1600" dirty="0" smtClean="0"/>
              <a:t> = yes</a:t>
            </a:r>
          </a:p>
          <a:p>
            <a:pPr>
              <a:buNone/>
            </a:pPr>
            <a:r>
              <a:rPr lang="en-US" sz="1600" dirty="0" err="1" smtClean="0"/>
              <a:t>when_to_transfer_output</a:t>
            </a:r>
            <a:r>
              <a:rPr lang="en-US" sz="1600" dirty="0" smtClean="0"/>
              <a:t> = </a:t>
            </a:r>
            <a:r>
              <a:rPr lang="en-US" sz="1600" dirty="0" err="1" smtClean="0"/>
              <a:t>on_exit</a:t>
            </a:r>
            <a:endParaRPr lang="en-US" sz="1600" dirty="0" smtClean="0"/>
          </a:p>
          <a:p>
            <a:pPr>
              <a:buNone/>
            </a:pPr>
            <a:r>
              <a:rPr lang="en-US" sz="1600" dirty="0" err="1" smtClean="0"/>
              <a:t>transfer_input_files</a:t>
            </a:r>
            <a:r>
              <a:rPr lang="en-US" sz="1600" dirty="0" smtClean="0"/>
              <a:t> = </a:t>
            </a:r>
            <a:r>
              <a:rPr lang="en-US" sz="1600" dirty="0" err="1" smtClean="0"/>
              <a:t>mdrun</a:t>
            </a:r>
            <a:r>
              <a:rPr lang="en-US" sz="1600" dirty="0" smtClean="0"/>
              <a:t>, </a:t>
            </a:r>
            <a:r>
              <a:rPr lang="en-US" sz="1600" dirty="0" err="1" smtClean="0"/>
              <a:t>mpiexec</a:t>
            </a:r>
            <a:r>
              <a:rPr lang="en-US" sz="1600" dirty="0" smtClean="0"/>
              <a:t>, topol.tpr</a:t>
            </a:r>
          </a:p>
          <a:p>
            <a:pPr>
              <a:buNone/>
            </a:pPr>
            <a:r>
              <a:rPr lang="en-US" sz="1600" dirty="0" err="1" smtClean="0"/>
              <a:t>transfer_output_files</a:t>
            </a:r>
            <a:r>
              <a:rPr lang="en-US" sz="1600" dirty="0" smtClean="0"/>
              <a:t> = confout.gro, ener.edr, traj.xtc, traj.trr, md.log</a:t>
            </a:r>
          </a:p>
          <a:p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output = out.$(CLUSTER)</a:t>
            </a:r>
          </a:p>
          <a:p>
            <a:pPr>
              <a:buNone/>
            </a:pPr>
            <a:r>
              <a:rPr lang="en-US" sz="1600" dirty="0" smtClean="0"/>
              <a:t>error  = err.$(CLUSTER)</a:t>
            </a:r>
          </a:p>
          <a:p>
            <a:pPr>
              <a:buNone/>
            </a:pPr>
            <a:r>
              <a:rPr lang="en-US" sz="1600" dirty="0" smtClean="0"/>
              <a:t>log    = log</a:t>
            </a:r>
          </a:p>
          <a:p>
            <a:pPr>
              <a:buNone/>
            </a:pPr>
            <a:r>
              <a:rPr lang="en-US" sz="1600" dirty="0" smtClean="0"/>
              <a:t>queue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job submission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0237"/>
            <a:ext cx="7772400" cy="4015653"/>
          </a:xfrm>
        </p:spPr>
        <p:txBody>
          <a:bodyPr/>
          <a:lstStyle/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universe = vanilla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executable = wrapper.sh</a:t>
            </a:r>
          </a:p>
          <a:p>
            <a:pPr>
              <a:buNone/>
            </a:pP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should_transfer_files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= yes</a:t>
            </a:r>
          </a:p>
          <a:p>
            <a:pPr>
              <a:buNone/>
            </a:pP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when_to_transfer_output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on_exit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transfer_input_files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mdrun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mpiexec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, topol.tpr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#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transfer_output_files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= confout.gro, #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ener.edr,traj.xtc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, traj.trr, md.log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+</a:t>
            </a:r>
            <a:r>
              <a:rPr lang="en-US" sz="24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RequiresWholeMachine</a:t>
            </a:r>
            <a:r>
              <a:rPr lang="en-US" sz="2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=true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REQUIREMENTS = CAN_RUN_WHOLE_MACHINE</a:t>
            </a:r>
            <a:endParaRPr lang="en-US" sz="2400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output = out.$(CLUSTER)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error  = err.$(CLUSTER)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log    = log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queue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363" y="609600"/>
            <a:ext cx="7772400" cy="914400"/>
          </a:xfrm>
        </p:spPr>
        <p:txBody>
          <a:bodyPr/>
          <a:lstStyle/>
          <a:p>
            <a:r>
              <a:rPr lang="en-US" dirty="0" smtClean="0"/>
              <a:t>Why is this man smiling?</a:t>
            </a:r>
            <a:endParaRPr lang="en-US" dirty="0"/>
          </a:p>
        </p:txBody>
      </p:sp>
      <p:pic>
        <p:nvPicPr>
          <p:cNvPr id="4" name="Content Placeholder 3" descr="fraser_da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75614" y="1828800"/>
            <a:ext cx="5000034" cy="407323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 User proxy!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an HTPC feature</a:t>
            </a:r>
          </a:p>
          <a:p>
            <a:endParaRPr lang="en-US" dirty="0" smtClean="0"/>
          </a:p>
          <a:p>
            <a:r>
              <a:rPr lang="en-US" dirty="0" smtClean="0"/>
              <a:t>Plain-old </a:t>
            </a:r>
            <a:r>
              <a:rPr lang="en-US" dirty="0" err="1" smtClean="0"/>
              <a:t>Glidein</a:t>
            </a:r>
            <a:r>
              <a:rPr lang="en-US" dirty="0" smtClean="0"/>
              <a:t> In feature</a:t>
            </a:r>
          </a:p>
          <a:p>
            <a:endParaRPr lang="en-US" dirty="0" smtClean="0"/>
          </a:p>
          <a:p>
            <a:r>
              <a:rPr lang="en-US" dirty="0" smtClean="0"/>
              <a:t>Controversial, but very user friendly.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Glidein</a:t>
            </a:r>
            <a:r>
              <a:rPr lang="en-US" dirty="0" smtClean="0"/>
              <a:t> provides uniformity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condor_ssh_to_job</a:t>
            </a:r>
            <a:r>
              <a:rPr lang="en-US" dirty="0" smtClean="0"/>
              <a:t> works</a:t>
            </a:r>
          </a:p>
          <a:p>
            <a:r>
              <a:rPr lang="en-US" dirty="0" smtClean="0"/>
              <a:t>file transfer works</a:t>
            </a:r>
          </a:p>
          <a:p>
            <a:r>
              <a:rPr lang="en-US" dirty="0" err="1" smtClean="0"/>
              <a:t>periodic_exprs</a:t>
            </a:r>
            <a:r>
              <a:rPr lang="en-US" dirty="0" smtClean="0"/>
              <a:t> work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</a:t>
            </a:r>
            <a:r>
              <a:rPr lang="en-US" dirty="0" err="1" smtClean="0"/>
              <a:t>Glidein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What, exactly do we me my </a:t>
            </a:r>
            <a:r>
              <a:rPr lang="en-US" dirty="0" err="1" smtClean="0"/>
              <a:t>glidein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r>
              <a:rPr lang="en-US" dirty="0" smtClean="0"/>
              <a:t>What about Panda? (or your </a:t>
            </a:r>
            <a:r>
              <a:rPr lang="en-US" dirty="0" err="1" smtClean="0"/>
              <a:t>fav</a:t>
            </a:r>
            <a:r>
              <a:rPr lang="en-US" dirty="0" smtClean="0"/>
              <a:t>. Pilot)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HTPC Glue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schema for HTPC</a:t>
            </a:r>
          </a:p>
          <a:p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htpc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= enabled </a:t>
            </a:r>
          </a:p>
          <a:p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htpc_queues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= queue1, queue2, queue3 </a:t>
            </a:r>
          </a:p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# can also take "*" </a:t>
            </a:r>
          </a:p>
          <a:p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htpc_blacklist_queues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= </a:t>
            </a:r>
          </a:p>
          <a:p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htpc_rsl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=bar) # this is the default for HTPC queues </a:t>
            </a:r>
          </a:p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htpc_rsl_queue1 = (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zork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quux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) # this is a specialized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rsl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for queue1 only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HPC</a:t>
            </a:r>
            <a:endParaRPr lang="en-US" dirty="0"/>
          </a:p>
        </p:txBody>
      </p:sp>
      <p:pic>
        <p:nvPicPr>
          <p:cNvPr id="4" name="Content Placeholder 3" descr="f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253345" y="1413164"/>
            <a:ext cx="4374511" cy="4364182"/>
          </a:xfrm>
        </p:spPr>
      </p:pic>
      <p:sp>
        <p:nvSpPr>
          <p:cNvPr id="5" name="TextBox 4"/>
          <p:cNvSpPr txBox="1"/>
          <p:nvPr/>
        </p:nvSpPr>
        <p:spPr>
          <a:xfrm>
            <a:off x="360218" y="1219200"/>
            <a:ext cx="3588327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Goal: Run jobs as fast as possible</a:t>
            </a:r>
          </a:p>
          <a:p>
            <a:endParaRPr lang="en-US" dirty="0" smtClean="0"/>
          </a:p>
          <a:p>
            <a:r>
              <a:rPr lang="en-US" dirty="0" smtClean="0"/>
              <a:t>Relatively few,</a:t>
            </a:r>
          </a:p>
          <a:p>
            <a:endParaRPr lang="en-US" dirty="0" smtClean="0"/>
          </a:p>
          <a:p>
            <a:r>
              <a:rPr lang="en-US" dirty="0" smtClean="0"/>
              <a:t>Big parallel jobs</a:t>
            </a:r>
          </a:p>
          <a:p>
            <a:endParaRPr lang="en-US" dirty="0" smtClean="0"/>
          </a:p>
          <a:p>
            <a:r>
              <a:rPr lang="en-US" dirty="0" smtClean="0"/>
              <a:t>(usually…)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Want to export your HTPC cluster for all?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Great!  Talk to us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benefits of HTPC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00239"/>
            <a:ext cx="8548255" cy="3738562"/>
          </a:xfrm>
        </p:spPr>
        <p:txBody>
          <a:bodyPr/>
          <a:lstStyle/>
          <a:p>
            <a:r>
              <a:rPr lang="en-US" dirty="0" smtClean="0"/>
              <a:t>HTC and HTC can work together</a:t>
            </a:r>
          </a:p>
          <a:p>
            <a:endParaRPr lang="en-US" dirty="0" smtClean="0"/>
          </a:p>
          <a:p>
            <a:r>
              <a:rPr lang="en-US" dirty="0" smtClean="0"/>
              <a:t>Remove small jobs from supercomputers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1436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buFont typeface="Marlett" pitchFamily="2" charset="2"/>
              <a:buNone/>
            </a:pPr>
            <a:r>
              <a:rPr lang="en-US" dirty="0" smtClean="0"/>
              <a:t>Real users doing real work with HTPC today</a:t>
            </a:r>
          </a:p>
          <a:p>
            <a:pPr lvl="1">
              <a:buFont typeface="Marlett" pitchFamily="2" charset="2"/>
              <a:buNone/>
            </a:pPr>
            <a:r>
              <a:rPr lang="en-US" dirty="0" smtClean="0"/>
              <a:t>Talk to Dan or Greg for more info</a:t>
            </a:r>
          </a:p>
          <a:p>
            <a:pPr lvl="1">
              <a:buFont typeface="Marlett" pitchFamily="2" charset="2"/>
              <a:buNone/>
            </a:pPr>
            <a:r>
              <a:rPr lang="en-US" dirty="0" smtClean="0"/>
              <a:t>Check out HTPC </a:t>
            </a:r>
            <a:r>
              <a:rPr lang="en-US" dirty="0" err="1" smtClean="0"/>
              <a:t>twiki</a:t>
            </a:r>
            <a:r>
              <a:rPr lang="en-US" dirty="0" smtClean="0"/>
              <a:t> for more info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418" y="1830965"/>
            <a:ext cx="7772400" cy="3738562"/>
          </a:xfrm>
        </p:spPr>
        <p:txBody>
          <a:bodyPr/>
          <a:lstStyle/>
          <a:p>
            <a:r>
              <a:rPr lang="en-US" dirty="0" smtClean="0"/>
              <a:t>Metric:</a:t>
            </a:r>
          </a:p>
          <a:p>
            <a:pPr lvl="1"/>
            <a:r>
              <a:rPr lang="en-US" dirty="0" smtClean="0"/>
              <a:t>CPU hours/year</a:t>
            </a:r>
          </a:p>
          <a:p>
            <a:r>
              <a:rPr lang="en-US" dirty="0" smtClean="0"/>
              <a:t>Utilization</a:t>
            </a:r>
          </a:p>
          <a:p>
            <a:r>
              <a:rPr lang="en-US" dirty="0" smtClean="0"/>
              <a:t>Each core independent</a:t>
            </a:r>
          </a:p>
          <a:p>
            <a:r>
              <a:rPr lang="en-US" dirty="0" smtClean="0"/>
              <a:t>Lots of serial jobs</a:t>
            </a:r>
          </a:p>
          <a:p>
            <a:r>
              <a:rPr lang="en-US" dirty="0" smtClean="0"/>
              <a:t>More, cheaper machines</a:t>
            </a:r>
          </a:p>
          <a:p>
            <a:pPr lvl="1"/>
            <a:r>
              <a:rPr lang="en-US" dirty="0" smtClean="0"/>
              <a:t>No fast interconnects</a:t>
            </a:r>
          </a:p>
        </p:txBody>
      </p:sp>
      <p:pic>
        <p:nvPicPr>
          <p:cNvPr id="2050" name="Picture 2" descr="C:\Documents and Settings\condor\Desktop\trai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1600" y="1404504"/>
            <a:ext cx="3962400" cy="31424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Hardware trends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Moore’s Law</a:t>
            </a:r>
          </a:p>
          <a:p>
            <a:r>
              <a:rPr lang="en-US" dirty="0" smtClean="0"/>
              <a:t>Moore cores</a:t>
            </a:r>
          </a:p>
          <a:p>
            <a:endParaRPr lang="en-US" dirty="0" smtClean="0"/>
          </a:p>
          <a:p>
            <a:r>
              <a:rPr lang="en-US" dirty="0" smtClean="0"/>
              <a:t>12 core deployed today</a:t>
            </a:r>
          </a:p>
          <a:p>
            <a:r>
              <a:rPr lang="en-US" dirty="0" smtClean="0"/>
              <a:t>48 core tomorrow?</a:t>
            </a:r>
          </a:p>
          <a:p>
            <a:r>
              <a:rPr lang="en-US" dirty="0" smtClean="0"/>
              <a:t>Machines are not homogenous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Combine the two…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 you get?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HTPC, or “Whole Machine”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HTPC schedules whole machines, </a:t>
            </a:r>
          </a:p>
          <a:p>
            <a:r>
              <a:rPr lang="en-US" dirty="0" smtClean="0"/>
              <a:t>Not cores</a:t>
            </a:r>
          </a:p>
          <a:p>
            <a:endParaRPr lang="en-US" dirty="0" smtClean="0"/>
          </a:p>
          <a:p>
            <a:r>
              <a:rPr lang="en-US" dirty="0" smtClean="0"/>
              <a:t>When an HTPC job lands, not other jobs are running on that machine.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this good for?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 &gt; 1 core, </a:t>
            </a:r>
          </a:p>
          <a:p>
            <a:pPr lvl="1"/>
            <a:r>
              <a:rPr lang="en-US" dirty="0" smtClean="0"/>
              <a:t>i.e. “small parallel” jobs</a:t>
            </a:r>
          </a:p>
          <a:p>
            <a:r>
              <a:rPr lang="en-US" dirty="0" smtClean="0"/>
              <a:t>Need more memory </a:t>
            </a:r>
          </a:p>
          <a:p>
            <a:r>
              <a:rPr lang="en-US" dirty="0" smtClean="0"/>
              <a:t>Need all local disk throughput</a:t>
            </a:r>
          </a:p>
          <a:p>
            <a:r>
              <a:rPr lang="en-US" dirty="0" smtClean="0"/>
              <a:t>Need GPU or other dedicated hardware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CondorNew">
  <a:themeElements>
    <a:clrScheme name="3_CondorNew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3_CondorNew">
      <a:majorFont>
        <a:latin typeface="Comic Sans MS"/>
        <a:ea typeface=""/>
        <a:cs typeface="Arial"/>
      </a:majorFont>
      <a:minorFont>
        <a:latin typeface="Comic Sans MS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3_CondorNew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ondorNew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ondorNew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ondorNew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ondorNew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ondorNew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ondorNew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17175</TotalTime>
  <Words>1699</Words>
  <Application>Microsoft Office PowerPoint</Application>
  <PresentationFormat>On-screen Show (4:3)</PresentationFormat>
  <Paragraphs>273</Paragraphs>
  <Slides>42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3_CondorNew</vt:lpstr>
      <vt:lpstr>HTPC on the OSG</vt:lpstr>
      <vt:lpstr>Overview</vt:lpstr>
      <vt:lpstr>Terms: HPC</vt:lpstr>
      <vt:lpstr>HPC</vt:lpstr>
      <vt:lpstr>HTC</vt:lpstr>
      <vt:lpstr>Hardware trends</vt:lpstr>
      <vt:lpstr>Combine the two…</vt:lpstr>
      <vt:lpstr>HTPC, or “Whole Machine”</vt:lpstr>
      <vt:lpstr>What is this good for?</vt:lpstr>
      <vt:lpstr>HTPC is parallel agnostic</vt:lpstr>
      <vt:lpstr>Sample Apps</vt:lpstr>
      <vt:lpstr>Hybrid HTC - HTPC</vt:lpstr>
      <vt:lpstr>HTPC is not…</vt:lpstr>
      <vt:lpstr>HTPC gotchas</vt:lpstr>
      <vt:lpstr>Setting up HTPC locally</vt:lpstr>
      <vt:lpstr>SGE</vt:lpstr>
      <vt:lpstr>LSF</vt:lpstr>
      <vt:lpstr>PBS</vt:lpstr>
      <vt:lpstr>Condor</vt:lpstr>
      <vt:lpstr>Condor</vt:lpstr>
      <vt:lpstr>Condor</vt:lpstr>
      <vt:lpstr>Example local submit file</vt:lpstr>
      <vt:lpstr>Note the wrapper</vt:lpstr>
      <vt:lpstr>Common problems</vt:lpstr>
      <vt:lpstr>Computer Engineer Barbie says:</vt:lpstr>
      <vt:lpstr>That was painful Can there be a better way</vt:lpstr>
      <vt:lpstr>Usual OSG Solution:</vt:lpstr>
      <vt:lpstr>The glideinWMS</vt:lpstr>
      <vt:lpstr>Use Glidein “Groups”</vt:lpstr>
      <vt:lpstr>Edit the frontend config:</vt:lpstr>
      <vt:lpstr>The trick to select jobs</vt:lpstr>
      <vt:lpstr>Machine Attrs</vt:lpstr>
      <vt:lpstr>Example local submit file</vt:lpstr>
      <vt:lpstr>New job submission file</vt:lpstr>
      <vt:lpstr>Why is this man smiling?</vt:lpstr>
      <vt:lpstr>No User proxy!</vt:lpstr>
      <vt:lpstr>Glidein provides uniformity</vt:lpstr>
      <vt:lpstr>“Glidein”</vt:lpstr>
      <vt:lpstr>HTPC Glue Schema</vt:lpstr>
      <vt:lpstr>Want to export your HTPC cluster for all?</vt:lpstr>
      <vt:lpstr>Final benefits of HTPC</vt:lpstr>
      <vt:lpstr>Summary</vt:lpstr>
    </vt:vector>
  </TitlesOfParts>
  <Company>University of Wisconsin-Madison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Condor - A Project and a System</dc:title>
  <dc:creator>Miron Livny</dc:creator>
  <cp:lastModifiedBy>J</cp:lastModifiedBy>
  <cp:revision>328</cp:revision>
  <dcterms:created xsi:type="dcterms:W3CDTF">1999-08-17T12:01:50Z</dcterms:created>
  <dcterms:modified xsi:type="dcterms:W3CDTF">2011-08-18T14:47:41Z</dcterms:modified>
</cp:coreProperties>
</file>