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86" r:id="rId2"/>
    <p:sldId id="415" r:id="rId3"/>
    <p:sldId id="421" r:id="rId4"/>
    <p:sldId id="419" r:id="rId5"/>
    <p:sldId id="422" r:id="rId6"/>
    <p:sldId id="423" r:id="rId7"/>
    <p:sldId id="424" r:id="rId8"/>
    <p:sldId id="425" r:id="rId9"/>
    <p:sldId id="426" r:id="rId10"/>
    <p:sldId id="42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ESCC Meeting</a:t>
            </a:r>
            <a:br>
              <a:rPr lang="en-US" dirty="0" smtClean="0"/>
            </a:br>
            <a:r>
              <a:rPr lang="en-US" dirty="0" smtClean="0"/>
              <a:t>Opening Comments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2011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July 14,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mned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582" y="304800"/>
            <a:ext cx="4475018" cy="579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5908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There’s a matted Far Side cartoon to sign for Kevin </a:t>
            </a:r>
            <a:r>
              <a:rPr lang="en-US" sz="2400" b="1" dirty="0" err="1" smtClean="0">
                <a:solidFill>
                  <a:schemeClr val="tx2"/>
                </a:solidFill>
              </a:rPr>
              <a:t>Oberman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dirty="0" smtClean="0"/>
              <a:t>Logistics &amp; Stuff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468916"/>
          </a:xfrm>
        </p:spPr>
        <p:txBody>
          <a:bodyPr/>
          <a:lstStyle/>
          <a:p>
            <a:r>
              <a:rPr lang="en-US" dirty="0" smtClean="0"/>
              <a:t>Agenda:  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	https://indico.fnal.gov/conferenceTimeTable.py?confId=4534#all</a:t>
            </a:r>
            <a:endParaRPr lang="en-US" sz="3200" dirty="0" smtClean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‘50’ Registrants</a:t>
            </a: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Meeting places: </a:t>
            </a:r>
          </a:p>
          <a:p>
            <a:pPr lvl="1"/>
            <a:r>
              <a:rPr lang="en-US" dirty="0" smtClean="0"/>
              <a:t>Today &amp; Tomorrow:    Board of Regents room;  </a:t>
            </a:r>
            <a:r>
              <a:rPr lang="en-US" dirty="0" err="1" smtClean="0"/>
              <a:t>Butrovich</a:t>
            </a:r>
            <a:r>
              <a:rPr lang="en-US" dirty="0" smtClean="0"/>
              <a:t> </a:t>
            </a:r>
            <a:r>
              <a:rPr lang="en-US" dirty="0" smtClean="0"/>
              <a:t>Building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Make sure you have a parking permit…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Evening focus session:  The Pub, inside the Wood Center </a:t>
            </a:r>
          </a:p>
          <a:p>
            <a:r>
              <a:rPr lang="en-US" dirty="0" smtClean="0"/>
              <a:t>Sustenance:</a:t>
            </a:r>
          </a:p>
          <a:p>
            <a:pPr lvl="1"/>
            <a:r>
              <a:rPr lang="en-US" dirty="0" smtClean="0"/>
              <a:t>The normal lunch &amp; mid-morning / mid-afternoon breaks</a:t>
            </a:r>
          </a:p>
          <a:p>
            <a:pPr lvl="1"/>
            <a:r>
              <a:rPr lang="en-US" dirty="0" smtClean="0"/>
              <a:t>Breakfast beverages on Thursday (auditorium lobby)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Contributions for this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3052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ESCC provides co-chairs for JT planning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JT proposal submissions are up</a:t>
            </a:r>
            <a:endParaRPr lang="en-US" sz="800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Targeted topic area Co-Chairs for just completed JT: 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Susan Hicks (ORNL)		Advanced Infrastructures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Michael Sinatra (ESnet)		IPv6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Brian Tierney (ESnet)		Emerging Technologies</a:t>
            </a:r>
          </a:p>
          <a:p>
            <a:pPr lvl="1">
              <a:buNone/>
            </a:pPr>
            <a:r>
              <a:rPr lang="en-US" dirty="0" smtClean="0">
                <a:solidFill>
                  <a:srgbClr val="003399"/>
                </a:solidFill>
              </a:rPr>
              <a:t>		(General areas of continuing interest)</a:t>
            </a:r>
          </a:p>
          <a:p>
            <a:pPr lvl="1"/>
            <a:r>
              <a:rPr lang="en-US" dirty="0" smtClean="0"/>
              <a:t>Paul Martinez (INL)		Mobility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Joe Metzger (ESnet)		Performance/Monitoring</a:t>
            </a:r>
          </a:p>
          <a:p>
            <a:pPr lvl="1">
              <a:buNone/>
            </a:pPr>
            <a:endParaRPr lang="en-US" sz="800" dirty="0" smtClean="0"/>
          </a:p>
          <a:p>
            <a:r>
              <a:rPr lang="en-US" dirty="0" smtClean="0"/>
              <a:t>Looking for:</a:t>
            </a:r>
          </a:p>
          <a:p>
            <a:pPr lvl="1"/>
            <a:r>
              <a:rPr lang="en-US" dirty="0" smtClean="0"/>
              <a:t>Winter 2012 JT co-chairs….</a:t>
            </a:r>
          </a:p>
          <a:p>
            <a:pPr lvl="1"/>
            <a:r>
              <a:rPr lang="en-US" dirty="0" smtClean="0"/>
              <a:t>Suggestions on targeted topic areas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 focus session(s)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3847207"/>
          </a:xfrm>
        </p:spPr>
        <p:txBody>
          <a:bodyPr/>
          <a:lstStyle/>
          <a:p>
            <a:pPr marL="342900" lvl="2" indent="-342900">
              <a:spcBef>
                <a:spcPts val="1200"/>
              </a:spcBef>
              <a:buFont typeface="Wingdings" pitchFamily="2" charset="2"/>
              <a:buChar char="n"/>
            </a:pPr>
            <a:r>
              <a:rPr lang="en-US" dirty="0" smtClean="0"/>
              <a:t>This meeting:  </a:t>
            </a:r>
          </a:p>
          <a:p>
            <a:pPr marL="342900" lvl="2" indent="-342900"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-  </a:t>
            </a:r>
            <a:r>
              <a:rPr lang="en-US" sz="2000" b="1" dirty="0" smtClean="0">
                <a:solidFill>
                  <a:schemeClr val="tx2"/>
                </a:solidFill>
              </a:rPr>
              <a:t>Site monitoring tools &amp; how they could be better integrated with PerfSONAR </a:t>
            </a:r>
          </a:p>
          <a:p>
            <a:pPr marL="342900" lvl="2" indent="-34290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-  Looking for closer synergy between Lab network &amp; HPC needs and ASCR SBIR program</a:t>
            </a:r>
            <a:endParaRPr lang="en-US" dirty="0" smtClean="0">
              <a:solidFill>
                <a:schemeClr val="tx2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 smtClean="0"/>
              <a:t>7:00pm-8:30pm in The Pub</a:t>
            </a:r>
          </a:p>
          <a:p>
            <a:pPr lvl="1"/>
            <a:r>
              <a:rPr lang="en-US" dirty="0" smtClean="0"/>
              <a:t>Free food;  free food; not-so-free beer…</a:t>
            </a:r>
          </a:p>
          <a:p>
            <a:endParaRPr lang="en-US" sz="1100" dirty="0" smtClean="0"/>
          </a:p>
          <a:p>
            <a:r>
              <a:rPr lang="en-US" dirty="0" smtClean="0"/>
              <a:t>Next meeting:</a:t>
            </a:r>
          </a:p>
          <a:p>
            <a:pPr lvl="1"/>
            <a:r>
              <a:rPr lang="en-US" dirty="0" smtClean="0"/>
              <a:t>Suggestions are welcome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Back!  The ESCC Satisfaction Survey…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0226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Repeat previous years’ ESCC-level surveys</a:t>
            </a:r>
            <a:endParaRPr lang="en-US" sz="300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Two parts: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ESnet / Site network-level interactions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Higher-level services &amp; perspectives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Site identification w/ survey ratings anonymity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Similar process as previous years</a:t>
            </a:r>
          </a:p>
          <a:p>
            <a:pPr marL="801687" lvl="1" indent="-457200">
              <a:spcAft>
                <a:spcPts val="600"/>
              </a:spcAft>
            </a:pPr>
            <a:r>
              <a:rPr lang="en-US" sz="2400" dirty="0" smtClean="0"/>
              <a:t>Use </a:t>
            </a:r>
            <a:r>
              <a:rPr lang="en-US" sz="2400" dirty="0" err="1" smtClean="0"/>
              <a:t>SurveyMonkey</a:t>
            </a:r>
            <a:r>
              <a:rPr lang="en-US" sz="2400" dirty="0" smtClean="0"/>
              <a:t> to conduct the survey</a:t>
            </a:r>
          </a:p>
          <a:p>
            <a:pPr marL="801687" lvl="1" indent="-457200">
              <a:spcAft>
                <a:spcPts val="600"/>
              </a:spcAft>
            </a:pPr>
            <a:r>
              <a:rPr lang="en-US" sz="2400" dirty="0" smtClean="0"/>
              <a:t>Target distribution ~August 1, with 10 days to respond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Year’s Survey – </a:t>
            </a:r>
            <a:br>
              <a:rPr lang="en-US" dirty="0" smtClean="0"/>
            </a:br>
            <a:r>
              <a:rPr lang="en-US" dirty="0" smtClean="0"/>
              <a:t>	ESnet / Site Network-level Interactions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958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smtClean="0"/>
              <a:t>Rate your satisfaction with ESnet support for your site connectivity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Rate your satisfaction with the technical and engineering interaction between your site and the ESnet staff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Rate your satisfaction with ESnet troubleshooting and performance analysis support</a:t>
            </a:r>
          </a:p>
          <a:p>
            <a:r>
              <a:rPr lang="en-US" b="1" dirty="0" smtClean="0"/>
              <a:t>Rate your overall satisfaction with the quality of ESnet services provided to your site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1139825"/>
          </a:xfrm>
        </p:spPr>
        <p:txBody>
          <a:bodyPr/>
          <a:lstStyle/>
          <a:p>
            <a:r>
              <a:rPr lang="en-US" dirty="0" smtClean="0"/>
              <a:t>Last Year’s Survey – </a:t>
            </a:r>
            <a:br>
              <a:rPr lang="en-US" dirty="0" smtClean="0"/>
            </a:br>
            <a:r>
              <a:rPr lang="en-US" dirty="0" smtClean="0"/>
              <a:t>	Higher-Level Services &amp; Perspectives (I)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3343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smtClean="0"/>
              <a:t>Rate your satisfaction with how well current ESnet network services meet the needs of your site’s users, collaborators, and staff </a:t>
            </a:r>
            <a:r>
              <a:rPr lang="en-US" b="1" dirty="0" smtClean="0">
                <a:solidFill>
                  <a:schemeClr val="tx2"/>
                </a:solidFill>
              </a:rPr>
              <a:t>(higher level)</a:t>
            </a:r>
          </a:p>
          <a:p>
            <a:r>
              <a:rPr lang="en-US" b="1" dirty="0" smtClean="0"/>
              <a:t>Rate your satisfaction with how well current higher-level ESnet services meet the needs of your site’s users, staff, and collaborators:</a:t>
            </a:r>
          </a:p>
          <a:p>
            <a:pPr lvl="1">
              <a:spcBef>
                <a:spcPts val="600"/>
              </a:spcBef>
            </a:pPr>
            <a:r>
              <a:rPr lang="en-US" b="1" dirty="0" smtClean="0"/>
              <a:t>DNS Services</a:t>
            </a:r>
          </a:p>
          <a:p>
            <a:pPr lvl="1">
              <a:spcBef>
                <a:spcPts val="600"/>
              </a:spcBef>
            </a:pPr>
            <a:r>
              <a:rPr lang="en-US" b="1" dirty="0" smtClean="0"/>
              <a:t>ESnet Collaborative Services (audio/video conferencing)</a:t>
            </a:r>
          </a:p>
          <a:p>
            <a:pPr lvl="1">
              <a:spcBef>
                <a:spcPts val="600"/>
              </a:spcBef>
            </a:pPr>
            <a:r>
              <a:rPr lang="en-US" b="1" dirty="0" err="1" smtClean="0"/>
              <a:t>DOEGrid</a:t>
            </a:r>
            <a:r>
              <a:rPr lang="en-US" b="1" dirty="0" smtClean="0"/>
              <a:t> Certificate Services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4315"/>
          </a:xfrm>
        </p:spPr>
        <p:txBody>
          <a:bodyPr/>
          <a:lstStyle/>
          <a:p>
            <a:r>
              <a:rPr lang="en-US" b="1" dirty="0" smtClean="0"/>
              <a:t>Rate ESnet processes &amp; responsiveness in anticipating and satisfying your site’s projected wide-area network needs.</a:t>
            </a:r>
          </a:p>
          <a:p>
            <a:r>
              <a:rPr lang="en-US" b="1" dirty="0" smtClean="0"/>
              <a:t>Rate how well ESnet network services complement your site's cyber security activities. </a:t>
            </a:r>
          </a:p>
          <a:p>
            <a:pPr lvl="1"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chemeClr val="tx2"/>
                </a:solidFill>
              </a:rPr>
              <a:t>Note: ESnet does not provide site-level security services.</a:t>
            </a:r>
          </a:p>
          <a:p>
            <a:r>
              <a:rPr lang="en-US" b="1" dirty="0" smtClean="0"/>
              <a:t>Rate your satisfaction with the current model (Site Coordinators; semi-annual ESCC meetings, etc.) for site interaction with ESnet.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en-US" dirty="0" smtClean="0"/>
              <a:t>Last Year’s Survey – </a:t>
            </a:r>
            <a:br>
              <a:rPr lang="en-US" dirty="0" smtClean="0"/>
            </a:br>
            <a:r>
              <a:rPr lang="en-US" dirty="0" smtClean="0"/>
              <a:t>	Higher-Level Services &amp; Perspectives (II)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ReadyTalk</a:t>
            </a:r>
            <a:r>
              <a:rPr lang="en-US" dirty="0" smtClean="0"/>
              <a:t> Quarterly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315027"/>
          </a:xfrm>
        </p:spPr>
        <p:txBody>
          <a:bodyPr/>
          <a:lstStyle/>
          <a:p>
            <a:r>
              <a:rPr lang="en-US" dirty="0" smtClean="0"/>
              <a:t>ESCC Coordinators receive quarterly summaries of </a:t>
            </a:r>
            <a:r>
              <a:rPr lang="en-US" dirty="0" err="1" smtClean="0"/>
              <a:t>ReadyTalk</a:t>
            </a:r>
            <a:r>
              <a:rPr lang="en-US" dirty="0" smtClean="0"/>
              <a:t> usage for their site</a:t>
            </a:r>
          </a:p>
          <a:p>
            <a:pPr lvl="1"/>
            <a:r>
              <a:rPr lang="en-US" sz="2400" dirty="0" smtClean="0"/>
              <a:t>Asked to review local usage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 requested some changes to the report:</a:t>
            </a:r>
          </a:p>
          <a:p>
            <a:pPr lvl="1"/>
            <a:r>
              <a:rPr lang="en-US" sz="2400" dirty="0" smtClean="0"/>
              <a:t>Add in number of callers in each call</a:t>
            </a:r>
          </a:p>
          <a:p>
            <a:pPr lvl="1"/>
            <a:r>
              <a:rPr lang="en-US" sz="2400" dirty="0" smtClean="0"/>
              <a:t>In Top20 spreadsheet, add a top 20 users list in terms of total minutes, with the total number of call sessions</a:t>
            </a:r>
            <a:br>
              <a:rPr lang="en-US" sz="2400" dirty="0" smtClean="0"/>
            </a:br>
            <a:r>
              <a:rPr lang="en-US" sz="2400" dirty="0" smtClean="0"/>
              <a:t>by that user as a secondary field.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Question:  what else would be useful to aid your review?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10187</TotalTime>
  <Words>333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ESCC Meeting Opening Comments</vt:lpstr>
      <vt:lpstr>Logistics &amp; Stuff (I)</vt:lpstr>
      <vt:lpstr>Effort Contributions for this Meeting</vt:lpstr>
      <vt:lpstr>Evening focus session(s)</vt:lpstr>
      <vt:lpstr>It’s Back!  The ESCC Satisfaction Survey…</vt:lpstr>
      <vt:lpstr>Last Year’s Survey –   ESnet / Site Network-level Interactions</vt:lpstr>
      <vt:lpstr>Last Year’s Survey –   Higher-Level Services &amp; Perspectives (I)</vt:lpstr>
      <vt:lpstr>Last Year’s Survey –   Higher-Level Services &amp; Perspectives (II)</vt:lpstr>
      <vt:lpstr>ReadyTalk Quarterly Reports</vt:lpstr>
      <vt:lpstr>Slide 10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340</cp:revision>
  <dcterms:created xsi:type="dcterms:W3CDTF">2005-02-25T03:28:32Z</dcterms:created>
  <dcterms:modified xsi:type="dcterms:W3CDTF">2011-07-13T17:48:35Z</dcterms:modified>
</cp:coreProperties>
</file>