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61" r:id="rId3"/>
    <p:sldId id="257" r:id="rId4"/>
    <p:sldId id="270" r:id="rId5"/>
    <p:sldId id="273" r:id="rId6"/>
    <p:sldId id="274" r:id="rId7"/>
    <p:sldId id="275" r:id="rId8"/>
    <p:sldId id="271" r:id="rId9"/>
    <p:sldId id="272" r:id="rId10"/>
    <p:sldId id="276" r:id="rId11"/>
    <p:sldId id="263" r:id="rId12"/>
    <p:sldId id="264" r:id="rId13"/>
    <p:sldId id="265" r:id="rId14"/>
    <p:sldId id="266" r:id="rId15"/>
    <p:sldId id="282" r:id="rId16"/>
    <p:sldId id="284" r:id="rId17"/>
    <p:sldId id="286" r:id="rId18"/>
    <p:sldId id="287" r:id="rId19"/>
    <p:sldId id="277" r:id="rId20"/>
    <p:sldId id="278" r:id="rId21"/>
    <p:sldId id="268" r:id="rId22"/>
    <p:sldId id="289" r:id="rId23"/>
    <p:sldId id="279" r:id="rId24"/>
    <p:sldId id="267" r:id="rId25"/>
    <p:sldId id="280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8768C-E8ED-A147-B2AB-7EC027DDED27}" type="datetimeFigureOut">
              <a:rPr lang="en-US" smtClean="0"/>
              <a:t>7/13/11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D5220-A6C2-D04C-8469-3BC1E2F5EC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1F23A-5643-AB40-AD28-847844B6E4D4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6FE11-C191-3044-837F-127033EE3E75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63E20-0D3A-7646-A58B-11320945A866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3"/>
            <a:ext cx="5488781" cy="4115405"/>
          </a:xfrm>
          <a:noFill/>
          <a:ln/>
        </p:spPr>
        <p:txBody>
          <a:bodyPr lIns="86487" tIns="43244" rIns="86487" bIns="43244"/>
          <a:lstStyle/>
          <a:p>
            <a:pPr>
              <a:lnSpc>
                <a:spcPct val="90000"/>
              </a:lnSpc>
            </a:pPr>
            <a:endParaRPr lang="ja-JP" altLang="en-US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その仮想スイッチ上に論理的な面ＶＴＮを用意します。</a:t>
            </a:r>
          </a:p>
          <a:p>
            <a:pPr>
              <a:lnSpc>
                <a:spcPct val="90000"/>
              </a:lnSpc>
            </a:pPr>
            <a:endParaRPr lang="ja-JP" altLang="en-US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この面に、必要なスイッチポートやサーバやロードバランサなどを</a:t>
            </a: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マッピングすることで仮想テナントを構築し、</a:t>
            </a: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これを複数構築することでマルチテナント環境を実現します。</a:t>
            </a:r>
          </a:p>
          <a:p>
            <a:pPr>
              <a:lnSpc>
                <a:spcPct val="90000"/>
              </a:lnSpc>
            </a:pPr>
            <a:endParaRPr lang="ja-JP" altLang="en-US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サーバを追加して仮想テナントネットワークにマッピングする際、</a:t>
            </a: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コントローラから最適なフローテーブルが各スイッチに登録されるため</a:t>
            </a: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個々のスイッチに設定変更など行う必要はありません。</a:t>
            </a:r>
          </a:p>
          <a:p>
            <a:pPr>
              <a:lnSpc>
                <a:spcPct val="90000"/>
              </a:lnSpc>
            </a:pPr>
            <a:endParaRPr lang="ja-JP" altLang="en-US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 pitchFamily="34" charset="0"/>
              </a:rPr>
              <a:t>従ってマルチテナントネットワークの運用がこれまでより少ないコストで実現できます。</a:t>
            </a:r>
          </a:p>
          <a:p>
            <a:pPr>
              <a:lnSpc>
                <a:spcPct val="90000"/>
              </a:lnSpc>
            </a:pPr>
            <a:endParaRPr lang="ja-JP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3"/>
            <a:ext cx="5488781" cy="4115405"/>
          </a:xfrm>
          <a:noFill/>
          <a:ln/>
        </p:spPr>
        <p:txBody>
          <a:bodyPr lIns="86487" tIns="43244" rIns="86487" bIns="43244"/>
          <a:lstStyle/>
          <a:p>
            <a:pPr>
              <a:lnSpc>
                <a:spcPct val="90000"/>
              </a:lnSpc>
            </a:pPr>
            <a:r>
              <a:rPr lang="ja-JP" altLang="ja-JP" smtClean="0">
                <a:latin typeface="Arial" pitchFamily="34" charset="0"/>
              </a:rPr>
              <a:t>従来のネットワークは、コア、アグリゲーション、アクセスのような階層構造の</a:t>
            </a:r>
            <a:endParaRPr lang="ja-JP" altLang="en-US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ja-JP" smtClean="0">
                <a:latin typeface="Arial" pitchFamily="34" charset="0"/>
              </a:rPr>
              <a:t>ネットワークを</a:t>
            </a:r>
            <a:r>
              <a:rPr lang="en-US" altLang="ja-JP" smtClean="0">
                <a:latin typeface="Arial" pitchFamily="34" charset="0"/>
              </a:rPr>
              <a:t>VLAN</a:t>
            </a:r>
            <a:r>
              <a:rPr lang="ja-JP" altLang="en-US" smtClean="0">
                <a:latin typeface="Arial" pitchFamily="34" charset="0"/>
              </a:rPr>
              <a:t>で縦に分割するような構成となっています。</a:t>
            </a:r>
          </a:p>
          <a:p>
            <a:pPr>
              <a:lnSpc>
                <a:spcPct val="90000"/>
              </a:lnSpc>
            </a:pPr>
            <a:endParaRPr lang="ja-JP" altLang="en-US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機器の増設時はスイッチへの</a:t>
            </a:r>
            <a:r>
              <a:rPr lang="en-US" altLang="ja-JP" smtClean="0">
                <a:latin typeface="Arial" pitchFamily="34" charset="0"/>
              </a:rPr>
              <a:t>VLAN</a:t>
            </a:r>
            <a:r>
              <a:rPr lang="ja-JP" altLang="en-US" smtClean="0">
                <a:latin typeface="Arial" pitchFamily="34" charset="0"/>
              </a:rPr>
              <a:t>の設定や</a:t>
            </a: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サーバを接続するポートなどを意識する必要があり、</a:t>
            </a: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設計変更には作業には時間がかかりました。</a:t>
            </a:r>
          </a:p>
          <a:p>
            <a:pPr>
              <a:lnSpc>
                <a:spcPct val="90000"/>
              </a:lnSpc>
            </a:pPr>
            <a:endParaRPr lang="ja-JP" altLang="en-US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プログラマブルフローでは、複数のスイッチを１つの仮想スイッチとし、</a:t>
            </a: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その仮想スイッチ上に論理的な面ＶＴＮを用意します。</a:t>
            </a:r>
          </a:p>
          <a:p>
            <a:pPr>
              <a:lnSpc>
                <a:spcPct val="90000"/>
              </a:lnSpc>
            </a:pPr>
            <a:endParaRPr lang="ja-JP" altLang="en-US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この面に、必要なスイッチポートやサーバやロードバランサなどを</a:t>
            </a: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マッピングすることで仮想テナントを構築し、</a:t>
            </a: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これを複数構築することでマルチテナント環境を実現します。</a:t>
            </a:r>
          </a:p>
          <a:p>
            <a:pPr>
              <a:lnSpc>
                <a:spcPct val="90000"/>
              </a:lnSpc>
            </a:pPr>
            <a:endParaRPr lang="ja-JP" altLang="en-US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サーバを追加して仮想テナントネットワークにマッピングする際、</a:t>
            </a: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コントローラから最適なフローテーブルが各スイッチに登録されるため</a:t>
            </a: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個々のスイッチに設定変更など行う必要はありません。</a:t>
            </a:r>
          </a:p>
          <a:p>
            <a:pPr>
              <a:lnSpc>
                <a:spcPct val="90000"/>
              </a:lnSpc>
            </a:pPr>
            <a:endParaRPr lang="ja-JP" altLang="en-US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ja-JP" altLang="en-US" smtClean="0">
                <a:latin typeface="Arial" pitchFamily="34" charset="0"/>
              </a:rPr>
              <a:t>従ってマルチテナントネットワークの運用がこれまでより少ないコストで実現できます。</a:t>
            </a:r>
          </a:p>
          <a:p>
            <a:pPr>
              <a:lnSpc>
                <a:spcPct val="90000"/>
              </a:lnSpc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100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3410" y="8685396"/>
            <a:ext cx="2973041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09" tIns="44854" rIns="89709" bIns="44854" anchor="b"/>
          <a:lstStyle/>
          <a:p>
            <a:pPr algn="r" defTabSz="897667" eaLnBrk="0" hangingPunct="0"/>
            <a:fld id="{CC75C1CE-B3C7-4E1B-B254-F041918EBDA5}" type="slidenum">
              <a:rPr lang="en-US" sz="1200"/>
              <a:pPr algn="r" defTabSz="897667" eaLnBrk="0" hangingPunct="0"/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3963"/>
            <a:ext cx="2895600" cy="182562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/>
        </p:nvPicPr>
        <p:blipFill>
          <a:blip r:embed="rId1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8DBBAC-DF0C-0E47-977E-39DCC4EE300A}" type="datetimeFigureOut">
              <a:rPr lang="en-US" smtClean="0"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315CCB-8907-B643-AD9B-CCD7EF5879F4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9" descr="ESnet_color_s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1" fontAlgn="base" hangingPunct="1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ESnet</a:t>
            </a:r>
            <a:br>
              <a:rPr lang="en-US" dirty="0" smtClean="0"/>
            </a:br>
            <a:r>
              <a:rPr lang="en-US" dirty="0" smtClean="0"/>
              <a:t>Research and Advanced 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Inder Monga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099300" cy="1143000"/>
          </a:xfrm>
        </p:spPr>
        <p:txBody>
          <a:bodyPr/>
          <a:lstStyle/>
          <a:p>
            <a:r>
              <a:rPr lang="en-US" dirty="0" smtClean="0"/>
              <a:t>RDMA over Converged Ethernet (</a:t>
            </a:r>
            <a:r>
              <a:rPr lang="en-US" dirty="0" err="1" smtClean="0"/>
              <a:t>RoCE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“exploring new data movement protocols”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Direct Memory Access (RDMA)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8229600" cy="4886325"/>
          </a:xfrm>
        </p:spPr>
        <p:txBody>
          <a:bodyPr/>
          <a:lstStyle/>
          <a:p>
            <a:r>
              <a:rPr lang="en-US" dirty="0" smtClean="0"/>
              <a:t> RDMA: Direct memory access from the memory of one computer into that of another without involving either one's operating system. </a:t>
            </a:r>
          </a:p>
          <a:p>
            <a:r>
              <a:rPr lang="en-US" dirty="0" smtClean="0"/>
              <a:t>Advantages: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Bypasses the CPU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Low latency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Out of band synchronization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Zero copy (with hardware support)</a:t>
            </a:r>
          </a:p>
          <a:p>
            <a:r>
              <a:rPr lang="en-US" dirty="0" smtClean="0"/>
              <a:t>Initially designed for HPC (i.e. LAN).</a:t>
            </a:r>
          </a:p>
          <a:p>
            <a:r>
              <a:rPr lang="en-US" dirty="0" smtClean="0"/>
              <a:t>Not integrated in mainstream software stacks (but supported in Linux, Solaris, Windows and OSX as 3rd party package)</a:t>
            </a:r>
          </a:p>
          <a:p>
            <a:r>
              <a:rPr lang="en-US" dirty="0" smtClean="0"/>
              <a:t>Applications must be modified to support RDMA</a:t>
            </a:r>
          </a:p>
          <a:p>
            <a:r>
              <a:rPr lang="en-US" dirty="0" smtClean="0"/>
              <a:t>	new API, not socket-based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F58-E3E9-0A43-8297-894B0A160860}" type="datetime1">
              <a:rPr lang="en-US" smtClean="0"/>
              <a:pPr/>
              <a:t>7/13/11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E2B-1862-AC46-8E34-76F2DE4B4D3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RDMA and Wide Area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3763"/>
          </a:xfrm>
        </p:spPr>
        <p:txBody>
          <a:bodyPr/>
          <a:lstStyle/>
          <a:p>
            <a:r>
              <a:rPr lang="en-US" dirty="0" smtClean="0"/>
              <a:t>Motivation:</a:t>
            </a:r>
          </a:p>
          <a:p>
            <a:pPr>
              <a:buFont typeface="Arial"/>
              <a:buChar char="•"/>
            </a:pPr>
            <a:r>
              <a:rPr lang="en-US" dirty="0" smtClean="0"/>
              <a:t>Leverage existing LAN technologies</a:t>
            </a:r>
          </a:p>
          <a:p>
            <a:pPr>
              <a:buFont typeface="Arial"/>
              <a:buChar char="•"/>
            </a:pPr>
            <a:r>
              <a:rPr lang="en-US" dirty="0" smtClean="0"/>
              <a:t>Shared memory model (classic in HPC )</a:t>
            </a:r>
          </a:p>
          <a:p>
            <a:pPr>
              <a:buFont typeface="Arial"/>
              <a:buChar char="•"/>
            </a:pPr>
            <a:r>
              <a:rPr lang="en-US" dirty="0" smtClean="0"/>
              <a:t>Needed for cases where data is too large to be transferred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remote access needed</a:t>
            </a:r>
          </a:p>
          <a:p>
            <a:r>
              <a:rPr lang="en-US" dirty="0" smtClean="0"/>
              <a:t>Issues, limitations:</a:t>
            </a:r>
          </a:p>
          <a:p>
            <a:pPr>
              <a:buFont typeface="Arial"/>
              <a:buChar char="•"/>
            </a:pPr>
            <a:r>
              <a:rPr lang="en-US" dirty="0" smtClean="0"/>
              <a:t>May not behave well on WAN (latency, packet loss, packet ordering)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 attempt to be “fair”</a:t>
            </a:r>
          </a:p>
          <a:p>
            <a:pPr>
              <a:buFont typeface="Arial"/>
              <a:buChar char="•"/>
            </a:pPr>
            <a:r>
              <a:rPr lang="en-US" dirty="0" smtClean="0"/>
              <a:t>May require specific network </a:t>
            </a:r>
            <a:r>
              <a:rPr lang="en-US" dirty="0" err="1" smtClean="0"/>
              <a:t>QoS</a:t>
            </a:r>
            <a:r>
              <a:rPr lang="en-US" dirty="0" smtClean="0"/>
              <a:t> – assumes no packet loss with no reordering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Requires specific Linux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F91A7-8ECB-DB4C-836C-11DAB8C82E09}" type="datetime1">
              <a:rPr lang="en-US" smtClean="0"/>
              <a:pPr>
                <a:defRPr/>
              </a:pPr>
              <a:t>7/13/11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iWARP: RDMA over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IETF standard for RDMA over TCP</a:t>
            </a:r>
          </a:p>
          <a:p>
            <a:r>
              <a:rPr lang="en-US" dirty="0" smtClean="0"/>
              <a:t>Benefits: offloads TCP onto the network controller (TOE) – needed for zero-copy receive. (</a:t>
            </a:r>
            <a:r>
              <a:rPr lang="en-US" dirty="0" err="1" smtClean="0"/>
              <a:t>Chelsio</a:t>
            </a:r>
            <a:r>
              <a:rPr lang="en-US" dirty="0" smtClean="0"/>
              <a:t>, Intel controllers)</a:t>
            </a:r>
          </a:p>
          <a:p>
            <a:r>
              <a:rPr lang="en-US" dirty="0" smtClean="0"/>
              <a:t>Supports NFS, SDP, SRP and </a:t>
            </a:r>
            <a:r>
              <a:rPr lang="en-US" dirty="0" err="1" smtClean="0"/>
              <a:t>iSCSI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Available in Linux with Open Fabric Alliance (OFED) module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www.openfabrics.org</a:t>
            </a:r>
            <a:r>
              <a:rPr lang="en-US" dirty="0" smtClean="0"/>
              <a:t>/</a:t>
            </a:r>
          </a:p>
          <a:p>
            <a:r>
              <a:rPr lang="en-US" dirty="0" smtClean="0"/>
              <a:t>Works well in LAN environments</a:t>
            </a:r>
          </a:p>
          <a:p>
            <a:r>
              <a:rPr lang="en-US" dirty="0" smtClean="0"/>
              <a:t>Shows poor performance on WAN</a:t>
            </a:r>
          </a:p>
          <a:p>
            <a:pPr lvl="1"/>
            <a:r>
              <a:rPr lang="en-US" dirty="0" smtClean="0"/>
              <a:t>e.g.: same/slightly worse than TCP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E82-92AF-7B44-BEEB-E854EB9A9E6F}" type="datetime1">
              <a:rPr lang="en-US" smtClean="0"/>
              <a:pPr/>
              <a:t>7/13/11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E2B-1862-AC46-8E34-76F2DE4B4D3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RoCE: RDMA over Converged 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at Layer 2: avoids TCP all together</a:t>
            </a:r>
          </a:p>
          <a:p>
            <a:pPr marL="342900" lvl="1" indent="-342900">
              <a:spcBef>
                <a:spcPts val="1200"/>
              </a:spcBef>
              <a:buSzTx/>
              <a:buNone/>
            </a:pPr>
            <a:r>
              <a:rPr lang="en-US" dirty="0" smtClean="0"/>
              <a:t>Available in Linux with OFED: http://</a:t>
            </a:r>
            <a:r>
              <a:rPr lang="en-US" dirty="0" err="1" smtClean="0"/>
              <a:t>www.openfabrics.org</a:t>
            </a:r>
            <a:r>
              <a:rPr lang="en-US" dirty="0" smtClean="0"/>
              <a:t>/</a:t>
            </a:r>
          </a:p>
          <a:p>
            <a:r>
              <a:rPr lang="en-US" dirty="0" smtClean="0"/>
              <a:t>Supports all </a:t>
            </a:r>
            <a:r>
              <a:rPr lang="en-US" dirty="0" err="1" smtClean="0"/>
              <a:t>Infiniband</a:t>
            </a:r>
            <a:r>
              <a:rPr lang="en-US" dirty="0" smtClean="0"/>
              <a:t> protocols: SDP, SRP, MPI, MPI-IO</a:t>
            </a:r>
          </a:p>
          <a:p>
            <a:r>
              <a:rPr lang="en-US" dirty="0" smtClean="0"/>
              <a:t>Requires hardware support (</a:t>
            </a:r>
            <a:r>
              <a:rPr lang="en-US" dirty="0" err="1" smtClean="0"/>
              <a:t>Mellanox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No TCP = no sophisticated congestion protocol. </a:t>
            </a:r>
          </a:p>
          <a:p>
            <a:r>
              <a:rPr lang="en-US" dirty="0" smtClean="0"/>
              <a:t>Very sensitive to packet loss and packet reordering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8199-F214-FF4C-87D9-093F2B36600F}" type="datetime1">
              <a:rPr lang="en-US" smtClean="0"/>
              <a:pPr/>
              <a:t>7/13/11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E2B-1862-AC46-8E34-76F2DE4B4D3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89200"/>
            <a:ext cx="7099300" cy="1143000"/>
          </a:xfrm>
        </p:spPr>
        <p:txBody>
          <a:bodyPr/>
          <a:lstStyle/>
          <a:p>
            <a:r>
              <a:rPr lang="en-US" dirty="0" smtClean="0"/>
              <a:t>OSCARS/Openflow:</a:t>
            </a:r>
            <a:br>
              <a:rPr lang="en-US" dirty="0" smtClean="0"/>
            </a:br>
            <a:r>
              <a:rPr lang="en-US" dirty="0" smtClean="0"/>
              <a:t>Creating an end-to-end flexible network paradigm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5800525" y="0"/>
            <a:ext cx="1956054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224135"/>
            <a:ext cx="7617590" cy="461665"/>
          </a:xfrm>
          <a:prstGeom prst="rect">
            <a:avLst/>
          </a:prstGeom>
          <a:noFill/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400" b="1" dirty="0" smtClean="0"/>
              <a:t>Next Generation End-to-End Network Virtualization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890784" y="5018664"/>
            <a:ext cx="1752600" cy="990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Freeform 5"/>
          <p:cNvSpPr>
            <a:spLocks/>
          </p:cNvSpPr>
          <p:nvPr/>
        </p:nvSpPr>
        <p:spPr bwMode="auto">
          <a:xfrm>
            <a:off x="6304501" y="2934287"/>
            <a:ext cx="1752600" cy="990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Freeform 5"/>
          <p:cNvSpPr>
            <a:spLocks/>
          </p:cNvSpPr>
          <p:nvPr/>
        </p:nvSpPr>
        <p:spPr bwMode="auto">
          <a:xfrm>
            <a:off x="6304501" y="5018664"/>
            <a:ext cx="1752600" cy="990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Freeform 5"/>
          <p:cNvSpPr>
            <a:spLocks/>
          </p:cNvSpPr>
          <p:nvPr/>
        </p:nvSpPr>
        <p:spPr bwMode="auto">
          <a:xfrm>
            <a:off x="890784" y="2934287"/>
            <a:ext cx="1752600" cy="990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800665" y="2934287"/>
            <a:ext cx="5345723" cy="30749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968282" y="4282468"/>
            <a:ext cx="3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OSCAR Virtualized Circuits</a:t>
            </a:r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66477" y="2464204"/>
            <a:ext cx="2856743" cy="1685792"/>
          </a:xfrm>
          <a:prstGeom prst="ellipse">
            <a:avLst/>
          </a:prstGeom>
          <a:solidFill>
            <a:srgbClr val="CCFF66">
              <a:alpha val="2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11539" y="4651800"/>
            <a:ext cx="2856743" cy="1685792"/>
          </a:xfrm>
          <a:prstGeom prst="ellipse">
            <a:avLst/>
          </a:prstGeom>
          <a:solidFill>
            <a:srgbClr val="CCFF66">
              <a:alpha val="2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800525" y="4651800"/>
            <a:ext cx="2856743" cy="1685792"/>
          </a:xfrm>
          <a:prstGeom prst="ellipse">
            <a:avLst/>
          </a:prstGeom>
          <a:solidFill>
            <a:srgbClr val="CCFF66">
              <a:alpha val="2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952925" y="2596676"/>
            <a:ext cx="2856743" cy="1685792"/>
          </a:xfrm>
          <a:prstGeom prst="ellipse">
            <a:avLst/>
          </a:prstGeom>
          <a:solidFill>
            <a:srgbClr val="CCFF66">
              <a:alpha val="2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90784" y="293428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OpenFlow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90784" y="501866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OpenFlow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496210" y="517106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OpenFlow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6756745" y="293428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OpenFlow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62000" y="1617785"/>
            <a:ext cx="7620000" cy="609600"/>
          </a:xfrm>
          <a:prstGeom prst="roundRect">
            <a:avLst>
              <a:gd name="adj" fmla="val 52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573734" y="1735344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End-to-End Network Virtualization Plane</a:t>
            </a:r>
          </a:p>
        </p:txBody>
      </p:sp>
      <p:cxnSp>
        <p:nvCxnSpPr>
          <p:cNvPr id="124" name="Straight Arrow Connector 123"/>
          <p:cNvCxnSpPr>
            <a:endCxn id="113" idx="7"/>
          </p:cNvCxnSpPr>
          <p:nvPr/>
        </p:nvCxnSpPr>
        <p:spPr>
          <a:xfrm rot="10800000" flipV="1">
            <a:off x="2604859" y="2227384"/>
            <a:ext cx="912064" cy="483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1624282" y="2794244"/>
            <a:ext cx="2611901" cy="1478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6200000" flipH="1">
            <a:off x="3857979" y="2392766"/>
            <a:ext cx="2611904" cy="228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116" idx="1"/>
          </p:cNvCxnSpPr>
          <p:nvPr/>
        </p:nvCxnSpPr>
        <p:spPr>
          <a:xfrm>
            <a:off x="4811151" y="2227385"/>
            <a:ext cx="1560135" cy="61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6200000" flipH="1">
            <a:off x="4680085" y="2358450"/>
            <a:ext cx="768568" cy="506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340200" y="874769"/>
            <a:ext cx="4480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One Single Network Resource Pool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One Single Virtual Network Abstraction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292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9382" y="76200"/>
            <a:ext cx="5201664" cy="1031051"/>
          </a:xfrm>
          <a:prstGeom prst="rect">
            <a:avLst/>
          </a:prstGeom>
          <a:noFill/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200" b="1" dirty="0" smtClean="0"/>
              <a:t>Current Status 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step towards E2E Virtualization </a:t>
            </a:r>
            <a:endParaRPr lang="en-US" sz="3200" b="1" dirty="0" smtClean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762000" y="1752600"/>
            <a:ext cx="2133600" cy="685800"/>
          </a:xfrm>
          <a:prstGeom prst="roundRect">
            <a:avLst>
              <a:gd name="adj" fmla="val 52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6800" y="1752600"/>
            <a:ext cx="162961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 P-Flow </a:t>
            </a:r>
          </a:p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Virtualization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62000" y="2819400"/>
            <a:ext cx="2057400" cy="838200"/>
          </a:xfrm>
          <a:prstGeom prst="roundRect">
            <a:avLst>
              <a:gd name="adj" fmla="val 5269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200400" y="2819400"/>
            <a:ext cx="2514600" cy="838200"/>
          </a:xfrm>
          <a:prstGeom prst="roundRect">
            <a:avLst>
              <a:gd name="adj" fmla="val 5269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096000" y="2819400"/>
            <a:ext cx="2057400" cy="838200"/>
          </a:xfrm>
          <a:prstGeom prst="roundRect">
            <a:avLst>
              <a:gd name="adj" fmla="val 5269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0" y="2895600"/>
            <a:ext cx="118494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 algn="ctr">
              <a:spcAft>
                <a:spcPts val="600"/>
              </a:spcAft>
              <a:buClr>
                <a:schemeClr val="accent4"/>
              </a:buClr>
            </a:pPr>
            <a:r>
              <a:rPr lang="en-US" dirty="0" smtClean="0"/>
              <a:t>OSCAR </a:t>
            </a:r>
          </a:p>
          <a:p>
            <a:pPr marL="119063" indent="-119063" algn="ctr">
              <a:spcAft>
                <a:spcPts val="600"/>
              </a:spcAft>
              <a:buClr>
                <a:schemeClr val="accent4"/>
              </a:buClr>
            </a:pPr>
            <a:r>
              <a:rPr lang="en-US" dirty="0" smtClean="0"/>
              <a:t>Controller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61492" y="2895600"/>
            <a:ext cx="13003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 algn="ctr">
              <a:spcAft>
                <a:spcPts val="600"/>
              </a:spcAft>
              <a:buClr>
                <a:schemeClr val="accent4"/>
              </a:buClr>
            </a:pPr>
            <a:r>
              <a:rPr lang="en-US" dirty="0" err="1" smtClean="0"/>
              <a:t>OpenFlow</a:t>
            </a:r>
            <a:r>
              <a:rPr lang="en-US" dirty="0" smtClean="0"/>
              <a:t> </a:t>
            </a:r>
          </a:p>
          <a:p>
            <a:pPr marL="119063" indent="-119063" algn="ctr">
              <a:spcAft>
                <a:spcPts val="600"/>
              </a:spcAft>
              <a:buClr>
                <a:schemeClr val="accent4"/>
              </a:buClr>
            </a:pPr>
            <a:r>
              <a:rPr lang="en-US" dirty="0" smtClean="0"/>
              <a:t>Controller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53552" y="2895600"/>
            <a:ext cx="13003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 algn="ctr">
              <a:spcAft>
                <a:spcPts val="600"/>
              </a:spcAft>
              <a:buClr>
                <a:schemeClr val="accent4"/>
              </a:buClr>
            </a:pPr>
            <a:r>
              <a:rPr lang="en-US" dirty="0" err="1" smtClean="0"/>
              <a:t>OpenFlow</a:t>
            </a:r>
            <a:r>
              <a:rPr lang="en-US" dirty="0" smtClean="0"/>
              <a:t> </a:t>
            </a:r>
          </a:p>
          <a:p>
            <a:pPr marL="119063" indent="-119063" algn="ctr">
              <a:spcAft>
                <a:spcPts val="600"/>
              </a:spcAft>
              <a:buClr>
                <a:schemeClr val="accent4"/>
              </a:buClr>
            </a:pPr>
            <a:r>
              <a:rPr lang="en-US" dirty="0" smtClean="0"/>
              <a:t>Controller</a:t>
            </a:r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>
            <a:off x="838200" y="4876800"/>
            <a:ext cx="1752600" cy="990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6400800" y="4876800"/>
            <a:ext cx="1752600" cy="990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4"/>
          <p:cNvGrpSpPr>
            <a:grpSpLocks noChangeAspect="1"/>
          </p:cNvGrpSpPr>
          <p:nvPr/>
        </p:nvGrpSpPr>
        <p:grpSpPr bwMode="auto">
          <a:xfrm>
            <a:off x="1219200" y="5257800"/>
            <a:ext cx="335280" cy="304800"/>
            <a:chOff x="3440" y="1592"/>
            <a:chExt cx="601" cy="640"/>
          </a:xfrm>
        </p:grpSpPr>
        <p:grpSp>
          <p:nvGrpSpPr>
            <p:cNvPr id="3" name="Group 115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4" name="Group 116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" name="Picture 117" descr="立方体_S_緑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18" descr="立方体用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1" name="Freeform 119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27 h 934"/>
                  <a:gd name="T2" fmla="*/ 0 w 879"/>
                  <a:gd name="T3" fmla="*/ 5 h 934"/>
                  <a:gd name="T4" fmla="*/ 8 w 879"/>
                  <a:gd name="T5" fmla="*/ 0 h 934"/>
                  <a:gd name="T6" fmla="*/ 28 w 879"/>
                  <a:gd name="T7" fmla="*/ 2 h 934"/>
                  <a:gd name="T8" fmla="*/ 28 w 879"/>
                  <a:gd name="T9" fmla="*/ 24 h 934"/>
                  <a:gd name="T10" fmla="*/ 20 w 879"/>
                  <a:gd name="T11" fmla="*/ 29 h 934"/>
                  <a:gd name="T12" fmla="*/ 0 w 879"/>
                  <a:gd name="T13" fmla="*/ 2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Freeform 120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11 w 880"/>
                <a:gd name="T1" fmla="*/ 7 h 934"/>
                <a:gd name="T2" fmla="*/ 20 w 880"/>
                <a:gd name="T3" fmla="*/ 18 h 934"/>
                <a:gd name="T4" fmla="*/ 20 w 880"/>
                <a:gd name="T5" fmla="*/ 29 h 934"/>
                <a:gd name="T6" fmla="*/ 11 w 880"/>
                <a:gd name="T7" fmla="*/ 28 h 934"/>
                <a:gd name="T8" fmla="*/ 1 w 880"/>
                <a:gd name="T9" fmla="*/ 27 h 934"/>
                <a:gd name="T10" fmla="*/ 0 w 880"/>
                <a:gd name="T11" fmla="*/ 16 h 934"/>
                <a:gd name="T12" fmla="*/ 1 w 880"/>
                <a:gd name="T13" fmla="*/ 5 h 934"/>
                <a:gd name="T14" fmla="*/ 5 w 880"/>
                <a:gd name="T15" fmla="*/ 2 h 934"/>
                <a:gd name="T16" fmla="*/ 8 w 880"/>
                <a:gd name="T17" fmla="*/ 0 h 934"/>
                <a:gd name="T18" fmla="*/ 18 w 880"/>
                <a:gd name="T19" fmla="*/ 1 h 934"/>
                <a:gd name="T20" fmla="*/ 29 w 880"/>
                <a:gd name="T21" fmla="*/ 2 h 934"/>
                <a:gd name="T22" fmla="*/ 29 w 880"/>
                <a:gd name="T23" fmla="*/ 13 h 934"/>
                <a:gd name="T24" fmla="*/ 29 w 880"/>
                <a:gd name="T25" fmla="*/ 24 h 934"/>
                <a:gd name="T26" fmla="*/ 25 w 880"/>
                <a:gd name="T27" fmla="*/ 26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4"/>
          <p:cNvGrpSpPr>
            <a:grpSpLocks noChangeAspect="1"/>
          </p:cNvGrpSpPr>
          <p:nvPr/>
        </p:nvGrpSpPr>
        <p:grpSpPr bwMode="auto">
          <a:xfrm>
            <a:off x="1722120" y="4876800"/>
            <a:ext cx="335280" cy="304800"/>
            <a:chOff x="3440" y="1592"/>
            <a:chExt cx="601" cy="640"/>
          </a:xfrm>
        </p:grpSpPr>
        <p:grpSp>
          <p:nvGrpSpPr>
            <p:cNvPr id="6" name="Group 115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7" name="Group 116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9" name="Picture 117" descr="立方体_S_緑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118" descr="立方体用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8" name="Freeform 119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27 h 934"/>
                  <a:gd name="T2" fmla="*/ 0 w 879"/>
                  <a:gd name="T3" fmla="*/ 5 h 934"/>
                  <a:gd name="T4" fmla="*/ 8 w 879"/>
                  <a:gd name="T5" fmla="*/ 0 h 934"/>
                  <a:gd name="T6" fmla="*/ 28 w 879"/>
                  <a:gd name="T7" fmla="*/ 2 h 934"/>
                  <a:gd name="T8" fmla="*/ 28 w 879"/>
                  <a:gd name="T9" fmla="*/ 24 h 934"/>
                  <a:gd name="T10" fmla="*/ 20 w 879"/>
                  <a:gd name="T11" fmla="*/ 29 h 934"/>
                  <a:gd name="T12" fmla="*/ 0 w 879"/>
                  <a:gd name="T13" fmla="*/ 2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120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11 w 880"/>
                <a:gd name="T1" fmla="*/ 7 h 934"/>
                <a:gd name="T2" fmla="*/ 20 w 880"/>
                <a:gd name="T3" fmla="*/ 18 h 934"/>
                <a:gd name="T4" fmla="*/ 20 w 880"/>
                <a:gd name="T5" fmla="*/ 29 h 934"/>
                <a:gd name="T6" fmla="*/ 11 w 880"/>
                <a:gd name="T7" fmla="*/ 28 h 934"/>
                <a:gd name="T8" fmla="*/ 1 w 880"/>
                <a:gd name="T9" fmla="*/ 27 h 934"/>
                <a:gd name="T10" fmla="*/ 0 w 880"/>
                <a:gd name="T11" fmla="*/ 16 h 934"/>
                <a:gd name="T12" fmla="*/ 1 w 880"/>
                <a:gd name="T13" fmla="*/ 5 h 934"/>
                <a:gd name="T14" fmla="*/ 5 w 880"/>
                <a:gd name="T15" fmla="*/ 2 h 934"/>
                <a:gd name="T16" fmla="*/ 8 w 880"/>
                <a:gd name="T17" fmla="*/ 0 h 934"/>
                <a:gd name="T18" fmla="*/ 18 w 880"/>
                <a:gd name="T19" fmla="*/ 1 h 934"/>
                <a:gd name="T20" fmla="*/ 29 w 880"/>
                <a:gd name="T21" fmla="*/ 2 h 934"/>
                <a:gd name="T22" fmla="*/ 29 w 880"/>
                <a:gd name="T23" fmla="*/ 13 h 934"/>
                <a:gd name="T24" fmla="*/ 29 w 880"/>
                <a:gd name="T25" fmla="*/ 24 h 934"/>
                <a:gd name="T26" fmla="*/ 25 w 880"/>
                <a:gd name="T27" fmla="*/ 26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4"/>
          <p:cNvGrpSpPr>
            <a:grpSpLocks noChangeAspect="1"/>
          </p:cNvGrpSpPr>
          <p:nvPr/>
        </p:nvGrpSpPr>
        <p:grpSpPr bwMode="auto">
          <a:xfrm>
            <a:off x="2133600" y="5369256"/>
            <a:ext cx="335280" cy="304800"/>
            <a:chOff x="3440" y="1592"/>
            <a:chExt cx="601" cy="640"/>
          </a:xfrm>
        </p:grpSpPr>
        <p:grpSp>
          <p:nvGrpSpPr>
            <p:cNvPr id="9" name="Group 115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10" name="Group 116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82" name="Picture 117" descr="立方体_S_緑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7" name="Picture 118" descr="立方体用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8" name="Freeform 119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27 h 934"/>
                  <a:gd name="T2" fmla="*/ 0 w 879"/>
                  <a:gd name="T3" fmla="*/ 5 h 934"/>
                  <a:gd name="T4" fmla="*/ 8 w 879"/>
                  <a:gd name="T5" fmla="*/ 0 h 934"/>
                  <a:gd name="T6" fmla="*/ 28 w 879"/>
                  <a:gd name="T7" fmla="*/ 2 h 934"/>
                  <a:gd name="T8" fmla="*/ 28 w 879"/>
                  <a:gd name="T9" fmla="*/ 24 h 934"/>
                  <a:gd name="T10" fmla="*/ 20 w 879"/>
                  <a:gd name="T11" fmla="*/ 29 h 934"/>
                  <a:gd name="T12" fmla="*/ 0 w 879"/>
                  <a:gd name="T13" fmla="*/ 2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Freeform 120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11 w 880"/>
                <a:gd name="T1" fmla="*/ 7 h 934"/>
                <a:gd name="T2" fmla="*/ 20 w 880"/>
                <a:gd name="T3" fmla="*/ 18 h 934"/>
                <a:gd name="T4" fmla="*/ 20 w 880"/>
                <a:gd name="T5" fmla="*/ 29 h 934"/>
                <a:gd name="T6" fmla="*/ 11 w 880"/>
                <a:gd name="T7" fmla="*/ 28 h 934"/>
                <a:gd name="T8" fmla="*/ 1 w 880"/>
                <a:gd name="T9" fmla="*/ 27 h 934"/>
                <a:gd name="T10" fmla="*/ 0 w 880"/>
                <a:gd name="T11" fmla="*/ 16 h 934"/>
                <a:gd name="T12" fmla="*/ 1 w 880"/>
                <a:gd name="T13" fmla="*/ 5 h 934"/>
                <a:gd name="T14" fmla="*/ 5 w 880"/>
                <a:gd name="T15" fmla="*/ 2 h 934"/>
                <a:gd name="T16" fmla="*/ 8 w 880"/>
                <a:gd name="T17" fmla="*/ 0 h 934"/>
                <a:gd name="T18" fmla="*/ 18 w 880"/>
                <a:gd name="T19" fmla="*/ 1 h 934"/>
                <a:gd name="T20" fmla="*/ 29 w 880"/>
                <a:gd name="T21" fmla="*/ 2 h 934"/>
                <a:gd name="T22" fmla="*/ 29 w 880"/>
                <a:gd name="T23" fmla="*/ 13 h 934"/>
                <a:gd name="T24" fmla="*/ 29 w 880"/>
                <a:gd name="T25" fmla="*/ 24 h 934"/>
                <a:gd name="T26" fmla="*/ 25 w 880"/>
                <a:gd name="T27" fmla="*/ 26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0" name="Straight Arrow Connector 89"/>
          <p:cNvCxnSpPr>
            <a:stCxn id="43" idx="2"/>
          </p:cNvCxnSpPr>
          <p:nvPr/>
        </p:nvCxnSpPr>
        <p:spPr bwMode="auto">
          <a:xfrm rot="16200000" flipH="1">
            <a:off x="1191273" y="4239272"/>
            <a:ext cx="1334125" cy="9333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9" idx="2"/>
          </p:cNvCxnSpPr>
          <p:nvPr/>
        </p:nvCxnSpPr>
        <p:spPr bwMode="auto">
          <a:xfrm rot="5400000">
            <a:off x="781050" y="4248150"/>
            <a:ext cx="1600200" cy="41910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9" idx="2"/>
          </p:cNvCxnSpPr>
          <p:nvPr/>
        </p:nvCxnSpPr>
        <p:spPr bwMode="auto">
          <a:xfrm rot="16200000" flipH="1">
            <a:off x="1162050" y="4286250"/>
            <a:ext cx="1752600" cy="49530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14"/>
          <p:cNvGrpSpPr>
            <a:grpSpLocks noChangeAspect="1"/>
          </p:cNvGrpSpPr>
          <p:nvPr/>
        </p:nvGrpSpPr>
        <p:grpSpPr bwMode="auto">
          <a:xfrm>
            <a:off x="6705600" y="5296526"/>
            <a:ext cx="335280" cy="304800"/>
            <a:chOff x="3440" y="1592"/>
            <a:chExt cx="601" cy="640"/>
          </a:xfrm>
        </p:grpSpPr>
        <p:grpSp>
          <p:nvGrpSpPr>
            <p:cNvPr id="12" name="Group 115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13" name="Group 116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100" name="Picture 117" descr="立方体_S_緑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Picture 118" descr="立方体用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9" name="Freeform 119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27 h 934"/>
                  <a:gd name="T2" fmla="*/ 0 w 879"/>
                  <a:gd name="T3" fmla="*/ 5 h 934"/>
                  <a:gd name="T4" fmla="*/ 8 w 879"/>
                  <a:gd name="T5" fmla="*/ 0 h 934"/>
                  <a:gd name="T6" fmla="*/ 28 w 879"/>
                  <a:gd name="T7" fmla="*/ 2 h 934"/>
                  <a:gd name="T8" fmla="*/ 28 w 879"/>
                  <a:gd name="T9" fmla="*/ 24 h 934"/>
                  <a:gd name="T10" fmla="*/ 20 w 879"/>
                  <a:gd name="T11" fmla="*/ 29 h 934"/>
                  <a:gd name="T12" fmla="*/ 0 w 879"/>
                  <a:gd name="T13" fmla="*/ 2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Freeform 120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11 w 880"/>
                <a:gd name="T1" fmla="*/ 7 h 934"/>
                <a:gd name="T2" fmla="*/ 20 w 880"/>
                <a:gd name="T3" fmla="*/ 18 h 934"/>
                <a:gd name="T4" fmla="*/ 20 w 880"/>
                <a:gd name="T5" fmla="*/ 29 h 934"/>
                <a:gd name="T6" fmla="*/ 11 w 880"/>
                <a:gd name="T7" fmla="*/ 28 h 934"/>
                <a:gd name="T8" fmla="*/ 1 w 880"/>
                <a:gd name="T9" fmla="*/ 27 h 934"/>
                <a:gd name="T10" fmla="*/ 0 w 880"/>
                <a:gd name="T11" fmla="*/ 16 h 934"/>
                <a:gd name="T12" fmla="*/ 1 w 880"/>
                <a:gd name="T13" fmla="*/ 5 h 934"/>
                <a:gd name="T14" fmla="*/ 5 w 880"/>
                <a:gd name="T15" fmla="*/ 2 h 934"/>
                <a:gd name="T16" fmla="*/ 8 w 880"/>
                <a:gd name="T17" fmla="*/ 0 h 934"/>
                <a:gd name="T18" fmla="*/ 18 w 880"/>
                <a:gd name="T19" fmla="*/ 1 h 934"/>
                <a:gd name="T20" fmla="*/ 29 w 880"/>
                <a:gd name="T21" fmla="*/ 2 h 934"/>
                <a:gd name="T22" fmla="*/ 29 w 880"/>
                <a:gd name="T23" fmla="*/ 13 h 934"/>
                <a:gd name="T24" fmla="*/ 29 w 880"/>
                <a:gd name="T25" fmla="*/ 24 h 934"/>
                <a:gd name="T26" fmla="*/ 25 w 880"/>
                <a:gd name="T27" fmla="*/ 26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14"/>
          <p:cNvGrpSpPr>
            <a:grpSpLocks noChangeAspect="1"/>
          </p:cNvGrpSpPr>
          <p:nvPr/>
        </p:nvGrpSpPr>
        <p:grpSpPr bwMode="auto">
          <a:xfrm>
            <a:off x="7208520" y="4915526"/>
            <a:ext cx="335280" cy="304800"/>
            <a:chOff x="3440" y="1592"/>
            <a:chExt cx="601" cy="640"/>
          </a:xfrm>
        </p:grpSpPr>
        <p:grpSp>
          <p:nvGrpSpPr>
            <p:cNvPr id="16" name="Group 115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17" name="Group 116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107" name="Picture 117" descr="立方体_S_緑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118" descr="立方体用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6" name="Freeform 119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27 h 934"/>
                  <a:gd name="T2" fmla="*/ 0 w 879"/>
                  <a:gd name="T3" fmla="*/ 5 h 934"/>
                  <a:gd name="T4" fmla="*/ 8 w 879"/>
                  <a:gd name="T5" fmla="*/ 0 h 934"/>
                  <a:gd name="T6" fmla="*/ 28 w 879"/>
                  <a:gd name="T7" fmla="*/ 2 h 934"/>
                  <a:gd name="T8" fmla="*/ 28 w 879"/>
                  <a:gd name="T9" fmla="*/ 24 h 934"/>
                  <a:gd name="T10" fmla="*/ 20 w 879"/>
                  <a:gd name="T11" fmla="*/ 29 h 934"/>
                  <a:gd name="T12" fmla="*/ 0 w 879"/>
                  <a:gd name="T13" fmla="*/ 2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Freeform 120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11 w 880"/>
                <a:gd name="T1" fmla="*/ 7 h 934"/>
                <a:gd name="T2" fmla="*/ 20 w 880"/>
                <a:gd name="T3" fmla="*/ 18 h 934"/>
                <a:gd name="T4" fmla="*/ 20 w 880"/>
                <a:gd name="T5" fmla="*/ 29 h 934"/>
                <a:gd name="T6" fmla="*/ 11 w 880"/>
                <a:gd name="T7" fmla="*/ 28 h 934"/>
                <a:gd name="T8" fmla="*/ 1 w 880"/>
                <a:gd name="T9" fmla="*/ 27 h 934"/>
                <a:gd name="T10" fmla="*/ 0 w 880"/>
                <a:gd name="T11" fmla="*/ 16 h 934"/>
                <a:gd name="T12" fmla="*/ 1 w 880"/>
                <a:gd name="T13" fmla="*/ 5 h 934"/>
                <a:gd name="T14" fmla="*/ 5 w 880"/>
                <a:gd name="T15" fmla="*/ 2 h 934"/>
                <a:gd name="T16" fmla="*/ 8 w 880"/>
                <a:gd name="T17" fmla="*/ 0 h 934"/>
                <a:gd name="T18" fmla="*/ 18 w 880"/>
                <a:gd name="T19" fmla="*/ 1 h 934"/>
                <a:gd name="T20" fmla="*/ 29 w 880"/>
                <a:gd name="T21" fmla="*/ 2 h 934"/>
                <a:gd name="T22" fmla="*/ 29 w 880"/>
                <a:gd name="T23" fmla="*/ 13 h 934"/>
                <a:gd name="T24" fmla="*/ 29 w 880"/>
                <a:gd name="T25" fmla="*/ 24 h 934"/>
                <a:gd name="T26" fmla="*/ 25 w 880"/>
                <a:gd name="T27" fmla="*/ 26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14"/>
          <p:cNvGrpSpPr>
            <a:grpSpLocks noChangeAspect="1"/>
          </p:cNvGrpSpPr>
          <p:nvPr/>
        </p:nvGrpSpPr>
        <p:grpSpPr bwMode="auto">
          <a:xfrm>
            <a:off x="7620000" y="5407982"/>
            <a:ext cx="335280" cy="304800"/>
            <a:chOff x="3440" y="1592"/>
            <a:chExt cx="601" cy="640"/>
          </a:xfrm>
        </p:grpSpPr>
        <p:grpSp>
          <p:nvGrpSpPr>
            <p:cNvPr id="19" name="Group 115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20" name="Group 116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114" name="Picture 117" descr="立方体_S_緑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5" name="Picture 118" descr="立方体用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3" name="Freeform 119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27 h 934"/>
                  <a:gd name="T2" fmla="*/ 0 w 879"/>
                  <a:gd name="T3" fmla="*/ 5 h 934"/>
                  <a:gd name="T4" fmla="*/ 8 w 879"/>
                  <a:gd name="T5" fmla="*/ 0 h 934"/>
                  <a:gd name="T6" fmla="*/ 28 w 879"/>
                  <a:gd name="T7" fmla="*/ 2 h 934"/>
                  <a:gd name="T8" fmla="*/ 28 w 879"/>
                  <a:gd name="T9" fmla="*/ 24 h 934"/>
                  <a:gd name="T10" fmla="*/ 20 w 879"/>
                  <a:gd name="T11" fmla="*/ 29 h 934"/>
                  <a:gd name="T12" fmla="*/ 0 w 879"/>
                  <a:gd name="T13" fmla="*/ 2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" name="Freeform 120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11 w 880"/>
                <a:gd name="T1" fmla="*/ 7 h 934"/>
                <a:gd name="T2" fmla="*/ 20 w 880"/>
                <a:gd name="T3" fmla="*/ 18 h 934"/>
                <a:gd name="T4" fmla="*/ 20 w 880"/>
                <a:gd name="T5" fmla="*/ 29 h 934"/>
                <a:gd name="T6" fmla="*/ 11 w 880"/>
                <a:gd name="T7" fmla="*/ 28 h 934"/>
                <a:gd name="T8" fmla="*/ 1 w 880"/>
                <a:gd name="T9" fmla="*/ 27 h 934"/>
                <a:gd name="T10" fmla="*/ 0 w 880"/>
                <a:gd name="T11" fmla="*/ 16 h 934"/>
                <a:gd name="T12" fmla="*/ 1 w 880"/>
                <a:gd name="T13" fmla="*/ 5 h 934"/>
                <a:gd name="T14" fmla="*/ 5 w 880"/>
                <a:gd name="T15" fmla="*/ 2 h 934"/>
                <a:gd name="T16" fmla="*/ 8 w 880"/>
                <a:gd name="T17" fmla="*/ 0 h 934"/>
                <a:gd name="T18" fmla="*/ 18 w 880"/>
                <a:gd name="T19" fmla="*/ 1 h 934"/>
                <a:gd name="T20" fmla="*/ 29 w 880"/>
                <a:gd name="T21" fmla="*/ 2 h 934"/>
                <a:gd name="T22" fmla="*/ 29 w 880"/>
                <a:gd name="T23" fmla="*/ 13 h 934"/>
                <a:gd name="T24" fmla="*/ 29 w 880"/>
                <a:gd name="T25" fmla="*/ 24 h 934"/>
                <a:gd name="T26" fmla="*/ 25 w 880"/>
                <a:gd name="T27" fmla="*/ 26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6" name="Straight Arrow Connector 115"/>
          <p:cNvCxnSpPr/>
          <p:nvPr/>
        </p:nvCxnSpPr>
        <p:spPr bwMode="auto">
          <a:xfrm rot="16200000" flipH="1">
            <a:off x="6677673" y="4277998"/>
            <a:ext cx="1334125" cy="9333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 rot="5400000">
            <a:off x="6267450" y="4286876"/>
            <a:ext cx="1600200" cy="41910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rot="16200000" flipH="1">
            <a:off x="6648450" y="4324976"/>
            <a:ext cx="1752600" cy="49530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Freeform 5"/>
          <p:cNvSpPr>
            <a:spLocks/>
          </p:cNvSpPr>
          <p:nvPr/>
        </p:nvSpPr>
        <p:spPr bwMode="auto">
          <a:xfrm>
            <a:off x="3124200" y="5105400"/>
            <a:ext cx="1295400" cy="6858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Freeform 5"/>
          <p:cNvSpPr>
            <a:spLocks/>
          </p:cNvSpPr>
          <p:nvPr/>
        </p:nvSpPr>
        <p:spPr bwMode="auto">
          <a:xfrm>
            <a:off x="4648200" y="5105400"/>
            <a:ext cx="1295400" cy="6858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 bwMode="auto">
          <a:xfrm>
            <a:off x="2667000" y="5486400"/>
            <a:ext cx="3733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 bwMode="auto">
          <a:xfrm rot="5400000">
            <a:off x="3219450" y="4171950"/>
            <a:ext cx="1447800" cy="41910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 bwMode="auto">
          <a:xfrm rot="16200000" flipH="1">
            <a:off x="4191000" y="4191000"/>
            <a:ext cx="1524000" cy="45720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 bwMode="auto">
          <a:xfrm rot="5400000">
            <a:off x="2438400" y="3733800"/>
            <a:ext cx="1752600" cy="160020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97" idx="12"/>
          </p:cNvCxnSpPr>
          <p:nvPr/>
        </p:nvCxnSpPr>
        <p:spPr bwMode="auto">
          <a:xfrm>
            <a:off x="4800600" y="3657600"/>
            <a:ext cx="1916589" cy="1647650"/>
          </a:xfrm>
          <a:prstGeom prst="straightConnector1">
            <a:avLst/>
          </a:prstGeom>
          <a:ln w="3175"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" y="5867400"/>
            <a:ext cx="21050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Dynamic/Programmable</a:t>
            </a:r>
          </a:p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Forwarding Table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581737" y="5867400"/>
            <a:ext cx="21050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Dynamic/Programmable</a:t>
            </a:r>
          </a:p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Forwarding Table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533737" y="5867400"/>
            <a:ext cx="22124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Dynamic/Programmable</a:t>
            </a:r>
          </a:p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Wide-area Circuits</a:t>
            </a:r>
          </a:p>
        </p:txBody>
      </p:sp>
      <p:sp>
        <p:nvSpPr>
          <p:cNvPr id="129" name="Down Arrow 128"/>
          <p:cNvSpPr/>
          <p:nvPr/>
        </p:nvSpPr>
        <p:spPr bwMode="auto">
          <a:xfrm>
            <a:off x="1676400" y="2438400"/>
            <a:ext cx="381000" cy="381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131" name="Down Arrow 130"/>
          <p:cNvSpPr/>
          <p:nvPr/>
        </p:nvSpPr>
        <p:spPr bwMode="auto">
          <a:xfrm>
            <a:off x="7086600" y="2438400"/>
            <a:ext cx="381000" cy="381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352800" y="5181600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/>
              <a:t>ESNET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876800" y="518160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400" dirty="0" smtClean="0"/>
              <a:t>Internet2</a:t>
            </a:r>
          </a:p>
        </p:txBody>
      </p:sp>
      <p:sp>
        <p:nvSpPr>
          <p:cNvPr id="134" name="Freeform 5"/>
          <p:cNvSpPr>
            <a:spLocks/>
          </p:cNvSpPr>
          <p:nvPr/>
        </p:nvSpPr>
        <p:spPr bwMode="auto">
          <a:xfrm>
            <a:off x="523130" y="1066800"/>
            <a:ext cx="1447800" cy="609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>
            <a:off x="1981758" y="1090627"/>
            <a:ext cx="1143000" cy="609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Freeform 5"/>
          <p:cNvSpPr>
            <a:spLocks/>
          </p:cNvSpPr>
          <p:nvPr/>
        </p:nvSpPr>
        <p:spPr bwMode="auto">
          <a:xfrm>
            <a:off x="6553200" y="914400"/>
            <a:ext cx="1371600" cy="609600"/>
          </a:xfrm>
          <a:custGeom>
            <a:avLst/>
            <a:gdLst/>
            <a:ahLst/>
            <a:cxnLst>
              <a:cxn ang="0">
                <a:pos x="18174" y="6091"/>
              </a:cxn>
              <a:cxn ang="0">
                <a:pos x="17848" y="5558"/>
              </a:cxn>
              <a:cxn ang="0">
                <a:pos x="17320" y="5095"/>
              </a:cxn>
              <a:cxn ang="0">
                <a:pos x="16623" y="4723"/>
              </a:cxn>
              <a:cxn ang="0">
                <a:pos x="16722" y="4489"/>
              </a:cxn>
              <a:cxn ang="0">
                <a:pos x="16892" y="4247"/>
              </a:cxn>
              <a:cxn ang="0">
                <a:pos x="17003" y="3990"/>
              </a:cxn>
              <a:cxn ang="0">
                <a:pos x="17046" y="3719"/>
              </a:cxn>
              <a:cxn ang="0">
                <a:pos x="16864" y="3073"/>
              </a:cxn>
              <a:cxn ang="0">
                <a:pos x="16266" y="2489"/>
              </a:cxn>
              <a:cxn ang="0">
                <a:pos x="15346" y="2082"/>
              </a:cxn>
              <a:cxn ang="0">
                <a:pos x="14198" y="1909"/>
              </a:cxn>
              <a:cxn ang="0">
                <a:pos x="13508" y="1935"/>
              </a:cxn>
              <a:cxn ang="0">
                <a:pos x="12936" y="2032"/>
              </a:cxn>
              <a:cxn ang="0">
                <a:pos x="12536" y="1336"/>
              </a:cxn>
              <a:cxn ang="0">
                <a:pos x="11738" y="663"/>
              </a:cxn>
              <a:cxn ang="0">
                <a:pos x="10591" y="199"/>
              </a:cxn>
              <a:cxn ang="0">
                <a:pos x="9198" y="2"/>
              </a:cxn>
              <a:cxn ang="0">
                <a:pos x="7846" y="105"/>
              </a:cxn>
              <a:cxn ang="0">
                <a:pos x="6690" y="456"/>
              </a:cxn>
              <a:cxn ang="0">
                <a:pos x="5802" y="1006"/>
              </a:cxn>
              <a:cxn ang="0">
                <a:pos x="5261" y="1707"/>
              </a:cxn>
              <a:cxn ang="0">
                <a:pos x="4744" y="1714"/>
              </a:cxn>
              <a:cxn ang="0">
                <a:pos x="4162" y="1671"/>
              </a:cxn>
              <a:cxn ang="0">
                <a:pos x="3055" y="1779"/>
              </a:cxn>
              <a:cxn ang="0">
                <a:pos x="2068" y="2133"/>
              </a:cxn>
              <a:cxn ang="0">
                <a:pos x="1379" y="2677"/>
              </a:cxn>
              <a:cxn ang="0">
                <a:pos x="1087" y="3357"/>
              </a:cxn>
              <a:cxn ang="0">
                <a:pos x="1124" y="3739"/>
              </a:cxn>
              <a:cxn ang="0">
                <a:pos x="1263" y="4053"/>
              </a:cxn>
              <a:cxn ang="0">
                <a:pos x="1491" y="4342"/>
              </a:cxn>
              <a:cxn ang="0">
                <a:pos x="1800" y="4599"/>
              </a:cxn>
              <a:cxn ang="0">
                <a:pos x="1174" y="4938"/>
              </a:cxn>
              <a:cxn ang="0">
                <a:pos x="569" y="5385"/>
              </a:cxn>
              <a:cxn ang="0">
                <a:pos x="167" y="5915"/>
              </a:cxn>
              <a:cxn ang="0">
                <a:pos x="2" y="6505"/>
              </a:cxn>
              <a:cxn ang="0">
                <a:pos x="230" y="7363"/>
              </a:cxn>
              <a:cxn ang="0">
                <a:pos x="984" y="8111"/>
              </a:cxn>
              <a:cxn ang="0">
                <a:pos x="2148" y="8637"/>
              </a:cxn>
              <a:cxn ang="0">
                <a:pos x="3601" y="8872"/>
              </a:cxn>
              <a:cxn ang="0">
                <a:pos x="3789" y="8988"/>
              </a:cxn>
              <a:cxn ang="0">
                <a:pos x="3971" y="9614"/>
              </a:cxn>
              <a:cxn ang="0">
                <a:pos x="4569" y="10198"/>
              </a:cxn>
              <a:cxn ang="0">
                <a:pos x="5490" y="10605"/>
              </a:cxn>
              <a:cxn ang="0">
                <a:pos x="6638" y="10778"/>
              </a:cxn>
              <a:cxn ang="0">
                <a:pos x="7290" y="10756"/>
              </a:cxn>
              <a:cxn ang="0">
                <a:pos x="7826" y="10672"/>
              </a:cxn>
              <a:cxn ang="0">
                <a:pos x="8319" y="10533"/>
              </a:cxn>
              <a:cxn ang="0">
                <a:pos x="8756" y="10347"/>
              </a:cxn>
              <a:cxn ang="0">
                <a:pos x="9253" y="10491"/>
              </a:cxn>
              <a:cxn ang="0">
                <a:pos x="9810" y="10641"/>
              </a:cxn>
              <a:cxn ang="0">
                <a:pos x="10409" y="10737"/>
              </a:cxn>
              <a:cxn ang="0">
                <a:pos x="11043" y="10775"/>
              </a:cxn>
              <a:cxn ang="0">
                <a:pos x="12325" y="10664"/>
              </a:cxn>
              <a:cxn ang="0">
                <a:pos x="13507" y="10291"/>
              </a:cxn>
              <a:cxn ang="0">
                <a:pos x="14399" y="9710"/>
              </a:cxn>
              <a:cxn ang="0">
                <a:pos x="14914" y="8973"/>
              </a:cxn>
              <a:cxn ang="0">
                <a:pos x="16107" y="8660"/>
              </a:cxn>
              <a:cxn ang="0">
                <a:pos x="17199" y="8184"/>
              </a:cxn>
              <a:cxn ang="0">
                <a:pos x="17950" y="7515"/>
              </a:cxn>
              <a:cxn ang="0">
                <a:pos x="18265" y="6708"/>
              </a:cxn>
            </a:cxnLst>
            <a:rect l="0" t="0" r="r" b="b"/>
            <a:pathLst>
              <a:path w="18270" h="10780">
                <a:moveTo>
                  <a:pt x="18270" y="6600"/>
                </a:moveTo>
                <a:lnTo>
                  <a:pt x="18268" y="6525"/>
                </a:lnTo>
                <a:lnTo>
                  <a:pt x="18262" y="6451"/>
                </a:lnTo>
                <a:lnTo>
                  <a:pt x="18252" y="6378"/>
                </a:lnTo>
                <a:lnTo>
                  <a:pt x="18238" y="6305"/>
                </a:lnTo>
                <a:lnTo>
                  <a:pt x="18221" y="6233"/>
                </a:lnTo>
                <a:lnTo>
                  <a:pt x="18199" y="6161"/>
                </a:lnTo>
                <a:lnTo>
                  <a:pt x="18174" y="6091"/>
                </a:lnTo>
                <a:lnTo>
                  <a:pt x="18146" y="6020"/>
                </a:lnTo>
                <a:lnTo>
                  <a:pt x="18112" y="5952"/>
                </a:lnTo>
                <a:lnTo>
                  <a:pt x="18077" y="5883"/>
                </a:lnTo>
                <a:lnTo>
                  <a:pt x="18038" y="5817"/>
                </a:lnTo>
                <a:lnTo>
                  <a:pt x="17995" y="5751"/>
                </a:lnTo>
                <a:lnTo>
                  <a:pt x="17949" y="5685"/>
                </a:lnTo>
                <a:lnTo>
                  <a:pt x="17900" y="5621"/>
                </a:lnTo>
                <a:lnTo>
                  <a:pt x="17848" y="5558"/>
                </a:lnTo>
                <a:lnTo>
                  <a:pt x="17792" y="5496"/>
                </a:lnTo>
                <a:lnTo>
                  <a:pt x="17733" y="5435"/>
                </a:lnTo>
                <a:lnTo>
                  <a:pt x="17672" y="5375"/>
                </a:lnTo>
                <a:lnTo>
                  <a:pt x="17607" y="5317"/>
                </a:lnTo>
                <a:lnTo>
                  <a:pt x="17539" y="5260"/>
                </a:lnTo>
                <a:lnTo>
                  <a:pt x="17470" y="5204"/>
                </a:lnTo>
                <a:lnTo>
                  <a:pt x="17396" y="5149"/>
                </a:lnTo>
                <a:lnTo>
                  <a:pt x="17320" y="5095"/>
                </a:lnTo>
                <a:lnTo>
                  <a:pt x="17242" y="5044"/>
                </a:lnTo>
                <a:lnTo>
                  <a:pt x="17161" y="4994"/>
                </a:lnTo>
                <a:lnTo>
                  <a:pt x="17077" y="4945"/>
                </a:lnTo>
                <a:lnTo>
                  <a:pt x="16991" y="4897"/>
                </a:lnTo>
                <a:lnTo>
                  <a:pt x="16903" y="4851"/>
                </a:lnTo>
                <a:lnTo>
                  <a:pt x="16812" y="4807"/>
                </a:lnTo>
                <a:lnTo>
                  <a:pt x="16719" y="4764"/>
                </a:lnTo>
                <a:lnTo>
                  <a:pt x="16623" y="4723"/>
                </a:lnTo>
                <a:lnTo>
                  <a:pt x="16526" y="4683"/>
                </a:lnTo>
                <a:lnTo>
                  <a:pt x="16557" y="4657"/>
                </a:lnTo>
                <a:lnTo>
                  <a:pt x="16586" y="4630"/>
                </a:lnTo>
                <a:lnTo>
                  <a:pt x="16615" y="4602"/>
                </a:lnTo>
                <a:lnTo>
                  <a:pt x="16643" y="4574"/>
                </a:lnTo>
                <a:lnTo>
                  <a:pt x="16670" y="4546"/>
                </a:lnTo>
                <a:lnTo>
                  <a:pt x="16696" y="4518"/>
                </a:lnTo>
                <a:lnTo>
                  <a:pt x="16722" y="4489"/>
                </a:lnTo>
                <a:lnTo>
                  <a:pt x="16746" y="4460"/>
                </a:lnTo>
                <a:lnTo>
                  <a:pt x="16770" y="4430"/>
                </a:lnTo>
                <a:lnTo>
                  <a:pt x="16792" y="4400"/>
                </a:lnTo>
                <a:lnTo>
                  <a:pt x="16814" y="4370"/>
                </a:lnTo>
                <a:lnTo>
                  <a:pt x="16835" y="4340"/>
                </a:lnTo>
                <a:lnTo>
                  <a:pt x="16855" y="4310"/>
                </a:lnTo>
                <a:lnTo>
                  <a:pt x="16873" y="4279"/>
                </a:lnTo>
                <a:lnTo>
                  <a:pt x="16892" y="4247"/>
                </a:lnTo>
                <a:lnTo>
                  <a:pt x="16909" y="4216"/>
                </a:lnTo>
                <a:lnTo>
                  <a:pt x="16926" y="4184"/>
                </a:lnTo>
                <a:lnTo>
                  <a:pt x="16941" y="4152"/>
                </a:lnTo>
                <a:lnTo>
                  <a:pt x="16955" y="4120"/>
                </a:lnTo>
                <a:lnTo>
                  <a:pt x="16968" y="4088"/>
                </a:lnTo>
                <a:lnTo>
                  <a:pt x="16981" y="4055"/>
                </a:lnTo>
                <a:lnTo>
                  <a:pt x="16992" y="4023"/>
                </a:lnTo>
                <a:lnTo>
                  <a:pt x="17003" y="3990"/>
                </a:lnTo>
                <a:lnTo>
                  <a:pt x="17012" y="3957"/>
                </a:lnTo>
                <a:lnTo>
                  <a:pt x="17020" y="3923"/>
                </a:lnTo>
                <a:lnTo>
                  <a:pt x="17026" y="3890"/>
                </a:lnTo>
                <a:lnTo>
                  <a:pt x="17032" y="3856"/>
                </a:lnTo>
                <a:lnTo>
                  <a:pt x="17038" y="3821"/>
                </a:lnTo>
                <a:lnTo>
                  <a:pt x="17041" y="3788"/>
                </a:lnTo>
                <a:lnTo>
                  <a:pt x="17044" y="3753"/>
                </a:lnTo>
                <a:lnTo>
                  <a:pt x="17046" y="3719"/>
                </a:lnTo>
                <a:lnTo>
                  <a:pt x="17046" y="3684"/>
                </a:lnTo>
                <a:lnTo>
                  <a:pt x="17042" y="3593"/>
                </a:lnTo>
                <a:lnTo>
                  <a:pt x="17031" y="3503"/>
                </a:lnTo>
                <a:lnTo>
                  <a:pt x="17012" y="3414"/>
                </a:lnTo>
                <a:lnTo>
                  <a:pt x="16985" y="3326"/>
                </a:lnTo>
                <a:lnTo>
                  <a:pt x="16952" y="3240"/>
                </a:lnTo>
                <a:lnTo>
                  <a:pt x="16911" y="3156"/>
                </a:lnTo>
                <a:lnTo>
                  <a:pt x="16864" y="3073"/>
                </a:lnTo>
                <a:lnTo>
                  <a:pt x="16811" y="2992"/>
                </a:lnTo>
                <a:lnTo>
                  <a:pt x="16750" y="2914"/>
                </a:lnTo>
                <a:lnTo>
                  <a:pt x="16684" y="2837"/>
                </a:lnTo>
                <a:lnTo>
                  <a:pt x="16612" y="2763"/>
                </a:lnTo>
                <a:lnTo>
                  <a:pt x="16533" y="2691"/>
                </a:lnTo>
                <a:lnTo>
                  <a:pt x="16450" y="2621"/>
                </a:lnTo>
                <a:lnTo>
                  <a:pt x="16361" y="2554"/>
                </a:lnTo>
                <a:lnTo>
                  <a:pt x="16266" y="2489"/>
                </a:lnTo>
                <a:lnTo>
                  <a:pt x="16167" y="2427"/>
                </a:lnTo>
                <a:lnTo>
                  <a:pt x="16063" y="2369"/>
                </a:lnTo>
                <a:lnTo>
                  <a:pt x="15953" y="2313"/>
                </a:lnTo>
                <a:lnTo>
                  <a:pt x="15840" y="2261"/>
                </a:lnTo>
                <a:lnTo>
                  <a:pt x="15722" y="2210"/>
                </a:lnTo>
                <a:lnTo>
                  <a:pt x="15600" y="2165"/>
                </a:lnTo>
                <a:lnTo>
                  <a:pt x="15475" y="2121"/>
                </a:lnTo>
                <a:lnTo>
                  <a:pt x="15346" y="2082"/>
                </a:lnTo>
                <a:lnTo>
                  <a:pt x="15212" y="2047"/>
                </a:lnTo>
                <a:lnTo>
                  <a:pt x="15076" y="2015"/>
                </a:lnTo>
                <a:lnTo>
                  <a:pt x="14936" y="1987"/>
                </a:lnTo>
                <a:lnTo>
                  <a:pt x="14794" y="1963"/>
                </a:lnTo>
                <a:lnTo>
                  <a:pt x="14648" y="1943"/>
                </a:lnTo>
                <a:lnTo>
                  <a:pt x="14501" y="1927"/>
                </a:lnTo>
                <a:lnTo>
                  <a:pt x="14350" y="1916"/>
                </a:lnTo>
                <a:lnTo>
                  <a:pt x="14198" y="1909"/>
                </a:lnTo>
                <a:lnTo>
                  <a:pt x="14043" y="1907"/>
                </a:lnTo>
                <a:lnTo>
                  <a:pt x="13965" y="1908"/>
                </a:lnTo>
                <a:lnTo>
                  <a:pt x="13887" y="1909"/>
                </a:lnTo>
                <a:lnTo>
                  <a:pt x="13811" y="1912"/>
                </a:lnTo>
                <a:lnTo>
                  <a:pt x="13734" y="1916"/>
                </a:lnTo>
                <a:lnTo>
                  <a:pt x="13659" y="1921"/>
                </a:lnTo>
                <a:lnTo>
                  <a:pt x="13584" y="1928"/>
                </a:lnTo>
                <a:lnTo>
                  <a:pt x="13508" y="1935"/>
                </a:lnTo>
                <a:lnTo>
                  <a:pt x="13434" y="1943"/>
                </a:lnTo>
                <a:lnTo>
                  <a:pt x="13361" y="1953"/>
                </a:lnTo>
                <a:lnTo>
                  <a:pt x="13289" y="1964"/>
                </a:lnTo>
                <a:lnTo>
                  <a:pt x="13217" y="1975"/>
                </a:lnTo>
                <a:lnTo>
                  <a:pt x="13145" y="1988"/>
                </a:lnTo>
                <a:lnTo>
                  <a:pt x="13074" y="2001"/>
                </a:lnTo>
                <a:lnTo>
                  <a:pt x="13005" y="2016"/>
                </a:lnTo>
                <a:lnTo>
                  <a:pt x="12936" y="2032"/>
                </a:lnTo>
                <a:lnTo>
                  <a:pt x="12868" y="2048"/>
                </a:lnTo>
                <a:lnTo>
                  <a:pt x="12844" y="1941"/>
                </a:lnTo>
                <a:lnTo>
                  <a:pt x="12812" y="1836"/>
                </a:lnTo>
                <a:lnTo>
                  <a:pt x="12772" y="1732"/>
                </a:lnTo>
                <a:lnTo>
                  <a:pt x="12725" y="1629"/>
                </a:lnTo>
                <a:lnTo>
                  <a:pt x="12669" y="1530"/>
                </a:lnTo>
                <a:lnTo>
                  <a:pt x="12606" y="1432"/>
                </a:lnTo>
                <a:lnTo>
                  <a:pt x="12536" y="1336"/>
                </a:lnTo>
                <a:lnTo>
                  <a:pt x="12459" y="1242"/>
                </a:lnTo>
                <a:lnTo>
                  <a:pt x="12374" y="1152"/>
                </a:lnTo>
                <a:lnTo>
                  <a:pt x="12284" y="1063"/>
                </a:lnTo>
                <a:lnTo>
                  <a:pt x="12187" y="977"/>
                </a:lnTo>
                <a:lnTo>
                  <a:pt x="12083" y="894"/>
                </a:lnTo>
                <a:lnTo>
                  <a:pt x="11974" y="814"/>
                </a:lnTo>
                <a:lnTo>
                  <a:pt x="11858" y="738"/>
                </a:lnTo>
                <a:lnTo>
                  <a:pt x="11738" y="663"/>
                </a:lnTo>
                <a:lnTo>
                  <a:pt x="11612" y="593"/>
                </a:lnTo>
                <a:lnTo>
                  <a:pt x="11480" y="525"/>
                </a:lnTo>
                <a:lnTo>
                  <a:pt x="11343" y="461"/>
                </a:lnTo>
                <a:lnTo>
                  <a:pt x="11202" y="401"/>
                </a:lnTo>
                <a:lnTo>
                  <a:pt x="11056" y="345"/>
                </a:lnTo>
                <a:lnTo>
                  <a:pt x="10905" y="292"/>
                </a:lnTo>
                <a:lnTo>
                  <a:pt x="10750" y="243"/>
                </a:lnTo>
                <a:lnTo>
                  <a:pt x="10591" y="199"/>
                </a:lnTo>
                <a:lnTo>
                  <a:pt x="10429" y="159"/>
                </a:lnTo>
                <a:lnTo>
                  <a:pt x="10262" y="122"/>
                </a:lnTo>
                <a:lnTo>
                  <a:pt x="10092" y="90"/>
                </a:lnTo>
                <a:lnTo>
                  <a:pt x="9918" y="63"/>
                </a:lnTo>
                <a:lnTo>
                  <a:pt x="9742" y="41"/>
                </a:lnTo>
                <a:lnTo>
                  <a:pt x="9563" y="23"/>
                </a:lnTo>
                <a:lnTo>
                  <a:pt x="9382" y="10"/>
                </a:lnTo>
                <a:lnTo>
                  <a:pt x="9198" y="2"/>
                </a:lnTo>
                <a:lnTo>
                  <a:pt x="9011" y="0"/>
                </a:lnTo>
                <a:lnTo>
                  <a:pt x="8838" y="2"/>
                </a:lnTo>
                <a:lnTo>
                  <a:pt x="8667" y="9"/>
                </a:lnTo>
                <a:lnTo>
                  <a:pt x="8498" y="19"/>
                </a:lnTo>
                <a:lnTo>
                  <a:pt x="8331" y="35"/>
                </a:lnTo>
                <a:lnTo>
                  <a:pt x="8167" y="55"/>
                </a:lnTo>
                <a:lnTo>
                  <a:pt x="8005" y="78"/>
                </a:lnTo>
                <a:lnTo>
                  <a:pt x="7846" y="105"/>
                </a:lnTo>
                <a:lnTo>
                  <a:pt x="7689" y="137"/>
                </a:lnTo>
                <a:lnTo>
                  <a:pt x="7536" y="171"/>
                </a:lnTo>
                <a:lnTo>
                  <a:pt x="7386" y="210"/>
                </a:lnTo>
                <a:lnTo>
                  <a:pt x="7239" y="252"/>
                </a:lnTo>
                <a:lnTo>
                  <a:pt x="7097" y="298"/>
                </a:lnTo>
                <a:lnTo>
                  <a:pt x="6957" y="348"/>
                </a:lnTo>
                <a:lnTo>
                  <a:pt x="6822" y="401"/>
                </a:lnTo>
                <a:lnTo>
                  <a:pt x="6690" y="456"/>
                </a:lnTo>
                <a:lnTo>
                  <a:pt x="6563" y="515"/>
                </a:lnTo>
                <a:lnTo>
                  <a:pt x="6440" y="577"/>
                </a:lnTo>
                <a:lnTo>
                  <a:pt x="6321" y="642"/>
                </a:lnTo>
                <a:lnTo>
                  <a:pt x="6207" y="709"/>
                </a:lnTo>
                <a:lnTo>
                  <a:pt x="6099" y="780"/>
                </a:lnTo>
                <a:lnTo>
                  <a:pt x="5995" y="852"/>
                </a:lnTo>
                <a:lnTo>
                  <a:pt x="5896" y="928"/>
                </a:lnTo>
                <a:lnTo>
                  <a:pt x="5802" y="1006"/>
                </a:lnTo>
                <a:lnTo>
                  <a:pt x="5714" y="1086"/>
                </a:lnTo>
                <a:lnTo>
                  <a:pt x="5631" y="1169"/>
                </a:lnTo>
                <a:lnTo>
                  <a:pt x="5554" y="1254"/>
                </a:lnTo>
                <a:lnTo>
                  <a:pt x="5482" y="1340"/>
                </a:lnTo>
                <a:lnTo>
                  <a:pt x="5418" y="1429"/>
                </a:lnTo>
                <a:lnTo>
                  <a:pt x="5359" y="1520"/>
                </a:lnTo>
                <a:lnTo>
                  <a:pt x="5306" y="1612"/>
                </a:lnTo>
                <a:lnTo>
                  <a:pt x="5261" y="1707"/>
                </a:lnTo>
                <a:lnTo>
                  <a:pt x="5222" y="1803"/>
                </a:lnTo>
                <a:lnTo>
                  <a:pt x="5156" y="1787"/>
                </a:lnTo>
                <a:lnTo>
                  <a:pt x="5088" y="1773"/>
                </a:lnTo>
                <a:lnTo>
                  <a:pt x="5021" y="1759"/>
                </a:lnTo>
                <a:lnTo>
                  <a:pt x="4952" y="1746"/>
                </a:lnTo>
                <a:lnTo>
                  <a:pt x="4884" y="1734"/>
                </a:lnTo>
                <a:lnTo>
                  <a:pt x="4814" y="1724"/>
                </a:lnTo>
                <a:lnTo>
                  <a:pt x="4744" y="1714"/>
                </a:lnTo>
                <a:lnTo>
                  <a:pt x="4674" y="1705"/>
                </a:lnTo>
                <a:lnTo>
                  <a:pt x="4602" y="1697"/>
                </a:lnTo>
                <a:lnTo>
                  <a:pt x="4530" y="1690"/>
                </a:lnTo>
                <a:lnTo>
                  <a:pt x="4458" y="1684"/>
                </a:lnTo>
                <a:lnTo>
                  <a:pt x="4384" y="1679"/>
                </a:lnTo>
                <a:lnTo>
                  <a:pt x="4311" y="1676"/>
                </a:lnTo>
                <a:lnTo>
                  <a:pt x="4236" y="1673"/>
                </a:lnTo>
                <a:lnTo>
                  <a:pt x="4162" y="1671"/>
                </a:lnTo>
                <a:lnTo>
                  <a:pt x="4087" y="1670"/>
                </a:lnTo>
                <a:lnTo>
                  <a:pt x="3933" y="1673"/>
                </a:lnTo>
                <a:lnTo>
                  <a:pt x="3780" y="1679"/>
                </a:lnTo>
                <a:lnTo>
                  <a:pt x="3629" y="1691"/>
                </a:lnTo>
                <a:lnTo>
                  <a:pt x="3482" y="1707"/>
                </a:lnTo>
                <a:lnTo>
                  <a:pt x="3337" y="1726"/>
                </a:lnTo>
                <a:lnTo>
                  <a:pt x="3194" y="1750"/>
                </a:lnTo>
                <a:lnTo>
                  <a:pt x="3055" y="1779"/>
                </a:lnTo>
                <a:lnTo>
                  <a:pt x="2917" y="1811"/>
                </a:lnTo>
                <a:lnTo>
                  <a:pt x="2785" y="1846"/>
                </a:lnTo>
                <a:lnTo>
                  <a:pt x="2655" y="1885"/>
                </a:lnTo>
                <a:lnTo>
                  <a:pt x="2529" y="1928"/>
                </a:lnTo>
                <a:lnTo>
                  <a:pt x="2408" y="1974"/>
                </a:lnTo>
                <a:lnTo>
                  <a:pt x="2289" y="2024"/>
                </a:lnTo>
                <a:lnTo>
                  <a:pt x="2176" y="2077"/>
                </a:lnTo>
                <a:lnTo>
                  <a:pt x="2068" y="2133"/>
                </a:lnTo>
                <a:lnTo>
                  <a:pt x="1963" y="2191"/>
                </a:lnTo>
                <a:lnTo>
                  <a:pt x="1864" y="2253"/>
                </a:lnTo>
                <a:lnTo>
                  <a:pt x="1770" y="2318"/>
                </a:lnTo>
                <a:lnTo>
                  <a:pt x="1680" y="2385"/>
                </a:lnTo>
                <a:lnTo>
                  <a:pt x="1596" y="2455"/>
                </a:lnTo>
                <a:lnTo>
                  <a:pt x="1519" y="2527"/>
                </a:lnTo>
                <a:lnTo>
                  <a:pt x="1446" y="2601"/>
                </a:lnTo>
                <a:lnTo>
                  <a:pt x="1379" y="2677"/>
                </a:lnTo>
                <a:lnTo>
                  <a:pt x="1320" y="2756"/>
                </a:lnTo>
                <a:lnTo>
                  <a:pt x="1266" y="2837"/>
                </a:lnTo>
                <a:lnTo>
                  <a:pt x="1218" y="2919"/>
                </a:lnTo>
                <a:lnTo>
                  <a:pt x="1178" y="3004"/>
                </a:lnTo>
                <a:lnTo>
                  <a:pt x="1144" y="3089"/>
                </a:lnTo>
                <a:lnTo>
                  <a:pt x="1118" y="3177"/>
                </a:lnTo>
                <a:lnTo>
                  <a:pt x="1100" y="3266"/>
                </a:lnTo>
                <a:lnTo>
                  <a:pt x="1087" y="3357"/>
                </a:lnTo>
                <a:lnTo>
                  <a:pt x="1084" y="3448"/>
                </a:lnTo>
                <a:lnTo>
                  <a:pt x="1085" y="3490"/>
                </a:lnTo>
                <a:lnTo>
                  <a:pt x="1087" y="3532"/>
                </a:lnTo>
                <a:lnTo>
                  <a:pt x="1092" y="3575"/>
                </a:lnTo>
                <a:lnTo>
                  <a:pt x="1097" y="3616"/>
                </a:lnTo>
                <a:lnTo>
                  <a:pt x="1104" y="3657"/>
                </a:lnTo>
                <a:lnTo>
                  <a:pt x="1113" y="3698"/>
                </a:lnTo>
                <a:lnTo>
                  <a:pt x="1124" y="3739"/>
                </a:lnTo>
                <a:lnTo>
                  <a:pt x="1136" y="3779"/>
                </a:lnTo>
                <a:lnTo>
                  <a:pt x="1150" y="3820"/>
                </a:lnTo>
                <a:lnTo>
                  <a:pt x="1165" y="3859"/>
                </a:lnTo>
                <a:lnTo>
                  <a:pt x="1182" y="3899"/>
                </a:lnTo>
                <a:lnTo>
                  <a:pt x="1199" y="3938"/>
                </a:lnTo>
                <a:lnTo>
                  <a:pt x="1220" y="3977"/>
                </a:lnTo>
                <a:lnTo>
                  <a:pt x="1240" y="4015"/>
                </a:lnTo>
                <a:lnTo>
                  <a:pt x="1263" y="4053"/>
                </a:lnTo>
                <a:lnTo>
                  <a:pt x="1286" y="4091"/>
                </a:lnTo>
                <a:lnTo>
                  <a:pt x="1312" y="4127"/>
                </a:lnTo>
                <a:lnTo>
                  <a:pt x="1338" y="4165"/>
                </a:lnTo>
                <a:lnTo>
                  <a:pt x="1366" y="4200"/>
                </a:lnTo>
                <a:lnTo>
                  <a:pt x="1395" y="4237"/>
                </a:lnTo>
                <a:lnTo>
                  <a:pt x="1426" y="4272"/>
                </a:lnTo>
                <a:lnTo>
                  <a:pt x="1458" y="4307"/>
                </a:lnTo>
                <a:lnTo>
                  <a:pt x="1491" y="4342"/>
                </a:lnTo>
                <a:lnTo>
                  <a:pt x="1526" y="4375"/>
                </a:lnTo>
                <a:lnTo>
                  <a:pt x="1561" y="4409"/>
                </a:lnTo>
                <a:lnTo>
                  <a:pt x="1597" y="4442"/>
                </a:lnTo>
                <a:lnTo>
                  <a:pt x="1635" y="4474"/>
                </a:lnTo>
                <a:lnTo>
                  <a:pt x="1675" y="4506"/>
                </a:lnTo>
                <a:lnTo>
                  <a:pt x="1715" y="4537"/>
                </a:lnTo>
                <a:lnTo>
                  <a:pt x="1756" y="4568"/>
                </a:lnTo>
                <a:lnTo>
                  <a:pt x="1800" y="4599"/>
                </a:lnTo>
                <a:lnTo>
                  <a:pt x="1843" y="4628"/>
                </a:lnTo>
                <a:lnTo>
                  <a:pt x="1740" y="4667"/>
                </a:lnTo>
                <a:lnTo>
                  <a:pt x="1640" y="4708"/>
                </a:lnTo>
                <a:lnTo>
                  <a:pt x="1542" y="4751"/>
                </a:lnTo>
                <a:lnTo>
                  <a:pt x="1447" y="4795"/>
                </a:lnTo>
                <a:lnTo>
                  <a:pt x="1353" y="4841"/>
                </a:lnTo>
                <a:lnTo>
                  <a:pt x="1262" y="4889"/>
                </a:lnTo>
                <a:lnTo>
                  <a:pt x="1174" y="4938"/>
                </a:lnTo>
                <a:lnTo>
                  <a:pt x="1088" y="4988"/>
                </a:lnTo>
                <a:lnTo>
                  <a:pt x="1006" y="5041"/>
                </a:lnTo>
                <a:lnTo>
                  <a:pt x="925" y="5094"/>
                </a:lnTo>
                <a:lnTo>
                  <a:pt x="848" y="5150"/>
                </a:lnTo>
                <a:lnTo>
                  <a:pt x="774" y="5207"/>
                </a:lnTo>
                <a:lnTo>
                  <a:pt x="702" y="5266"/>
                </a:lnTo>
                <a:lnTo>
                  <a:pt x="634" y="5325"/>
                </a:lnTo>
                <a:lnTo>
                  <a:pt x="569" y="5385"/>
                </a:lnTo>
                <a:lnTo>
                  <a:pt x="507" y="5447"/>
                </a:lnTo>
                <a:lnTo>
                  <a:pt x="448" y="5511"/>
                </a:lnTo>
                <a:lnTo>
                  <a:pt x="393" y="5576"/>
                </a:lnTo>
                <a:lnTo>
                  <a:pt x="340" y="5641"/>
                </a:lnTo>
                <a:lnTo>
                  <a:pt x="291" y="5709"/>
                </a:lnTo>
                <a:lnTo>
                  <a:pt x="247" y="5776"/>
                </a:lnTo>
                <a:lnTo>
                  <a:pt x="204" y="5846"/>
                </a:lnTo>
                <a:lnTo>
                  <a:pt x="167" y="5915"/>
                </a:lnTo>
                <a:lnTo>
                  <a:pt x="132" y="5986"/>
                </a:lnTo>
                <a:lnTo>
                  <a:pt x="102" y="6058"/>
                </a:lnTo>
                <a:lnTo>
                  <a:pt x="75" y="6130"/>
                </a:lnTo>
                <a:lnTo>
                  <a:pt x="53" y="6204"/>
                </a:lnTo>
                <a:lnTo>
                  <a:pt x="34" y="6278"/>
                </a:lnTo>
                <a:lnTo>
                  <a:pt x="19" y="6354"/>
                </a:lnTo>
                <a:lnTo>
                  <a:pt x="8" y="6429"/>
                </a:lnTo>
                <a:lnTo>
                  <a:pt x="2" y="6505"/>
                </a:lnTo>
                <a:lnTo>
                  <a:pt x="0" y="6583"/>
                </a:lnTo>
                <a:lnTo>
                  <a:pt x="5" y="6700"/>
                </a:lnTo>
                <a:lnTo>
                  <a:pt x="19" y="6815"/>
                </a:lnTo>
                <a:lnTo>
                  <a:pt x="43" y="6928"/>
                </a:lnTo>
                <a:lnTo>
                  <a:pt x="77" y="7040"/>
                </a:lnTo>
                <a:lnTo>
                  <a:pt x="119" y="7149"/>
                </a:lnTo>
                <a:lnTo>
                  <a:pt x="170" y="7257"/>
                </a:lnTo>
                <a:lnTo>
                  <a:pt x="230" y="7363"/>
                </a:lnTo>
                <a:lnTo>
                  <a:pt x="297" y="7466"/>
                </a:lnTo>
                <a:lnTo>
                  <a:pt x="373" y="7566"/>
                </a:lnTo>
                <a:lnTo>
                  <a:pt x="457" y="7664"/>
                </a:lnTo>
                <a:lnTo>
                  <a:pt x="548" y="7759"/>
                </a:lnTo>
                <a:lnTo>
                  <a:pt x="646" y="7852"/>
                </a:lnTo>
                <a:lnTo>
                  <a:pt x="752" y="7942"/>
                </a:lnTo>
                <a:lnTo>
                  <a:pt x="864" y="8027"/>
                </a:lnTo>
                <a:lnTo>
                  <a:pt x="984" y="8111"/>
                </a:lnTo>
                <a:lnTo>
                  <a:pt x="1110" y="8189"/>
                </a:lnTo>
                <a:lnTo>
                  <a:pt x="1241" y="8266"/>
                </a:lnTo>
                <a:lnTo>
                  <a:pt x="1378" y="8338"/>
                </a:lnTo>
                <a:lnTo>
                  <a:pt x="1522" y="8405"/>
                </a:lnTo>
                <a:lnTo>
                  <a:pt x="1671" y="8470"/>
                </a:lnTo>
                <a:lnTo>
                  <a:pt x="1825" y="8530"/>
                </a:lnTo>
                <a:lnTo>
                  <a:pt x="1983" y="8586"/>
                </a:lnTo>
                <a:lnTo>
                  <a:pt x="2148" y="8637"/>
                </a:lnTo>
                <a:lnTo>
                  <a:pt x="2316" y="8684"/>
                </a:lnTo>
                <a:lnTo>
                  <a:pt x="2488" y="8726"/>
                </a:lnTo>
                <a:lnTo>
                  <a:pt x="2665" y="8764"/>
                </a:lnTo>
                <a:lnTo>
                  <a:pt x="2846" y="8796"/>
                </a:lnTo>
                <a:lnTo>
                  <a:pt x="3029" y="8823"/>
                </a:lnTo>
                <a:lnTo>
                  <a:pt x="3217" y="8845"/>
                </a:lnTo>
                <a:lnTo>
                  <a:pt x="3407" y="8861"/>
                </a:lnTo>
                <a:lnTo>
                  <a:pt x="3601" y="8872"/>
                </a:lnTo>
                <a:lnTo>
                  <a:pt x="3797" y="8878"/>
                </a:lnTo>
                <a:lnTo>
                  <a:pt x="3796" y="8893"/>
                </a:lnTo>
                <a:lnTo>
                  <a:pt x="3793" y="8909"/>
                </a:lnTo>
                <a:lnTo>
                  <a:pt x="3792" y="8925"/>
                </a:lnTo>
                <a:lnTo>
                  <a:pt x="3791" y="8940"/>
                </a:lnTo>
                <a:lnTo>
                  <a:pt x="3790" y="8956"/>
                </a:lnTo>
                <a:lnTo>
                  <a:pt x="3790" y="8972"/>
                </a:lnTo>
                <a:lnTo>
                  <a:pt x="3789" y="8988"/>
                </a:lnTo>
                <a:lnTo>
                  <a:pt x="3789" y="9002"/>
                </a:lnTo>
                <a:lnTo>
                  <a:pt x="3793" y="9095"/>
                </a:lnTo>
                <a:lnTo>
                  <a:pt x="3805" y="9185"/>
                </a:lnTo>
                <a:lnTo>
                  <a:pt x="3823" y="9274"/>
                </a:lnTo>
                <a:lnTo>
                  <a:pt x="3850" y="9361"/>
                </a:lnTo>
                <a:lnTo>
                  <a:pt x="3884" y="9448"/>
                </a:lnTo>
                <a:lnTo>
                  <a:pt x="3923" y="9531"/>
                </a:lnTo>
                <a:lnTo>
                  <a:pt x="3971" y="9614"/>
                </a:lnTo>
                <a:lnTo>
                  <a:pt x="4025" y="9694"/>
                </a:lnTo>
                <a:lnTo>
                  <a:pt x="4084" y="9773"/>
                </a:lnTo>
                <a:lnTo>
                  <a:pt x="4152" y="9850"/>
                </a:lnTo>
                <a:lnTo>
                  <a:pt x="4224" y="9925"/>
                </a:lnTo>
                <a:lnTo>
                  <a:pt x="4301" y="9997"/>
                </a:lnTo>
                <a:lnTo>
                  <a:pt x="4386" y="10066"/>
                </a:lnTo>
                <a:lnTo>
                  <a:pt x="4475" y="10134"/>
                </a:lnTo>
                <a:lnTo>
                  <a:pt x="4569" y="10198"/>
                </a:lnTo>
                <a:lnTo>
                  <a:pt x="4668" y="10259"/>
                </a:lnTo>
                <a:lnTo>
                  <a:pt x="4773" y="10319"/>
                </a:lnTo>
                <a:lnTo>
                  <a:pt x="4882" y="10375"/>
                </a:lnTo>
                <a:lnTo>
                  <a:pt x="4996" y="10427"/>
                </a:lnTo>
                <a:lnTo>
                  <a:pt x="5113" y="10476"/>
                </a:lnTo>
                <a:lnTo>
                  <a:pt x="5234" y="10523"/>
                </a:lnTo>
                <a:lnTo>
                  <a:pt x="5360" y="10565"/>
                </a:lnTo>
                <a:lnTo>
                  <a:pt x="5490" y="10605"/>
                </a:lnTo>
                <a:lnTo>
                  <a:pt x="5623" y="10641"/>
                </a:lnTo>
                <a:lnTo>
                  <a:pt x="5760" y="10673"/>
                </a:lnTo>
                <a:lnTo>
                  <a:pt x="5899" y="10700"/>
                </a:lnTo>
                <a:lnTo>
                  <a:pt x="6042" y="10724"/>
                </a:lnTo>
                <a:lnTo>
                  <a:pt x="6187" y="10743"/>
                </a:lnTo>
                <a:lnTo>
                  <a:pt x="6335" y="10759"/>
                </a:lnTo>
                <a:lnTo>
                  <a:pt x="6485" y="10771"/>
                </a:lnTo>
                <a:lnTo>
                  <a:pt x="6638" y="10778"/>
                </a:lnTo>
                <a:lnTo>
                  <a:pt x="6792" y="10780"/>
                </a:lnTo>
                <a:lnTo>
                  <a:pt x="6865" y="10780"/>
                </a:lnTo>
                <a:lnTo>
                  <a:pt x="6937" y="10778"/>
                </a:lnTo>
                <a:lnTo>
                  <a:pt x="7008" y="10775"/>
                </a:lnTo>
                <a:lnTo>
                  <a:pt x="7080" y="10772"/>
                </a:lnTo>
                <a:lnTo>
                  <a:pt x="7150" y="10767"/>
                </a:lnTo>
                <a:lnTo>
                  <a:pt x="7220" y="10762"/>
                </a:lnTo>
                <a:lnTo>
                  <a:pt x="7290" y="10756"/>
                </a:lnTo>
                <a:lnTo>
                  <a:pt x="7359" y="10748"/>
                </a:lnTo>
                <a:lnTo>
                  <a:pt x="7428" y="10740"/>
                </a:lnTo>
                <a:lnTo>
                  <a:pt x="7495" y="10731"/>
                </a:lnTo>
                <a:lnTo>
                  <a:pt x="7563" y="10721"/>
                </a:lnTo>
                <a:lnTo>
                  <a:pt x="7630" y="10710"/>
                </a:lnTo>
                <a:lnTo>
                  <a:pt x="7695" y="10698"/>
                </a:lnTo>
                <a:lnTo>
                  <a:pt x="7761" y="10685"/>
                </a:lnTo>
                <a:lnTo>
                  <a:pt x="7826" y="10672"/>
                </a:lnTo>
                <a:lnTo>
                  <a:pt x="7890" y="10658"/>
                </a:lnTo>
                <a:lnTo>
                  <a:pt x="7953" y="10642"/>
                </a:lnTo>
                <a:lnTo>
                  <a:pt x="8016" y="10626"/>
                </a:lnTo>
                <a:lnTo>
                  <a:pt x="8078" y="10609"/>
                </a:lnTo>
                <a:lnTo>
                  <a:pt x="8139" y="10592"/>
                </a:lnTo>
                <a:lnTo>
                  <a:pt x="8200" y="10573"/>
                </a:lnTo>
                <a:lnTo>
                  <a:pt x="8259" y="10554"/>
                </a:lnTo>
                <a:lnTo>
                  <a:pt x="8319" y="10533"/>
                </a:lnTo>
                <a:lnTo>
                  <a:pt x="8376" y="10513"/>
                </a:lnTo>
                <a:lnTo>
                  <a:pt x="8433" y="10491"/>
                </a:lnTo>
                <a:lnTo>
                  <a:pt x="8489" y="10469"/>
                </a:lnTo>
                <a:lnTo>
                  <a:pt x="8545" y="10447"/>
                </a:lnTo>
                <a:lnTo>
                  <a:pt x="8598" y="10423"/>
                </a:lnTo>
                <a:lnTo>
                  <a:pt x="8652" y="10398"/>
                </a:lnTo>
                <a:lnTo>
                  <a:pt x="8705" y="10372"/>
                </a:lnTo>
                <a:lnTo>
                  <a:pt x="8756" y="10347"/>
                </a:lnTo>
                <a:lnTo>
                  <a:pt x="8806" y="10321"/>
                </a:lnTo>
                <a:lnTo>
                  <a:pt x="8868" y="10347"/>
                </a:lnTo>
                <a:lnTo>
                  <a:pt x="8929" y="10372"/>
                </a:lnTo>
                <a:lnTo>
                  <a:pt x="8992" y="10398"/>
                </a:lnTo>
                <a:lnTo>
                  <a:pt x="9056" y="10423"/>
                </a:lnTo>
                <a:lnTo>
                  <a:pt x="9120" y="10445"/>
                </a:lnTo>
                <a:lnTo>
                  <a:pt x="9186" y="10468"/>
                </a:lnTo>
                <a:lnTo>
                  <a:pt x="9253" y="10491"/>
                </a:lnTo>
                <a:lnTo>
                  <a:pt x="9319" y="10512"/>
                </a:lnTo>
                <a:lnTo>
                  <a:pt x="9387" y="10533"/>
                </a:lnTo>
                <a:lnTo>
                  <a:pt x="9456" y="10553"/>
                </a:lnTo>
                <a:lnTo>
                  <a:pt x="9526" y="10572"/>
                </a:lnTo>
                <a:lnTo>
                  <a:pt x="9595" y="10590"/>
                </a:lnTo>
                <a:lnTo>
                  <a:pt x="9666" y="10608"/>
                </a:lnTo>
                <a:lnTo>
                  <a:pt x="9737" y="10625"/>
                </a:lnTo>
                <a:lnTo>
                  <a:pt x="9810" y="10641"/>
                </a:lnTo>
                <a:lnTo>
                  <a:pt x="9882" y="10656"/>
                </a:lnTo>
                <a:lnTo>
                  <a:pt x="9956" y="10669"/>
                </a:lnTo>
                <a:lnTo>
                  <a:pt x="10030" y="10683"/>
                </a:lnTo>
                <a:lnTo>
                  <a:pt x="10104" y="10696"/>
                </a:lnTo>
                <a:lnTo>
                  <a:pt x="10180" y="10707"/>
                </a:lnTo>
                <a:lnTo>
                  <a:pt x="10255" y="10717"/>
                </a:lnTo>
                <a:lnTo>
                  <a:pt x="10332" y="10727"/>
                </a:lnTo>
                <a:lnTo>
                  <a:pt x="10409" y="10737"/>
                </a:lnTo>
                <a:lnTo>
                  <a:pt x="10487" y="10745"/>
                </a:lnTo>
                <a:lnTo>
                  <a:pt x="10565" y="10751"/>
                </a:lnTo>
                <a:lnTo>
                  <a:pt x="10643" y="10758"/>
                </a:lnTo>
                <a:lnTo>
                  <a:pt x="10722" y="10763"/>
                </a:lnTo>
                <a:lnTo>
                  <a:pt x="10802" y="10767"/>
                </a:lnTo>
                <a:lnTo>
                  <a:pt x="10882" y="10771"/>
                </a:lnTo>
                <a:lnTo>
                  <a:pt x="10962" y="10773"/>
                </a:lnTo>
                <a:lnTo>
                  <a:pt x="11043" y="10775"/>
                </a:lnTo>
                <a:lnTo>
                  <a:pt x="11124" y="10775"/>
                </a:lnTo>
                <a:lnTo>
                  <a:pt x="11303" y="10773"/>
                </a:lnTo>
                <a:lnTo>
                  <a:pt x="11479" y="10766"/>
                </a:lnTo>
                <a:lnTo>
                  <a:pt x="11654" y="10754"/>
                </a:lnTo>
                <a:lnTo>
                  <a:pt x="11826" y="10738"/>
                </a:lnTo>
                <a:lnTo>
                  <a:pt x="11995" y="10717"/>
                </a:lnTo>
                <a:lnTo>
                  <a:pt x="12162" y="10692"/>
                </a:lnTo>
                <a:lnTo>
                  <a:pt x="12325" y="10664"/>
                </a:lnTo>
                <a:lnTo>
                  <a:pt x="12486" y="10630"/>
                </a:lnTo>
                <a:lnTo>
                  <a:pt x="12643" y="10593"/>
                </a:lnTo>
                <a:lnTo>
                  <a:pt x="12797" y="10552"/>
                </a:lnTo>
                <a:lnTo>
                  <a:pt x="12947" y="10507"/>
                </a:lnTo>
                <a:lnTo>
                  <a:pt x="13093" y="10458"/>
                </a:lnTo>
                <a:lnTo>
                  <a:pt x="13235" y="10407"/>
                </a:lnTo>
                <a:lnTo>
                  <a:pt x="13374" y="10351"/>
                </a:lnTo>
                <a:lnTo>
                  <a:pt x="13507" y="10291"/>
                </a:lnTo>
                <a:lnTo>
                  <a:pt x="13636" y="10230"/>
                </a:lnTo>
                <a:lnTo>
                  <a:pt x="13761" y="10163"/>
                </a:lnTo>
                <a:lnTo>
                  <a:pt x="13881" y="10095"/>
                </a:lnTo>
                <a:lnTo>
                  <a:pt x="13995" y="10024"/>
                </a:lnTo>
                <a:lnTo>
                  <a:pt x="14104" y="9950"/>
                </a:lnTo>
                <a:lnTo>
                  <a:pt x="14208" y="9872"/>
                </a:lnTo>
                <a:lnTo>
                  <a:pt x="14307" y="9792"/>
                </a:lnTo>
                <a:lnTo>
                  <a:pt x="14399" y="9710"/>
                </a:lnTo>
                <a:lnTo>
                  <a:pt x="14486" y="9626"/>
                </a:lnTo>
                <a:lnTo>
                  <a:pt x="14567" y="9539"/>
                </a:lnTo>
                <a:lnTo>
                  <a:pt x="14641" y="9450"/>
                </a:lnTo>
                <a:lnTo>
                  <a:pt x="14710" y="9357"/>
                </a:lnTo>
                <a:lnTo>
                  <a:pt x="14771" y="9265"/>
                </a:lnTo>
                <a:lnTo>
                  <a:pt x="14825" y="9169"/>
                </a:lnTo>
                <a:lnTo>
                  <a:pt x="14873" y="9072"/>
                </a:lnTo>
                <a:lnTo>
                  <a:pt x="14914" y="8973"/>
                </a:lnTo>
                <a:lnTo>
                  <a:pt x="14947" y="8872"/>
                </a:lnTo>
                <a:lnTo>
                  <a:pt x="15122" y="8855"/>
                </a:lnTo>
                <a:lnTo>
                  <a:pt x="15294" y="8833"/>
                </a:lnTo>
                <a:lnTo>
                  <a:pt x="15463" y="8807"/>
                </a:lnTo>
                <a:lnTo>
                  <a:pt x="15629" y="8776"/>
                </a:lnTo>
                <a:lnTo>
                  <a:pt x="15792" y="8741"/>
                </a:lnTo>
                <a:lnTo>
                  <a:pt x="15951" y="8702"/>
                </a:lnTo>
                <a:lnTo>
                  <a:pt x="16107" y="8660"/>
                </a:lnTo>
                <a:lnTo>
                  <a:pt x="16259" y="8613"/>
                </a:lnTo>
                <a:lnTo>
                  <a:pt x="16406" y="8562"/>
                </a:lnTo>
                <a:lnTo>
                  <a:pt x="16550" y="8507"/>
                </a:lnTo>
                <a:lnTo>
                  <a:pt x="16690" y="8450"/>
                </a:lnTo>
                <a:lnTo>
                  <a:pt x="16824" y="8388"/>
                </a:lnTo>
                <a:lnTo>
                  <a:pt x="16953" y="8323"/>
                </a:lnTo>
                <a:lnTo>
                  <a:pt x="17079" y="8256"/>
                </a:lnTo>
                <a:lnTo>
                  <a:pt x="17199" y="8184"/>
                </a:lnTo>
                <a:lnTo>
                  <a:pt x="17313" y="8110"/>
                </a:lnTo>
                <a:lnTo>
                  <a:pt x="17422" y="8033"/>
                </a:lnTo>
                <a:lnTo>
                  <a:pt x="17525" y="7953"/>
                </a:lnTo>
                <a:lnTo>
                  <a:pt x="17623" y="7870"/>
                </a:lnTo>
                <a:lnTo>
                  <a:pt x="17714" y="7785"/>
                </a:lnTo>
                <a:lnTo>
                  <a:pt x="17800" y="7697"/>
                </a:lnTo>
                <a:lnTo>
                  <a:pt x="17877" y="7607"/>
                </a:lnTo>
                <a:lnTo>
                  <a:pt x="17950" y="7515"/>
                </a:lnTo>
                <a:lnTo>
                  <a:pt x="18015" y="7420"/>
                </a:lnTo>
                <a:lnTo>
                  <a:pt x="18074" y="7324"/>
                </a:lnTo>
                <a:lnTo>
                  <a:pt x="18124" y="7226"/>
                </a:lnTo>
                <a:lnTo>
                  <a:pt x="18168" y="7125"/>
                </a:lnTo>
                <a:lnTo>
                  <a:pt x="18204" y="7023"/>
                </a:lnTo>
                <a:lnTo>
                  <a:pt x="18232" y="6920"/>
                </a:lnTo>
                <a:lnTo>
                  <a:pt x="18253" y="6815"/>
                </a:lnTo>
                <a:lnTo>
                  <a:pt x="18265" y="6708"/>
                </a:lnTo>
                <a:lnTo>
                  <a:pt x="18270" y="6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defRPr/>
            </a:pPr>
            <a:endParaRPr lang="en-US" sz="105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136"/>
          <p:cNvGrpSpPr/>
          <p:nvPr/>
        </p:nvGrpSpPr>
        <p:grpSpPr>
          <a:xfrm>
            <a:off x="837642" y="1107251"/>
            <a:ext cx="1219200" cy="538609"/>
            <a:chOff x="3657600" y="4419600"/>
            <a:chExt cx="1219200" cy="538609"/>
          </a:xfrm>
        </p:grpSpPr>
        <p:sp>
          <p:nvSpPr>
            <p:cNvPr id="138" name="TextBox 137"/>
            <p:cNvSpPr txBox="1"/>
            <p:nvPr/>
          </p:nvSpPr>
          <p:spPr>
            <a:xfrm>
              <a:off x="3657600" y="4419600"/>
              <a:ext cx="12192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spcAft>
                  <a:spcPts val="600"/>
                </a:spcAft>
                <a:buClr>
                  <a:schemeClr val="accent4"/>
                </a:buClr>
              </a:pPr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Virtual</a:t>
              </a:r>
            </a:p>
            <a:p>
              <a:pPr marL="119063" indent="-119063">
                <a:spcAft>
                  <a:spcPts val="600"/>
                </a:spcAft>
                <a:buClr>
                  <a:schemeClr val="accent4"/>
                </a:buClr>
              </a:pPr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Network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43400" y="4495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9063" indent="-119063">
                <a:spcAft>
                  <a:spcPts val="600"/>
                </a:spcAft>
                <a:buClr>
                  <a:schemeClr val="accent4"/>
                </a:buClr>
              </a:pP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134158" y="1166827"/>
            <a:ext cx="1219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Virtual</a:t>
            </a:r>
          </a:p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81800" y="990600"/>
            <a:ext cx="1219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Virtual</a:t>
            </a:r>
          </a:p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765366" y="1243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459494" y="106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6172200" y="1752600"/>
            <a:ext cx="2133600" cy="685800"/>
          </a:xfrm>
          <a:prstGeom prst="roundRect">
            <a:avLst>
              <a:gd name="adj" fmla="val 52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77000" y="1752600"/>
            <a:ext cx="162961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 P-Flow </a:t>
            </a:r>
          </a:p>
          <a:p>
            <a:pPr marL="119063" indent="-119063">
              <a:spcAft>
                <a:spcPts val="600"/>
              </a:spcAft>
              <a:buClr>
                <a:schemeClr val="accent4"/>
              </a:buClr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Virtualization</a:t>
            </a:r>
          </a:p>
        </p:txBody>
      </p:sp>
      <p:sp>
        <p:nvSpPr>
          <p:cNvPr id="147" name="Left-Up Arrow 146"/>
          <p:cNvSpPr/>
          <p:nvPr/>
        </p:nvSpPr>
        <p:spPr bwMode="auto">
          <a:xfrm rot="5400000" flipH="1">
            <a:off x="5695950" y="-2495550"/>
            <a:ext cx="952500" cy="1371600"/>
          </a:xfrm>
          <a:prstGeom prst="lef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3505200" y="1676400"/>
            <a:ext cx="1981200" cy="685800"/>
          </a:xfrm>
          <a:prstGeom prst="roundRect">
            <a:avLst>
              <a:gd name="adj" fmla="val 52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/>
                <a:cs typeface="HGP創英角ｺﾞｼｯｸUB"/>
              </a:rPr>
              <a:t>IDC/NSI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dirty="0" smtClean="0">
                <a:solidFill>
                  <a:schemeClr val="bg1"/>
                </a:solidFill>
                <a:latin typeface="Arial" pitchFamily="34" charset="0"/>
                <a:ea typeface="HGP創英角ｺﾞｼｯｸUB"/>
                <a:cs typeface="HGP創英角ｺﾞｼｯｸUB"/>
              </a:rPr>
              <a:t>Service Plane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92" name="Left-Right Arrow 91"/>
          <p:cNvSpPr/>
          <p:nvPr/>
        </p:nvSpPr>
        <p:spPr bwMode="auto">
          <a:xfrm>
            <a:off x="5486400" y="1905000"/>
            <a:ext cx="685800" cy="3810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130" name="Down Arrow 129"/>
          <p:cNvSpPr/>
          <p:nvPr/>
        </p:nvSpPr>
        <p:spPr bwMode="auto">
          <a:xfrm>
            <a:off x="4267200" y="2438400"/>
            <a:ext cx="381000" cy="381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  <p:sp>
        <p:nvSpPr>
          <p:cNvPr id="89" name="Left-Right Arrow 88"/>
          <p:cNvSpPr/>
          <p:nvPr/>
        </p:nvSpPr>
        <p:spPr bwMode="auto">
          <a:xfrm>
            <a:off x="2895600" y="1905000"/>
            <a:ext cx="685800" cy="3810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288000" tIns="90000" rIns="28800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3292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672" y="0"/>
            <a:ext cx="7099300" cy="1143000"/>
          </a:xfrm>
        </p:spPr>
        <p:txBody>
          <a:bodyPr/>
          <a:lstStyle/>
          <a:p>
            <a:r>
              <a:rPr lang="en-US" dirty="0" smtClean="0"/>
              <a:t>Demonstrating end-to-end RDMA flows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672" y="3824713"/>
            <a:ext cx="1428845" cy="771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RDMA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697517" y="4210504"/>
            <a:ext cx="91592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2289" y="3419079"/>
            <a:ext cx="744954" cy="5983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46868" y="4423053"/>
            <a:ext cx="1050263" cy="559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0" y="2527676"/>
            <a:ext cx="9144000" cy="36633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23353" y="3053131"/>
            <a:ext cx="1428845" cy="771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RDMA</a:t>
            </a:r>
          </a:p>
          <a:p>
            <a:pPr algn="ctr"/>
            <a:r>
              <a:rPr lang="en-US" dirty="0" smtClean="0"/>
              <a:t>Sink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5" idx="0"/>
            <a:endCxn id="16" idx="1"/>
          </p:cNvCxnSpPr>
          <p:nvPr/>
        </p:nvCxnSpPr>
        <p:spPr>
          <a:xfrm flipV="1">
            <a:off x="6568749" y="3438922"/>
            <a:ext cx="654604" cy="167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loud 23"/>
          <p:cNvSpPr/>
          <p:nvPr/>
        </p:nvSpPr>
        <p:spPr>
          <a:xfrm>
            <a:off x="2613444" y="3824713"/>
            <a:ext cx="1600270" cy="738095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Openflow Domain</a:t>
            </a:r>
            <a:endParaRPr lang="en-US" sz="1600" dirty="0"/>
          </a:p>
        </p:txBody>
      </p:sp>
      <p:sp>
        <p:nvSpPr>
          <p:cNvPr id="25" name="Cloud 24"/>
          <p:cNvSpPr/>
          <p:nvPr/>
        </p:nvSpPr>
        <p:spPr>
          <a:xfrm>
            <a:off x="4774578" y="3086618"/>
            <a:ext cx="1795667" cy="738095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OSCARS/IDC Domain</a:t>
            </a:r>
            <a:endParaRPr lang="en-US" sz="1400" dirty="0"/>
          </a:p>
        </p:txBody>
      </p:sp>
      <p:sp>
        <p:nvSpPr>
          <p:cNvPr id="27" name="Cloud 26"/>
          <p:cNvSpPr/>
          <p:nvPr/>
        </p:nvSpPr>
        <p:spPr>
          <a:xfrm>
            <a:off x="5097131" y="4613038"/>
            <a:ext cx="1795667" cy="738095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Internet/IP</a:t>
            </a:r>
          </a:p>
          <a:p>
            <a:r>
              <a:rPr lang="en-US" sz="1400" dirty="0" smtClean="0"/>
              <a:t>Domain</a:t>
            </a:r>
            <a:endParaRPr lang="en-US" sz="1400" dirty="0"/>
          </a:p>
        </p:txBody>
      </p:sp>
      <p:sp>
        <p:nvSpPr>
          <p:cNvPr id="29" name="Freeform 28"/>
          <p:cNvSpPr/>
          <p:nvPr/>
        </p:nvSpPr>
        <p:spPr>
          <a:xfrm>
            <a:off x="1721942" y="4284024"/>
            <a:ext cx="4542996" cy="1235346"/>
          </a:xfrm>
          <a:custGeom>
            <a:avLst/>
            <a:gdLst>
              <a:gd name="connsiteX0" fmla="*/ 0 w 4542996"/>
              <a:gd name="connsiteY0" fmla="*/ 111934 h 1235346"/>
              <a:gd name="connsiteX1" fmla="*/ 1123536 w 4542996"/>
              <a:gd name="connsiteY1" fmla="*/ 38668 h 1235346"/>
              <a:gd name="connsiteX2" fmla="*/ 2552382 w 4542996"/>
              <a:gd name="connsiteY2" fmla="*/ 343943 h 1235346"/>
              <a:gd name="connsiteX3" fmla="*/ 4542996 w 4542996"/>
              <a:gd name="connsiteY3" fmla="*/ 1235346 h 123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2996" h="1235346">
                <a:moveTo>
                  <a:pt x="0" y="111934"/>
                </a:moveTo>
                <a:cubicBezTo>
                  <a:pt x="349069" y="55967"/>
                  <a:pt x="698139" y="0"/>
                  <a:pt x="1123536" y="38668"/>
                </a:cubicBezTo>
                <a:cubicBezTo>
                  <a:pt x="1548933" y="77336"/>
                  <a:pt x="1982472" y="144497"/>
                  <a:pt x="2552382" y="343943"/>
                </a:cubicBezTo>
                <a:cubicBezTo>
                  <a:pt x="3122292" y="543389"/>
                  <a:pt x="4542996" y="1235346"/>
                  <a:pt x="4542996" y="1235346"/>
                </a:cubicBezTo>
              </a:path>
            </a:pathLst>
          </a:custGeom>
          <a:noFill/>
          <a:ln>
            <a:solidFill>
              <a:srgbClr val="8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21942" y="4562808"/>
            <a:ext cx="142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IP Traffic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9378" y="3132500"/>
            <a:ext cx="826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</a:t>
            </a:r>
          </a:p>
          <a:p>
            <a:r>
              <a:rPr lang="en-US" dirty="0" smtClean="0"/>
              <a:t>NIC</a:t>
            </a:r>
            <a:endParaRPr lang="en-US" dirty="0"/>
          </a:p>
        </p:txBody>
      </p:sp>
      <p:grpSp>
        <p:nvGrpSpPr>
          <p:cNvPr id="2" name="Group 34"/>
          <p:cNvGrpSpPr/>
          <p:nvPr/>
        </p:nvGrpSpPr>
        <p:grpSpPr>
          <a:xfrm>
            <a:off x="1721942" y="3163278"/>
            <a:ext cx="5519984" cy="1012882"/>
            <a:chOff x="1721942" y="3163278"/>
            <a:chExt cx="5519984" cy="1012882"/>
          </a:xfrm>
        </p:grpSpPr>
        <p:sp>
          <p:nvSpPr>
            <p:cNvPr id="32" name="Freeform 31"/>
            <p:cNvSpPr/>
            <p:nvPr/>
          </p:nvSpPr>
          <p:spPr>
            <a:xfrm>
              <a:off x="1721942" y="3197246"/>
              <a:ext cx="5519984" cy="978914"/>
            </a:xfrm>
            <a:custGeom>
              <a:avLst/>
              <a:gdLst>
                <a:gd name="connsiteX0" fmla="*/ 0 w 5519984"/>
                <a:gd name="connsiteY0" fmla="*/ 869015 h 978914"/>
                <a:gd name="connsiteX1" fmla="*/ 1343359 w 5519984"/>
                <a:gd name="connsiteY1" fmla="*/ 856804 h 978914"/>
                <a:gd name="connsiteX2" fmla="*/ 2955390 w 5519984"/>
                <a:gd name="connsiteY2" fmla="*/ 136356 h 978914"/>
                <a:gd name="connsiteX3" fmla="*/ 5519984 w 5519984"/>
                <a:gd name="connsiteY3" fmla="*/ 38668 h 9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9984" h="978914">
                  <a:moveTo>
                    <a:pt x="0" y="869015"/>
                  </a:moveTo>
                  <a:cubicBezTo>
                    <a:pt x="425397" y="923964"/>
                    <a:pt x="850794" y="978914"/>
                    <a:pt x="1343359" y="856804"/>
                  </a:cubicBezTo>
                  <a:cubicBezTo>
                    <a:pt x="1835924" y="734694"/>
                    <a:pt x="2259286" y="272712"/>
                    <a:pt x="2955390" y="136356"/>
                  </a:cubicBezTo>
                  <a:cubicBezTo>
                    <a:pt x="3651494" y="0"/>
                    <a:pt x="5519984" y="38668"/>
                    <a:pt x="5519984" y="38668"/>
                  </a:cubicBezTo>
                </a:path>
              </a:pathLst>
            </a:cu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6429" y="3163278"/>
              <a:ext cx="169170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RoCE</a:t>
              </a:r>
              <a:r>
                <a:rPr lang="en-US" dirty="0" smtClean="0">
                  <a:solidFill>
                    <a:srgbClr val="FF0000"/>
                  </a:solidFill>
                </a:rPr>
                <a:t> flow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0x8915 (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ethertype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2320347" y="1483635"/>
            <a:ext cx="1367784" cy="6960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PFC Controller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774578" y="1483635"/>
            <a:ext cx="1367784" cy="6960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OSCARSController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3"/>
            <a:endCxn id="37" idx="1"/>
          </p:cNvCxnSpPr>
          <p:nvPr/>
        </p:nvCxnSpPr>
        <p:spPr>
          <a:xfrm>
            <a:off x="3688131" y="1831649"/>
            <a:ext cx="1086447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75845" y="2194977"/>
            <a:ext cx="17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WS-notification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8672" y="5351133"/>
            <a:ext cx="2045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modification in</a:t>
            </a:r>
          </a:p>
          <a:p>
            <a:r>
              <a:rPr lang="en-US" dirty="0" smtClean="0"/>
              <a:t>End-application or</a:t>
            </a:r>
          </a:p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44" name="Up Arrow 43"/>
          <p:cNvSpPr/>
          <p:nvPr/>
        </p:nvSpPr>
        <p:spPr>
          <a:xfrm>
            <a:off x="769378" y="4762288"/>
            <a:ext cx="236142" cy="58884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24" idx="3"/>
          </p:cNvCxnSpPr>
          <p:nvPr/>
        </p:nvCxnSpPr>
        <p:spPr>
          <a:xfrm rot="16200000" flipH="1">
            <a:off x="2442052" y="2895386"/>
            <a:ext cx="1671937" cy="27111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5" idx="3"/>
          </p:cNvCxnSpPr>
          <p:nvPr/>
        </p:nvCxnSpPr>
        <p:spPr>
          <a:xfrm rot="16200000" flipH="1">
            <a:off x="5130979" y="2587386"/>
            <a:ext cx="933844" cy="149021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400" y="2641600"/>
            <a:ext cx="7099300" cy="1143000"/>
          </a:xfrm>
        </p:spPr>
        <p:txBody>
          <a:bodyPr/>
          <a:lstStyle/>
          <a:p>
            <a:r>
              <a:rPr lang="en-US" dirty="0" smtClean="0"/>
              <a:t>ARCHSTONE: DOE-funded proposal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2400" dirty="0" smtClean="0"/>
              <a:t>Advance </a:t>
            </a:r>
            <a:r>
              <a:rPr lang="en-US" sz="2400" dirty="0" smtClean="0"/>
              <a:t>Resource Computation for Hybrid Service and </a:t>
            </a:r>
            <a:r>
              <a:rPr lang="en-US" sz="2400" dirty="0" err="1" smtClean="0"/>
              <a:t>TOpology</a:t>
            </a:r>
            <a:r>
              <a:rPr lang="en-US" sz="2400" dirty="0" smtClean="0"/>
              <a:t> </a:t>
            </a:r>
            <a:r>
              <a:rPr lang="en-US" sz="2400" dirty="0" smtClean="0"/>
              <a:t>Networks”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3066"/>
            <a:ext cx="1774204" cy="1013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1417639"/>
            <a:ext cx="1030488" cy="1325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612" y="2753734"/>
            <a:ext cx="26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 new frontiers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612" y="4222750"/>
            <a:ext cx="222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 often, and learn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404" y="4592082"/>
            <a:ext cx="4940300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750" y="1417639"/>
            <a:ext cx="2000250" cy="13310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1650" y="2753734"/>
            <a:ext cx="22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lasting value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00" y="3123066"/>
            <a:ext cx="1219200" cy="1362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1150" y="4485701"/>
            <a:ext cx="340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real community problems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for Flexible Network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Network architectures and services - Increasing Complexity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Growing need to consider many more dimensions (or constraints) for  control and provision of network resources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User services becoming more complex and varied - virtual organization specific resource control, on-demand creation of network topologies across multiple layers, extended user-to-network "conversations"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Essentials for multi-layer network control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Next-generation networks tend to be architected as a heterogeneous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multi-layer, multi-technology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construct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Multiple types of services simultaneously over common infrastructures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Need to hide network details from users, i.e.,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services virtualized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Where are we now?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 renditions of user requested service provision paradigms have been realized in DOE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ESnet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SDN, Internet2 DCN, and others.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Challenging issues unresolved: rich service interface definition, dynamic topology computation, multi-layer control etc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5804"/>
            <a:ext cx="8229600" cy="2384196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zh-CN" dirty="0">
                <a:solidFill>
                  <a:schemeClr val="accent2"/>
                </a:solidFill>
                <a:latin typeface="Arial" charset="0"/>
                <a:ea typeface="SimSun" charset="0"/>
                <a:cs typeface="SimSun" charset="0"/>
              </a:rPr>
              <a:t>The core capability of the </a:t>
            </a:r>
            <a:r>
              <a:rPr lang="en-US" altLang="zh-CN" dirty="0" smtClean="0">
                <a:solidFill>
                  <a:schemeClr val="accent2"/>
                </a:solidFill>
                <a:latin typeface="Arial" charset="0"/>
                <a:ea typeface="SimSun" charset="0"/>
                <a:cs typeface="SimSun" charset="0"/>
              </a:rPr>
              <a:t>ARCHSTONE project </a:t>
            </a:r>
            <a:r>
              <a:rPr lang="en-US" altLang="zh-CN" dirty="0">
                <a:solidFill>
                  <a:schemeClr val="accent2"/>
                </a:solidFill>
                <a:latin typeface="Arial" charset="0"/>
                <a:ea typeface="SimSun" charset="0"/>
                <a:cs typeface="SimSun" charset="0"/>
              </a:rPr>
              <a:t>is </a:t>
            </a:r>
            <a:r>
              <a:rPr lang="en-US" altLang="zh-CN" dirty="0" smtClean="0">
                <a:solidFill>
                  <a:schemeClr val="accent2"/>
                </a:solidFill>
                <a:latin typeface="Arial" charset="0"/>
                <a:ea typeface="SimSun" charset="0"/>
                <a:cs typeface="SimSun" charset="0"/>
              </a:rPr>
              <a:t>the Multi</a:t>
            </a:r>
            <a:r>
              <a:rPr lang="en-US" altLang="zh-CN" dirty="0">
                <a:solidFill>
                  <a:schemeClr val="accent2"/>
                </a:solidFill>
                <a:latin typeface="Arial" charset="0"/>
                <a:ea typeface="SimSun" charset="0"/>
                <a:cs typeface="SimSun" charset="0"/>
              </a:rPr>
              <a:t>-X Topology Computation Element (MX-TCE)</a:t>
            </a:r>
          </a:p>
          <a:p>
            <a:pPr lvl="1" eaLnBrk="1" hangingPunct="1"/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Handling multi-dimensional information and constraints that are typically </a:t>
            </a:r>
            <a:r>
              <a:rPr lang="en-US" altLang="zh-CN" dirty="0" smtClean="0">
                <a:latin typeface="Arial" charset="0"/>
                <a:ea typeface="SimSun" charset="0"/>
                <a:cs typeface="SimSun" charset="0"/>
              </a:rPr>
              <a:t>not 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considered in current network PCE engines</a:t>
            </a:r>
          </a:p>
          <a:p>
            <a:pPr lvl="1" eaLnBrk="1" hangingPunct="1"/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Computing both paths and topologies for multi-layer networks</a:t>
            </a:r>
          </a:p>
          <a:p>
            <a:pPr lvl="1" eaLnBrk="1" hangingPunct="1"/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Designed to integrate into </a:t>
            </a:r>
            <a:r>
              <a:rPr lang="en-US" altLang="zh-CN" dirty="0" smtClean="0">
                <a:latin typeface="Arial" charset="0"/>
                <a:ea typeface="SimSun" charset="0"/>
                <a:cs typeface="SimSun" charset="0"/>
              </a:rPr>
              <a:t>OSCARSv0.6 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and provide basic PCE services</a:t>
            </a:r>
          </a:p>
          <a:p>
            <a:pPr lvl="1" eaLnBrk="1" hangingPunct="1"/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Also designed to be used as advanced Topology Computation engine for other applications and purposes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969963"/>
            <a:ext cx="56007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6276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Service Oriented MX-TCE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432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Atomic and Composite Network Services Architecture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61228" y="1966999"/>
            <a:ext cx="6206066" cy="373380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30525" y="2559050"/>
            <a:ext cx="4216400" cy="2844800"/>
            <a:chOff x="2484965" y="2006600"/>
            <a:chExt cx="4216402" cy="2844800"/>
          </a:xfrm>
        </p:grpSpPr>
        <p:sp>
          <p:nvSpPr>
            <p:cNvPr id="6" name="Rounded Rectangle 5"/>
            <p:cNvSpPr/>
            <p:nvPr/>
          </p:nvSpPr>
          <p:spPr>
            <a:xfrm>
              <a:off x="2484967" y="3970867"/>
              <a:ext cx="990600" cy="880533"/>
            </a:xfrm>
            <a:prstGeom prst="roundRect">
              <a:avLst/>
            </a:prstGeom>
            <a:solidFill>
              <a:srgbClr val="D8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0" i="0" dirty="0">
                  <a:solidFill>
                    <a:srgbClr val="000000"/>
                  </a:solidFill>
                </a:rPr>
                <a:t>Atomic Service (AS1)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60234" y="3970867"/>
              <a:ext cx="990600" cy="880533"/>
            </a:xfrm>
            <a:prstGeom prst="roundRect">
              <a:avLst/>
            </a:prstGeom>
            <a:solidFill>
              <a:srgbClr val="D8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0" i="0" dirty="0">
                  <a:solidFill>
                    <a:srgbClr val="000000"/>
                  </a:solidFill>
                </a:rPr>
                <a:t>Atomic Service (AS2)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35501" y="3970867"/>
              <a:ext cx="990600" cy="880533"/>
            </a:xfrm>
            <a:prstGeom prst="roundRect">
              <a:avLst/>
            </a:prstGeom>
            <a:solidFill>
              <a:srgbClr val="D8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0" i="0" dirty="0">
                  <a:solidFill>
                    <a:srgbClr val="000000"/>
                  </a:solidFill>
                </a:rPr>
                <a:t>Atomic Service (AS3)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10767" y="3970867"/>
              <a:ext cx="990600" cy="880533"/>
            </a:xfrm>
            <a:prstGeom prst="roundRect">
              <a:avLst/>
            </a:prstGeom>
            <a:solidFill>
              <a:srgbClr val="D8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0" i="0" dirty="0">
                  <a:solidFill>
                    <a:srgbClr val="000000"/>
                  </a:solidFill>
                </a:rPr>
                <a:t>Atomic Service (AS4)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84966" y="2988733"/>
              <a:ext cx="2065867" cy="880533"/>
            </a:xfrm>
            <a:prstGeom prst="roundRect">
              <a:avLst/>
            </a:prstGeom>
            <a:solidFill>
              <a:srgbClr val="D6D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0" i="0" dirty="0">
                  <a:solidFill>
                    <a:srgbClr val="000000"/>
                  </a:solidFill>
                </a:rPr>
                <a:t>Composite Service (S2 = AS1 + AS2)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35500" y="2988733"/>
              <a:ext cx="2065867" cy="880533"/>
            </a:xfrm>
            <a:prstGeom prst="roundRect">
              <a:avLst/>
            </a:prstGeom>
            <a:solidFill>
              <a:srgbClr val="D6D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0" i="0" dirty="0">
                  <a:solidFill>
                    <a:srgbClr val="000000"/>
                  </a:solidFill>
                </a:rPr>
                <a:t>Composite Service (S3 = AS3 + AS4)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84965" y="2006600"/>
              <a:ext cx="4216401" cy="880533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0" i="0" dirty="0">
                  <a:solidFill>
                    <a:srgbClr val="000000"/>
                  </a:solidFill>
                </a:rPr>
                <a:t>Composite Service (S1 = S2 + S3)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265988" y="2559050"/>
            <a:ext cx="1254125" cy="2844800"/>
            <a:chOff x="1321175" y="2006600"/>
            <a:chExt cx="1254435" cy="2844800"/>
          </a:xfrm>
        </p:grpSpPr>
        <p:sp>
          <p:nvSpPr>
            <p:cNvPr id="14" name="Up Arrow 13"/>
            <p:cNvSpPr/>
            <p:nvPr/>
          </p:nvSpPr>
          <p:spPr>
            <a:xfrm>
              <a:off x="1321175" y="2006600"/>
              <a:ext cx="1254435" cy="2844800"/>
            </a:xfrm>
            <a:prstGeom prst="upArrow">
              <a:avLst/>
            </a:prstGeom>
            <a:solidFill>
              <a:srgbClr val="00009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 rot="16200000">
              <a:off x="673630" y="3166998"/>
              <a:ext cx="2549525" cy="524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52" charset="0"/>
                  <a:ea typeface="+mn-ea"/>
                  <a:cs typeface="+mn-cs"/>
                </a:rPr>
                <a:t>Service Abstraction Increases</a:t>
              </a:r>
            </a:p>
            <a:p>
              <a:pPr>
                <a:defRPr/>
              </a:pPr>
              <a:r>
                <a:rPr lang="en-US" sz="1400" b="0" i="0" dirty="0">
                  <a:solidFill>
                    <a:srgbClr val="FFFFFF"/>
                  </a:solidFill>
                  <a:latin typeface="Arial" pitchFamily="52" charset="0"/>
                  <a:ea typeface="+mn-ea"/>
                  <a:cs typeface="+mn-cs"/>
                </a:rPr>
                <a:t>Service Usage Simplifies</a:t>
              </a:r>
            </a:p>
          </p:txBody>
        </p:sp>
      </p:grp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914775" y="2052638"/>
            <a:ext cx="329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0000"/>
                </a:solidFill>
              </a:rPr>
              <a:t>Network Service Plane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280988" y="4464050"/>
            <a:ext cx="2649537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80988" y="2514600"/>
            <a:ext cx="2649537" cy="1270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80988" y="5403850"/>
            <a:ext cx="2649537" cy="1905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23850" y="2814638"/>
            <a:ext cx="2136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0" i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Service templates pre-composed for specific applications or customized by advanced users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323850" y="4519613"/>
            <a:ext cx="21542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0" i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Atomic services used as building blocks for composite services</a:t>
            </a:r>
          </a:p>
        </p:txBody>
      </p:sp>
      <p:sp>
        <p:nvSpPr>
          <p:cNvPr id="22" name="Diamond 21"/>
          <p:cNvSpPr/>
          <p:nvPr/>
        </p:nvSpPr>
        <p:spPr>
          <a:xfrm>
            <a:off x="3580944" y="894128"/>
            <a:ext cx="3966634" cy="945866"/>
          </a:xfrm>
          <a:prstGeom prst="diamond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0" i="0" dirty="0">
                <a:solidFill>
                  <a:schemeClr val="tx1"/>
                </a:solidFill>
              </a:rPr>
              <a:t>Network Services Interface</a:t>
            </a:r>
          </a:p>
        </p:txBody>
      </p:sp>
      <p:sp>
        <p:nvSpPr>
          <p:cNvPr id="23" name="Oval 22"/>
          <p:cNvSpPr/>
          <p:nvPr/>
        </p:nvSpPr>
        <p:spPr>
          <a:xfrm>
            <a:off x="2804156" y="5847130"/>
            <a:ext cx="5520211" cy="838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0" i="0" dirty="0">
                <a:solidFill>
                  <a:srgbClr val="000000"/>
                </a:solidFill>
              </a:rPr>
              <a:t>Multi-Layer Network Data Plane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5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3500"/>
            <a:ext cx="7099300" cy="1143000"/>
          </a:xfrm>
        </p:spPr>
        <p:txBody>
          <a:bodyPr/>
          <a:lstStyle/>
          <a:p>
            <a:r>
              <a:rPr lang="en-US" dirty="0" err="1" smtClean="0"/>
              <a:t>eCenter</a:t>
            </a:r>
            <a:r>
              <a:rPr lang="en-US" dirty="0" smtClean="0"/>
              <a:t>: DOE funded activity</a:t>
            </a:r>
            <a:br>
              <a:rPr lang="en-US" dirty="0" smtClean="0"/>
            </a:br>
            <a:r>
              <a:rPr lang="en-US" sz="2400" dirty="0" smtClean="0"/>
              <a:t>“Network weather and performance service”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261522" cy="6960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533400" y="94565"/>
            <a:ext cx="3276600" cy="609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“E-Center Network Weather &amp; Performance Service”</a:t>
            </a:r>
          </a:p>
        </p:txBody>
      </p:sp>
      <p:cxnSp>
        <p:nvCxnSpPr>
          <p:cNvPr id="14338" name="Straight Connector 8"/>
          <p:cNvCxnSpPr>
            <a:cxnSpLocks noChangeShapeType="1"/>
          </p:cNvCxnSpPr>
          <p:nvPr/>
        </p:nvCxnSpPr>
        <p:spPr bwMode="auto">
          <a:xfrm>
            <a:off x="228600" y="3195984"/>
            <a:ext cx="8763000" cy="3175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cxnSp>
        <p:nvCxnSpPr>
          <p:cNvPr id="14339" name="Straight Connector 20"/>
          <p:cNvCxnSpPr>
            <a:cxnSpLocks noChangeShapeType="1"/>
          </p:cNvCxnSpPr>
          <p:nvPr/>
        </p:nvCxnSpPr>
        <p:spPr bwMode="auto">
          <a:xfrm rot="5400000">
            <a:off x="4038600" y="2514600"/>
            <a:ext cx="1371600" cy="0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4876800" y="1219200"/>
            <a:ext cx="8354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DA5500"/>
                </a:solidFill>
              </a:rPr>
              <a:t>Impact</a:t>
            </a:r>
            <a:endParaRPr lang="en-US" i="1" dirty="0">
              <a:solidFill>
                <a:srgbClr val="DA5500"/>
              </a:solidFill>
            </a:endParaRPr>
          </a:p>
        </p:txBody>
      </p:sp>
      <p:sp>
        <p:nvSpPr>
          <p:cNvPr id="14341" name="TextBox 14"/>
          <p:cNvSpPr txBox="1">
            <a:spLocks noChangeArrowheads="1"/>
          </p:cNvSpPr>
          <p:nvPr/>
        </p:nvSpPr>
        <p:spPr bwMode="auto">
          <a:xfrm>
            <a:off x="225885" y="1219200"/>
            <a:ext cx="140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DA5500"/>
                </a:solidFill>
              </a:rPr>
              <a:t>Objectives </a:t>
            </a:r>
            <a:endParaRPr lang="en-US" i="1" dirty="0">
              <a:solidFill>
                <a:srgbClr val="DA5500"/>
              </a:solidFill>
            </a:endParaRPr>
          </a:p>
        </p:txBody>
      </p:sp>
      <p:sp>
        <p:nvSpPr>
          <p:cNvPr id="14342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600200"/>
            <a:ext cx="4572000" cy="1599181"/>
          </a:xfrm>
        </p:spPr>
        <p:txBody>
          <a:bodyPr>
            <a:normAutofit fontScale="92500" lnSpcReduction="20000"/>
          </a:bodyPr>
          <a:lstStyle/>
          <a:p>
            <a:pPr marL="233363" indent="-233363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Dramatically improve network problem diagnoses abilities</a:t>
            </a:r>
          </a:p>
          <a:p>
            <a:pPr marL="233363" indent="-233363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Provide end-to-end &amp; hop-by-hop network path data extending across network domains</a:t>
            </a:r>
          </a:p>
          <a:p>
            <a:pPr marL="233363" indent="-233363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Create portal for end users to capture and discuss network path-related issues with experts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33363" lvl="1" indent="-233363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Develop traffic forecasting capability for user-specified network paths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343" name="Content Placeholder 5"/>
          <p:cNvSpPr>
            <a:spLocks noGrp="1"/>
          </p:cNvSpPr>
          <p:nvPr>
            <p:ph sz="half" idx="4294967295"/>
          </p:nvPr>
        </p:nvSpPr>
        <p:spPr>
          <a:xfrm>
            <a:off x="4876801" y="1600200"/>
            <a:ext cx="4267200" cy="1524000"/>
          </a:xfrm>
        </p:spPr>
        <p:txBody>
          <a:bodyPr>
            <a:normAutofit lnSpcReduction="10000"/>
          </a:bodyPr>
          <a:lstStyle/>
          <a:p>
            <a:pPr marL="233363" indent="-233363"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A single location for researchers to obtain detailed network path information of interest, and seek assistance with related concerns</a:t>
            </a:r>
          </a:p>
          <a:p>
            <a:pPr marL="233363" indent="-233363"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Disjoint  network path monitoring &amp; measurement data presented in a coherent, user-understandable manner</a:t>
            </a:r>
          </a:p>
        </p:txBody>
      </p:sp>
      <p:sp>
        <p:nvSpPr>
          <p:cNvPr id="14351" name="Rectangle 9"/>
          <p:cNvSpPr>
            <a:spLocks noChangeArrowheads="1"/>
          </p:cNvSpPr>
          <p:nvPr/>
        </p:nvSpPr>
        <p:spPr bwMode="auto">
          <a:xfrm>
            <a:off x="1981200" y="6437313"/>
            <a:ext cx="6096000" cy="3444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lnSpc>
                <a:spcPct val="90000"/>
              </a:lnSpc>
              <a:spcBef>
                <a:spcPct val="60000"/>
              </a:spcBef>
              <a:buClr>
                <a:srgbClr val="FFFF99"/>
              </a:buClr>
              <a:buFont typeface="Symbol" pitchFamily="18" charset="2"/>
              <a:buNone/>
            </a:pPr>
            <a:endParaRPr lang="en-US" sz="1200">
              <a:solidFill>
                <a:srgbClr val="DA5500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4724400" y="3657600"/>
            <a:ext cx="4419600" cy="29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Design and initial implementation of E-Center components completed</a:t>
            </a:r>
            <a:r>
              <a:rPr lang="en-US" sz="1400" b="1" noProof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E-Center data collection system functional and gathering data across multiple domains</a:t>
            </a:r>
            <a:r>
              <a:rPr kumimoji="0" lang="en-US" sz="1400" b="1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1400" b="1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Prototype for user presentation component has been developed</a:t>
            </a:r>
            <a:endParaRPr lang="en-US" sz="1400" b="1" noProof="0" dirty="0" smtClean="0"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1400" b="1" noProof="0" dirty="0" smtClean="0">
                <a:latin typeface="Arial" pitchFamily="34" charset="0"/>
                <a:cs typeface="Arial" pitchFamily="34" charset="0"/>
              </a:rPr>
              <a:t>New network path monitoring tool for underlying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monitoring </a:t>
            </a:r>
            <a:r>
              <a:rPr lang="en-US" sz="1400" b="1" noProof="0" dirty="0" smtClean="0">
                <a:latin typeface="Arial" pitchFamily="34" charset="0"/>
                <a:cs typeface="Arial" pitchFamily="34" charset="0"/>
              </a:rPr>
              <a:t>services (PerfSONAR) developed &amp; deployed</a:t>
            </a:r>
          </a:p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1400" b="1" noProof="0" dirty="0" smtClean="0">
                <a:latin typeface="Arial" pitchFamily="34" charset="0"/>
                <a:cs typeface="Arial" pitchFamily="34" charset="0"/>
              </a:rPr>
              <a:t>Forecasting algorithms developed and integrated</a:t>
            </a:r>
            <a:endParaRPr kumimoji="0" lang="en-US" sz="14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666093" y="3291949"/>
            <a:ext cx="4249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DA5500"/>
                </a:solidFill>
              </a:rPr>
              <a:t>Progress to Date</a:t>
            </a:r>
            <a:endParaRPr lang="en-US" i="1" dirty="0">
              <a:solidFill>
                <a:srgbClr val="DA55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838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ASCR- Network Research Highlight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762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 – P. DeMar (Fermilab); B. Tierney (ESnet); </a:t>
            </a:r>
          </a:p>
          <a:p>
            <a:r>
              <a:rPr lang="en-US" b="1" dirty="0" smtClean="0">
                <a:latin typeface="Arial"/>
                <a:cs typeface="Arial"/>
              </a:rPr>
              <a:t>    M. Frey (</a:t>
            </a:r>
            <a:r>
              <a:rPr lang="en-US" b="1" dirty="0" err="1" smtClean="0">
                <a:latin typeface="Arial"/>
                <a:cs typeface="Arial"/>
              </a:rPr>
              <a:t>Bucknell</a:t>
            </a:r>
            <a:r>
              <a:rPr lang="en-US" b="1" dirty="0" smtClean="0">
                <a:latin typeface="Arial"/>
                <a:cs typeface="Arial"/>
              </a:rPr>
              <a:t> Univ.)</a:t>
            </a:r>
            <a:endParaRPr lang="en-US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 t="8789" r="2075" b="2930"/>
          <a:stretch>
            <a:fillRect/>
          </a:stretch>
        </p:blipFill>
        <p:spPr bwMode="auto">
          <a:xfrm>
            <a:off x="113877" y="3195984"/>
            <a:ext cx="4352615" cy="3704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7099300" cy="1143000"/>
          </a:xfrm>
        </p:spPr>
        <p:txBody>
          <a:bodyPr/>
          <a:lstStyle/>
          <a:p>
            <a:r>
              <a:rPr lang="en-US" dirty="0" smtClean="0"/>
              <a:t>Summer student activity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2400" dirty="0" smtClean="0"/>
              <a:t>Risky explorations”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Bharat </a:t>
            </a:r>
            <a:r>
              <a:rPr lang="en-US" dirty="0" err="1" smtClean="0"/>
              <a:t>Ramaprasad</a:t>
            </a:r>
            <a:r>
              <a:rPr lang="en-US" dirty="0" smtClean="0"/>
              <a:t> (</a:t>
            </a:r>
            <a:r>
              <a:rPr lang="en-US" dirty="0" err="1" smtClean="0"/>
              <a:t>Umass</a:t>
            </a:r>
            <a:r>
              <a:rPr lang="en-US" dirty="0" smtClean="0"/>
              <a:t> Dartmouth)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Vertika</a:t>
            </a:r>
            <a:r>
              <a:rPr lang="en-US" dirty="0" smtClean="0"/>
              <a:t> Singh (CMU)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Aksanli</a:t>
            </a:r>
            <a:r>
              <a:rPr lang="en-US" dirty="0" smtClean="0"/>
              <a:t> (UCSD)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Rami</a:t>
            </a:r>
            <a:r>
              <a:rPr lang="en-US" dirty="0" smtClean="0"/>
              <a:t> </a:t>
            </a:r>
            <a:r>
              <a:rPr lang="en-US" dirty="0" err="1" smtClean="0"/>
              <a:t>Shomali</a:t>
            </a:r>
            <a:r>
              <a:rPr lang="en-US" dirty="0" smtClean="0"/>
              <a:t> (CMU)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Graphical display of topology, editing capabilities, Modular design, OGF-NML based schema</a:t>
            </a:r>
          </a:p>
          <a:p>
            <a:pPr>
              <a:buFont typeface="Arial"/>
              <a:buChar char="•"/>
            </a:pPr>
            <a:r>
              <a:rPr lang="en-US" dirty="0" smtClean="0"/>
              <a:t>Beacon </a:t>
            </a:r>
            <a:r>
              <a:rPr lang="en-US" dirty="0" err="1" smtClean="0"/>
              <a:t>openflow</a:t>
            </a:r>
            <a:r>
              <a:rPr lang="en-US" dirty="0" smtClean="0"/>
              <a:t> controller, application interaction with Openflow, bridging domains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Web interface to display energy consumption, rich metadata, research on data center/network EE (clean energy, VM motion)</a:t>
            </a:r>
          </a:p>
          <a:p>
            <a:pPr>
              <a:buFont typeface="Arial"/>
              <a:buChar char="•"/>
            </a:pPr>
            <a:r>
              <a:rPr lang="en-US" dirty="0" smtClean="0"/>
              <a:t>Explore </a:t>
            </a:r>
            <a:r>
              <a:rPr lang="en-US" dirty="0" err="1" smtClean="0"/>
              <a:t>Oauth</a:t>
            </a:r>
            <a:r>
              <a:rPr lang="en-US" dirty="0" smtClean="0"/>
              <a:t> usability in distributed computing, explore delegation model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881563"/>
          </a:xfrm>
        </p:spPr>
        <p:txBody>
          <a:bodyPr/>
          <a:lstStyle/>
          <a:p>
            <a:r>
              <a:rPr lang="en-US" dirty="0" smtClean="0"/>
              <a:t>Exploration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Energy-efficient Networks</a:t>
            </a:r>
          </a:p>
          <a:p>
            <a:pPr>
              <a:buFont typeface="Arial"/>
              <a:buChar char="•"/>
            </a:pPr>
            <a:r>
              <a:rPr lang="en-US" dirty="0" smtClean="0"/>
              <a:t>RDMA</a:t>
            </a:r>
          </a:p>
          <a:p>
            <a:pPr>
              <a:buFont typeface="Arial"/>
              <a:buChar char="•"/>
            </a:pPr>
            <a:r>
              <a:rPr lang="en-US" dirty="0" smtClean="0"/>
              <a:t>Openflow</a:t>
            </a:r>
          </a:p>
          <a:p>
            <a:r>
              <a:rPr lang="en-US" dirty="0" smtClean="0"/>
              <a:t>Research</a:t>
            </a:r>
          </a:p>
          <a:p>
            <a:pPr>
              <a:buFont typeface="Arial"/>
              <a:buChar char="•"/>
            </a:pPr>
            <a:r>
              <a:rPr lang="en-US" dirty="0" smtClean="0"/>
              <a:t>ARCHSTONE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eCenter</a:t>
            </a:r>
            <a:endParaRPr lang="en-US" dirty="0" smtClean="0"/>
          </a:p>
          <a:p>
            <a:r>
              <a:rPr lang="en-US" dirty="0" smtClean="0"/>
              <a:t>Research and Development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OSCARS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perfSONAR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9100"/>
            <a:ext cx="7772400" cy="1885950"/>
          </a:xfrm>
        </p:spPr>
        <p:txBody>
          <a:bodyPr/>
          <a:lstStyle/>
          <a:p>
            <a:pPr marL="0" lvl="8"/>
            <a:r>
              <a:rPr lang="en-US" b="1" dirty="0" smtClean="0"/>
              <a:t>Energy-efficient Networks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“You Can't Manage What You Don't Measure”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Strategic Significance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763000" cy="5029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Communication through networks is a fundamental part of modern daily life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Number of connected devices exploding exponentially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Wired, mobile, “Internet of things”, entertainment, smart-grid/ADR, etc.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Networks support services that are critical to modern society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Network traffic and energy consumption is slated to grow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Traffic growing &gt; normal hardware &amp; spectral efficiency curves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ICT including networks are expected to play a critical role </a:t>
            </a:r>
            <a:br>
              <a:rPr lang="en-US" sz="1600" dirty="0" smtClean="0"/>
            </a:br>
            <a:r>
              <a:rPr lang="en-US" sz="1600" dirty="0" smtClean="0"/>
              <a:t>in reducing global GHG emissions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Buildings, Transport, Smart-Grid, ADR etc.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Energy efficiency research for networks </a:t>
            </a:r>
            <a:br>
              <a:rPr lang="en-US" sz="1600" dirty="0" smtClean="0"/>
            </a:br>
            <a:r>
              <a:rPr lang="en-US" sz="1600" dirty="0" smtClean="0"/>
              <a:t>is still very nascent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Theoretical models can be significantly</a:t>
            </a:r>
            <a:br>
              <a:rPr lang="en-US" sz="1600" dirty="0" smtClean="0">
                <a:cs typeface="ＭＳ Ｐゴシック" pitchFamily="-108" charset="-128"/>
              </a:rPr>
            </a:br>
            <a:r>
              <a:rPr lang="en-US" sz="1600" dirty="0" smtClean="0">
                <a:cs typeface="ＭＳ Ｐゴシック" pitchFamily="-108" charset="-128"/>
              </a:rPr>
              <a:t>improved with real live data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Prelim. theoretical research indicates </a:t>
            </a:r>
            <a:br>
              <a:rPr lang="en-US" sz="1600" dirty="0" smtClean="0"/>
            </a:br>
            <a:r>
              <a:rPr lang="en-US" sz="1600" dirty="0" smtClean="0"/>
              <a:t>big gains are possible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>
                <a:cs typeface="ＭＳ Ｐゴシック" pitchFamily="-108" charset="-128"/>
              </a:rPr>
              <a:t>Greentouch</a:t>
            </a:r>
            <a:r>
              <a:rPr lang="en-US" sz="1600" dirty="0" smtClean="0">
                <a:cs typeface="ＭＳ Ｐゴシック" pitchFamily="-108" charset="-128"/>
              </a:rPr>
              <a:t> claims 1000x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ＭＳ Ｐゴシック" pitchFamily="-108" charset="-128"/>
              </a:rPr>
              <a:t>Rod Tucker (CEET) claims &gt; 1000x based on modeling</a:t>
            </a:r>
            <a:br>
              <a:rPr lang="en-US" sz="1600" dirty="0" smtClean="0">
                <a:cs typeface="ＭＳ Ｐゴシック" pitchFamily="-108" charset="-128"/>
              </a:rPr>
            </a:br>
            <a:r>
              <a:rPr lang="en-US" sz="1600" dirty="0" smtClean="0">
                <a:cs typeface="ＭＳ Ｐゴシック" pitchFamily="-108" charset="-128"/>
              </a:rPr>
              <a:t>studies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3163" y="3276600"/>
            <a:ext cx="4389437" cy="2667000"/>
            <a:chOff x="182563" y="1120972"/>
            <a:chExt cx="8796338" cy="4340028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82563" y="1187450"/>
              <a:ext cx="5457825" cy="4273550"/>
              <a:chOff x="0" y="576"/>
              <a:chExt cx="3036" cy="2273"/>
            </a:xfrm>
          </p:grpSpPr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0" y="576"/>
              <a:ext cx="3036" cy="2273"/>
            </p:xfrm>
            <a:graphic>
              <a:graphicData uri="http://schemas.openxmlformats.org/presentationml/2006/ole">
                <p:oleObj spid="_x0000_s43010" name="Graph" r:id="rId4" imgW="3908755" imgH="2926080" progId="">
                  <p:embed/>
                </p:oleObj>
              </a:graphicData>
            </a:graphic>
          </p:graphicFrame>
          <p:sp>
            <p:nvSpPr>
              <p:cNvPr id="18446" name="Text Box 6"/>
              <p:cNvSpPr txBox="1">
                <a:spLocks noChangeArrowheads="1"/>
              </p:cNvSpPr>
              <p:nvPr/>
            </p:nvSpPr>
            <p:spPr bwMode="auto">
              <a:xfrm rot="-860154">
                <a:off x="1769" y="1675"/>
                <a:ext cx="805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Wireless Data</a:t>
                </a:r>
              </a:p>
            </p:txBody>
          </p:sp>
          <p:sp>
            <p:nvSpPr>
              <p:cNvPr id="18447" name="Text Box 7"/>
              <p:cNvSpPr txBox="1">
                <a:spLocks noChangeArrowheads="1"/>
              </p:cNvSpPr>
              <p:nvPr/>
            </p:nvSpPr>
            <p:spPr bwMode="auto">
              <a:xfrm rot="-1297926">
                <a:off x="1006" y="1076"/>
                <a:ext cx="8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Total Backbone</a:t>
                </a:r>
              </a:p>
            </p:txBody>
          </p:sp>
          <p:sp>
            <p:nvSpPr>
              <p:cNvPr id="18448" name="Text Box 8"/>
              <p:cNvSpPr txBox="1">
                <a:spLocks noChangeArrowheads="1"/>
              </p:cNvSpPr>
              <p:nvPr/>
            </p:nvSpPr>
            <p:spPr bwMode="auto">
              <a:xfrm rot="-295208">
                <a:off x="1775" y="1271"/>
                <a:ext cx="8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Internet Video</a:t>
                </a:r>
              </a:p>
            </p:txBody>
          </p:sp>
          <p:sp>
            <p:nvSpPr>
              <p:cNvPr id="18449" name="Text Box 9"/>
              <p:cNvSpPr txBox="1">
                <a:spLocks noChangeArrowheads="1"/>
              </p:cNvSpPr>
              <p:nvPr/>
            </p:nvSpPr>
            <p:spPr bwMode="auto">
              <a:xfrm>
                <a:off x="1725" y="1979"/>
                <a:ext cx="848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Wireless Voice</a:t>
                </a:r>
              </a:p>
            </p:txBody>
          </p:sp>
          <p:sp>
            <p:nvSpPr>
              <p:cNvPr id="18450" name="Text Box 10"/>
              <p:cNvSpPr txBox="1">
                <a:spLocks noChangeArrowheads="1"/>
              </p:cNvSpPr>
              <p:nvPr/>
            </p:nvSpPr>
            <p:spPr bwMode="auto">
              <a:xfrm>
                <a:off x="950" y="1752"/>
                <a:ext cx="31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P2P</a:t>
                </a: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972" y="847"/>
                <a:ext cx="1639" cy="632"/>
              </a:xfrm>
              <a:custGeom>
                <a:avLst/>
                <a:gdLst/>
                <a:ahLst/>
                <a:cxnLst>
                  <a:cxn ang="0">
                    <a:pos x="1911" y="0"/>
                  </a:cxn>
                  <a:cxn ang="0">
                    <a:pos x="894" y="375"/>
                  </a:cxn>
                  <a:cxn ang="0">
                    <a:pos x="0" y="732"/>
                  </a:cxn>
                  <a:cxn ang="0">
                    <a:pos x="24" y="735"/>
                  </a:cxn>
                  <a:cxn ang="0">
                    <a:pos x="768" y="552"/>
                  </a:cxn>
                  <a:cxn ang="0">
                    <a:pos x="1107" y="483"/>
                  </a:cxn>
                  <a:cxn ang="0">
                    <a:pos x="1581" y="393"/>
                  </a:cxn>
                  <a:cxn ang="0">
                    <a:pos x="1908" y="336"/>
                  </a:cxn>
                  <a:cxn ang="0">
                    <a:pos x="1911" y="0"/>
                  </a:cxn>
                </a:cxnLst>
                <a:rect l="0" t="0" r="r" b="b"/>
                <a:pathLst>
                  <a:path w="1911" h="735">
                    <a:moveTo>
                      <a:pt x="1911" y="0"/>
                    </a:moveTo>
                    <a:lnTo>
                      <a:pt x="894" y="375"/>
                    </a:lnTo>
                    <a:lnTo>
                      <a:pt x="0" y="732"/>
                    </a:lnTo>
                    <a:lnTo>
                      <a:pt x="24" y="735"/>
                    </a:lnTo>
                    <a:lnTo>
                      <a:pt x="768" y="552"/>
                    </a:lnTo>
                    <a:lnTo>
                      <a:pt x="1107" y="483"/>
                    </a:lnTo>
                    <a:lnTo>
                      <a:pt x="1581" y="393"/>
                    </a:lnTo>
                    <a:lnTo>
                      <a:pt x="1908" y="336"/>
                    </a:lnTo>
                    <a:lnTo>
                      <a:pt x="191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n-US" sz="700"/>
              </a:p>
            </p:txBody>
          </p:sp>
        </p:grpSp>
        <p:sp>
          <p:nvSpPr>
            <p:cNvPr id="18442" name="Text Box 18"/>
            <p:cNvSpPr txBox="1">
              <a:spLocks noChangeArrowheads="1"/>
            </p:cNvSpPr>
            <p:nvPr/>
          </p:nvSpPr>
          <p:spPr bwMode="auto">
            <a:xfrm>
              <a:off x="5679877" y="3228986"/>
              <a:ext cx="2748657" cy="68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300"/>
                </a:spcAft>
                <a:tabLst>
                  <a:tab pos="3946525" algn="l"/>
                </a:tabLst>
              </a:pPr>
              <a:r>
                <a:rPr lang="en-US" sz="500" b="1" u="sng">
                  <a:latin typeface="Trebuchet MS" charset="0"/>
                </a:rPr>
                <a:t>Data from</a:t>
              </a:r>
              <a:r>
                <a:rPr lang="en-US" sz="500" b="1">
                  <a:latin typeface="Trebuchet MS" charset="0"/>
                </a:rPr>
                <a:t>: RHK, McKinsey-JPMorgan, AT&amp;T, MINTS, Arbor, ALU, and </a:t>
              </a:r>
            </a:p>
            <a:p>
              <a:pPr>
                <a:spcAft>
                  <a:spcPts val="300"/>
                </a:spcAft>
                <a:tabLst>
                  <a:tab pos="3946525" algn="l"/>
                </a:tabLst>
              </a:pPr>
              <a:r>
                <a:rPr lang="en-US" sz="500" b="1" u="sng">
                  <a:latin typeface="Trebuchet MS" charset="0"/>
                </a:rPr>
                <a:t>Bell Labs Analysis</a:t>
              </a:r>
              <a:r>
                <a:rPr lang="en-US" sz="500" b="1">
                  <a:latin typeface="Trebuchet MS" charset="0"/>
                </a:rPr>
                <a:t>: Linear regression on log(traffic growth rate) versus log(time) with Bayesian learning to compute uncertainty </a:t>
              </a:r>
            </a:p>
          </p:txBody>
        </p:sp>
        <p:sp>
          <p:nvSpPr>
            <p:cNvPr id="18443" name="Text Box 3"/>
            <p:cNvSpPr txBox="1">
              <a:spLocks noChangeArrowheads="1"/>
            </p:cNvSpPr>
            <p:nvPr/>
          </p:nvSpPr>
          <p:spPr bwMode="auto">
            <a:xfrm>
              <a:off x="5049838" y="1277938"/>
              <a:ext cx="3929063" cy="195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3038" indent="-173038">
                <a:spcBef>
                  <a:spcPct val="50000"/>
                </a:spcBef>
                <a:buSzPct val="120000"/>
              </a:pPr>
              <a:r>
                <a:rPr lang="en-US" sz="600" b="1" dirty="0">
                  <a:latin typeface="Trebuchet MS" charset="0"/>
                </a:rPr>
                <a:t>	Doubling every 2 years</a:t>
              </a:r>
            </a:p>
            <a:p>
              <a:pPr marL="742950" lvl="1" indent="-285750">
                <a:spcBef>
                  <a:spcPct val="50000"/>
                </a:spcBef>
                <a:buSzPct val="120000"/>
                <a:buFontTx/>
                <a:buChar char="•"/>
              </a:pPr>
              <a:r>
                <a:rPr lang="en-US" sz="600" b="1" dirty="0">
                  <a:latin typeface="Trebuchet MS" charset="0"/>
                </a:rPr>
                <a:t>40% per year</a:t>
              </a:r>
            </a:p>
            <a:p>
              <a:pPr marL="742950" lvl="1" indent="-285750">
                <a:spcBef>
                  <a:spcPct val="50000"/>
                </a:spcBef>
                <a:buSzPct val="120000"/>
                <a:buFontTx/>
                <a:buChar char="•"/>
              </a:pPr>
              <a:r>
                <a:rPr lang="en-US" sz="600" b="1" dirty="0">
                  <a:latin typeface="Trebuchet MS" charset="0"/>
                </a:rPr>
                <a:t>30x in 10 years</a:t>
              </a:r>
            </a:p>
            <a:p>
              <a:pPr marL="742950" lvl="1" indent="-285750">
                <a:spcBef>
                  <a:spcPct val="50000"/>
                </a:spcBef>
                <a:buSzPct val="120000"/>
                <a:buFontTx/>
                <a:buChar char="•"/>
              </a:pPr>
              <a:r>
                <a:rPr lang="en-US" sz="600" b="1" dirty="0">
                  <a:latin typeface="Trebuchet MS" charset="0"/>
                </a:rPr>
                <a:t>1000x in 20 years</a:t>
              </a:r>
            </a:p>
            <a:p>
              <a:pPr marL="173038" indent="-173038">
                <a:spcBef>
                  <a:spcPct val="50000"/>
                </a:spcBef>
                <a:buSzPct val="120000"/>
              </a:pPr>
              <a:r>
                <a:rPr lang="en-US" sz="600" b="1" dirty="0">
                  <a:latin typeface="Trebuchet MS" charset="0"/>
                </a:rPr>
                <a:t>	Mix of services is important from energy perspective:</a:t>
              </a:r>
            </a:p>
            <a:p>
              <a:pPr marL="742950" lvl="1" indent="-285750">
                <a:spcBef>
                  <a:spcPct val="50000"/>
                </a:spcBef>
                <a:buSzPct val="120000"/>
                <a:buFontTx/>
                <a:buChar char="•"/>
              </a:pPr>
              <a:r>
                <a:rPr lang="en-US" sz="600" b="1" dirty="0">
                  <a:latin typeface="Trebuchet MS" charset="0"/>
                </a:rPr>
                <a:t>Mobile less efficient than fiber optics</a:t>
              </a:r>
            </a:p>
            <a:p>
              <a:pPr marL="173038" indent="-173038">
                <a:spcBef>
                  <a:spcPct val="50000"/>
                </a:spcBef>
                <a:buSzPct val="120000"/>
                <a:buFontTx/>
                <a:buChar char="•"/>
              </a:pPr>
              <a:endParaRPr lang="en-US" sz="600" b="1" dirty="0">
                <a:latin typeface="Trebuchet MS" charset="0"/>
              </a:endParaRPr>
            </a:p>
          </p:txBody>
        </p:sp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 flipV="1">
              <a:off x="1155700" y="2003425"/>
              <a:ext cx="3521075" cy="11731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45" name="TextBox 10"/>
            <p:cNvSpPr txBox="1">
              <a:spLocks noChangeArrowheads="1"/>
            </p:cNvSpPr>
            <p:nvPr/>
          </p:nvSpPr>
          <p:spPr bwMode="auto">
            <a:xfrm>
              <a:off x="623861" y="1120972"/>
              <a:ext cx="1826398" cy="37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00"/>
                <a:t>North America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295400" y="6400800"/>
            <a:ext cx="7162800" cy="6096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Opportunity to scale up significantly the use of computer networking without impacting GHG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Technical Approach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33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Live Measurements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Build the tools to collect and visualize live network energy consumption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Correlate it with network traffic information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Build tools to analyze the data on a per network service, per network layer basis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Make the data OPEN! Create industry-impact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Characterization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Analyze the energy consumption patterns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Develop correlations between traffic, network layers/functions (switching, routing, optical) and energy consumption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Collect information from various lab testing scenarios to help characterization and supplement live network information</a:t>
            </a:r>
          </a:p>
          <a:p>
            <a:pPr marL="857250" lvl="1" indent="-457200">
              <a:lnSpc>
                <a:spcPct val="90000"/>
              </a:lnSpc>
            </a:pPr>
            <a:endParaRPr lang="en-US" sz="1800" dirty="0" smtClean="0">
              <a:cs typeface="ＭＳ Ｐゴシック" pitchFamily="-108" charset="-128"/>
            </a:endParaRPr>
          </a:p>
          <a:p>
            <a:pPr marL="857250" lvl="1" indent="-457200">
              <a:lnSpc>
                <a:spcPct val="90000"/>
              </a:lnSpc>
            </a:pPr>
            <a:endParaRPr lang="en-US" sz="1800" dirty="0" smtClean="0">
              <a:cs typeface="ＭＳ Ｐゴシック" pitchFamily="-108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" y="6019800"/>
            <a:ext cx="7543800" cy="8382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End-to-End understanding of the energy consumption will lead to architectural insights with impact on network energy-efficiency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76200"/>
            <a:ext cx="7772400" cy="1295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Technical Approach</a:t>
            </a:r>
            <a:br>
              <a:rPr lang="en-US" dirty="0" smtClean="0"/>
            </a:br>
            <a:r>
              <a:rPr lang="en-US" dirty="0" smtClean="0"/>
              <a:t> (continued)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71600"/>
            <a:ext cx="7848600" cy="533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/>
              <a:t>Network Energy Consumption Model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Leverage measurements and network equipment understanding to create a mathematical model for network energy consumption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Leverage the modeling to predict more accurately the energy consumption of various application scenarios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Data-intensive Science, Cloud Computing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Solutions like Follow-the-moon model, Data to compute/computation to data movement etc.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4"/>
            </a:pPr>
            <a:r>
              <a:rPr lang="en-US" sz="1800" dirty="0" smtClean="0"/>
              <a:t>Advocacy and change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Potential to greatly impact understanding and behavior of the service providers, network equipment vendors, building IT consumption, Cloud providers and standard bodies.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z="1800" dirty="0" smtClean="0">
                <a:cs typeface="ＭＳ Ｐゴシック" pitchFamily="-108" charset="-128"/>
              </a:rPr>
              <a:t>SC11 workshop on Data Centers and Networks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z="1800" dirty="0" err="1" smtClean="0">
                <a:cs typeface="ＭＳ Ｐゴシック" pitchFamily="-108" charset="-128"/>
              </a:rPr>
              <a:t>Greentouch</a:t>
            </a:r>
            <a:r>
              <a:rPr lang="en-US" sz="1800" dirty="0" smtClean="0">
                <a:cs typeface="ＭＳ Ｐゴシック" pitchFamily="-108" charset="-128"/>
              </a:rPr>
              <a:t> membership</a:t>
            </a:r>
            <a:endParaRPr lang="en-US" sz="1800" dirty="0" smtClean="0">
              <a:cs typeface="ＭＳ Ｐゴシック" pitchFamily="-108" charset="-128"/>
            </a:endParaRP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1800" dirty="0" smtClean="0"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810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9200" y="6221968"/>
            <a:ext cx="235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Rod Tucker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1900" cy="659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9200" y="6221968"/>
            <a:ext cx="235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Rod Tucker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net New 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ESnet New Template.thmx</Template>
  <TotalTime>702</TotalTime>
  <Words>1932</Words>
  <Application>Microsoft Macintosh PowerPoint</Application>
  <PresentationFormat>On-screen Show (4:3)</PresentationFormat>
  <Paragraphs>287</Paragraphs>
  <Slides>26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ESnet New Template</vt:lpstr>
      <vt:lpstr>Graph</vt:lpstr>
      <vt:lpstr>ESnet Research and Advanced Development </vt:lpstr>
      <vt:lpstr>Balance</vt:lpstr>
      <vt:lpstr>Projects</vt:lpstr>
      <vt:lpstr>Energy-efficient Networks  “You Can't Manage What You Don't Measure” </vt:lpstr>
      <vt:lpstr>Strategic Significance</vt:lpstr>
      <vt:lpstr>Technical Approach</vt:lpstr>
      <vt:lpstr>Technical Approach  (continued)</vt:lpstr>
      <vt:lpstr>Slide 8</vt:lpstr>
      <vt:lpstr>Slide 9</vt:lpstr>
      <vt:lpstr>RDMA over Converged Ethernet (RoCE)  “exploring new data movement protocols”</vt:lpstr>
      <vt:lpstr>Remote Direct Memory Access (RDMA)</vt:lpstr>
      <vt:lpstr>RDMA and Wide Area Networks</vt:lpstr>
      <vt:lpstr>iWARP: RDMA over TCP</vt:lpstr>
      <vt:lpstr>RoCE: RDMA over Converged Ethernet</vt:lpstr>
      <vt:lpstr>OSCARS/Openflow: Creating an end-to-end flexible network paradigm</vt:lpstr>
      <vt:lpstr>Slide 16</vt:lpstr>
      <vt:lpstr>Slide 17</vt:lpstr>
      <vt:lpstr>Demonstrating end-to-end RDMA flows</vt:lpstr>
      <vt:lpstr>ARCHSTONE: DOE-funded proposal “Advance Resource Computation for Hybrid Service and TOpology Networks”</vt:lpstr>
      <vt:lpstr>Requirements for Flexible Network Services</vt:lpstr>
      <vt:lpstr>Service Oriented MX-TCE</vt:lpstr>
      <vt:lpstr>Atomic and Composite Network Services Architecture</vt:lpstr>
      <vt:lpstr>eCenter: DOE funded activity “Network weather and performance service”  </vt:lpstr>
      <vt:lpstr>“E-Center Network Weather &amp; Performance Service”</vt:lpstr>
      <vt:lpstr>Summer student activity “Risky explorations”</vt:lpstr>
      <vt:lpstr>Slide 26</vt:lpstr>
    </vt:vector>
  </TitlesOfParts>
  <Company>LBNL - ESnet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ESnet Research and Advanced Development </dc:title>
  <dc:creator>Inder Monga</dc:creator>
  <cp:lastModifiedBy>Inder Monga</cp:lastModifiedBy>
  <cp:revision>7</cp:revision>
  <dcterms:created xsi:type="dcterms:W3CDTF">2011-07-13T10:54:49Z</dcterms:created>
  <dcterms:modified xsi:type="dcterms:W3CDTF">2011-07-13T22:36:58Z</dcterms:modified>
</cp:coreProperties>
</file>