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33" r:id="rId2"/>
    <p:sldMasterId id="2147483720" r:id="rId3"/>
  </p:sldMasterIdLst>
  <p:notesMasterIdLst>
    <p:notesMasterId r:id="rId35"/>
  </p:notesMasterIdLst>
  <p:sldIdLst>
    <p:sldId id="386" r:id="rId4"/>
    <p:sldId id="471" r:id="rId5"/>
    <p:sldId id="472" r:id="rId6"/>
    <p:sldId id="473" r:id="rId7"/>
    <p:sldId id="500" r:id="rId8"/>
    <p:sldId id="475" r:id="rId9"/>
    <p:sldId id="476" r:id="rId10"/>
    <p:sldId id="477" r:id="rId11"/>
    <p:sldId id="478" r:id="rId12"/>
    <p:sldId id="479" r:id="rId13"/>
    <p:sldId id="480" r:id="rId14"/>
    <p:sldId id="481" r:id="rId15"/>
    <p:sldId id="482" r:id="rId16"/>
    <p:sldId id="483" r:id="rId17"/>
    <p:sldId id="484" r:id="rId18"/>
    <p:sldId id="485" r:id="rId19"/>
    <p:sldId id="486" r:id="rId20"/>
    <p:sldId id="487" r:id="rId21"/>
    <p:sldId id="488" r:id="rId22"/>
    <p:sldId id="489" r:id="rId23"/>
    <p:sldId id="490" r:id="rId24"/>
    <p:sldId id="491" r:id="rId25"/>
    <p:sldId id="492" r:id="rId26"/>
    <p:sldId id="493" r:id="rId27"/>
    <p:sldId id="494" r:id="rId28"/>
    <p:sldId id="501" r:id="rId29"/>
    <p:sldId id="495" r:id="rId30"/>
    <p:sldId id="496" r:id="rId31"/>
    <p:sldId id="497" r:id="rId32"/>
    <p:sldId id="498" r:id="rId33"/>
    <p:sldId id="499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99"/>
    <a:srgbClr val="FF00FF"/>
    <a:srgbClr val="0066CC"/>
    <a:srgbClr val="FF0000"/>
    <a:srgbClr val="CC99FF"/>
    <a:srgbClr val="00808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40" autoAdjust="0"/>
    <p:restoredTop sz="94555" autoAdjust="0"/>
  </p:normalViewPr>
  <p:slideViewPr>
    <p:cSldViewPr>
      <p:cViewPr varScale="1">
        <p:scale>
          <a:sx n="79" d="100"/>
          <a:sy n="79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71D9B48-E02B-4DDF-B55E-E50F7FF8B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82FA7C-30C5-4EEF-90C4-02866E822CC3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BA6BCF-B78C-41D9-9F5E-388A8E98F881}" type="slidenum">
              <a:rPr lang="en-US"/>
              <a:pPr/>
              <a:t>3</a:t>
            </a:fld>
            <a:endParaRPr lang="en-US"/>
          </a:p>
        </p:txBody>
      </p:sp>
      <p:sp>
        <p:nvSpPr>
          <p:cNvPr id="6145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To answer questions like: What performance should I be able to get from FNAL to SLAC?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9" descr="Fermi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6324600"/>
            <a:ext cx="120015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DOE Office of Science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6172200"/>
            <a:ext cx="17764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DOE 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33400" y="61722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ESnet logo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5943600"/>
            <a:ext cx="77152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Bucknell.jp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848600" y="6172200"/>
            <a:ext cx="6635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24363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3251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D4A52-D14D-47CD-A6DE-E6886B46AA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DEF86-154A-4F0A-B21A-C2D9D36EE2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3133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3133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BE00A-84E9-4329-9994-80E9EAAB4E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181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82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581275"/>
            <a:ext cx="4038600" cy="83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5FD1C-2AFC-45DF-82D4-6A401FA5BB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181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181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37C95-6A99-451F-92FA-A29C92D86D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52AE1-88F6-41A7-BA00-B6160E7F1F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0EEF7-6955-4177-A95E-D8D9A2A542E1}" type="datetimeFigureOut">
              <a:rPr lang="en-US"/>
              <a:pPr>
                <a:defRPr/>
              </a:pPr>
              <a:t>7/12/2011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0D692-D00C-40C7-9E64-C471719A8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4FE60-2978-4669-85FA-2A3F92797F2E}" type="datetimeFigureOut">
              <a:rPr lang="en-US"/>
              <a:pPr>
                <a:defRPr/>
              </a:pPr>
              <a:t>7/12/2011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B7D9E-FCA9-4C14-B0CE-9DD57AB3D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28BE3-0F56-4B29-9420-EF91B565310E}" type="datetimeFigureOut">
              <a:rPr lang="en-US"/>
              <a:pPr>
                <a:defRPr/>
              </a:pPr>
              <a:t>7/12/2011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F58C4-0568-41CE-8659-F0F340BEF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03A9A-F05F-406D-ACB4-A5C19A318AB3}" type="datetimeFigureOut">
              <a:rPr lang="en-US"/>
              <a:pPr>
                <a:defRPr/>
              </a:pPr>
              <a:t>7/12/2011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6D669-6FDB-46B0-9A39-C7BA2B1A5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F7944-5BDD-43D5-873B-0C2319B1B019}" type="datetimeFigureOut">
              <a:rPr lang="en-US"/>
              <a:pPr>
                <a:defRPr/>
              </a:pPr>
              <a:t>7/12/2011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AB3CC-2F99-4569-BCE9-2C2821618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934200" y="6248400"/>
            <a:ext cx="1981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9" descr="Fermi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6424613"/>
            <a:ext cx="1200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6629400" y="63103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>
              <a:defRPr/>
            </a:lvl1pPr>
          </a:lstStyle>
          <a:p>
            <a:pPr algn="r">
              <a:defRPr/>
            </a:pPr>
            <a:fld id="{ACBC6DD4-1936-45EB-A736-2D1984934B60}" type="slidenum">
              <a:rPr lang="en-US" altLang="en-US" sz="1200" smtClean="0">
                <a:latin typeface="Garamond" pitchFamily="18" charset="0"/>
              </a:rPr>
              <a:pPr algn="r">
                <a:defRPr/>
              </a:pPr>
              <a:t>‹#›</a:t>
            </a:fld>
            <a:endParaRPr lang="en-US" altLang="en-US" sz="1200">
              <a:latin typeface="Garamond" pitchFamily="18" charset="0"/>
            </a:endParaRPr>
          </a:p>
        </p:txBody>
      </p:sp>
      <p:pic>
        <p:nvPicPr>
          <p:cNvPr id="7" name="Picture 14" descr="Bucknell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6324600"/>
            <a:ext cx="70008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ESnet logo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6248400"/>
            <a:ext cx="7127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1722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A9870-4222-462B-979A-636463958C6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A6E7-6D51-4C6C-AC11-44253EBB69DE}" type="datetimeFigureOut">
              <a:rPr lang="en-US"/>
              <a:pPr>
                <a:defRPr/>
              </a:pPr>
              <a:t>7/12/2011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28C9F-6419-4EDA-B574-D652D104A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3321E-FE3B-4C3C-B797-D377A31EAFE1}" type="datetimeFigureOut">
              <a:rPr lang="en-US"/>
              <a:pPr>
                <a:defRPr/>
              </a:pPr>
              <a:t>7/12/2011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3FDAA-073F-43D3-B86D-580F86916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2C5BD-0BE1-453F-9F2D-959CC7ACC478}" type="datetimeFigureOut">
              <a:rPr lang="en-US"/>
              <a:pPr>
                <a:defRPr/>
              </a:pPr>
              <a:t>7/12/2011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E3C41-73B7-4B68-BBB9-DCC576830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6A589-85E4-4E65-93EB-0DCF6DD11419}" type="datetimeFigureOut">
              <a:rPr lang="en-US"/>
              <a:pPr>
                <a:defRPr/>
              </a:pPr>
              <a:t>7/12/2011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4AAE4-6392-44FC-9A5B-EB7BB1EF5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45E1C-83C5-4C4F-864D-8F2E1FA5E6AE}" type="datetimeFigureOut">
              <a:rPr lang="en-US"/>
              <a:pPr>
                <a:defRPr/>
              </a:pPr>
              <a:t>7/12/2011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B9560-1769-4161-B258-32E10DAE1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7A55C-2771-42FF-BDDE-A81926F91393}" type="datetimeFigureOut">
              <a:rPr lang="en-US"/>
              <a:pPr>
                <a:defRPr/>
              </a:pPr>
              <a:t>7/12/2011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9EE46-70A6-485C-A0B5-1B8F5F8D0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FE967-CEFB-4100-BF38-665C81D4D617}" type="datetimeFigureOut">
              <a:rPr lang="en-US"/>
              <a:pPr>
                <a:defRPr/>
              </a:pPr>
              <a:t>7/12/2011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3F93E-832E-42D5-A182-3ACDED156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1359-4606-4EEF-A94E-AC0FDBC52DB3}" type="datetimeFigureOut">
              <a:rPr lang="en-US"/>
              <a:pPr>
                <a:defRPr/>
              </a:pPr>
              <a:t>7/12/2011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652DD-CEEC-4D91-93C2-4DAACA9CE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8014D-5596-40BA-A64C-2E451326AAFF}" type="datetimeFigureOut">
              <a:rPr lang="en-US"/>
              <a:pPr>
                <a:defRPr/>
              </a:pPr>
              <a:t>7/12/2011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9C4DA-53E6-4B10-89EB-434B8D5BA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5A20F-BE44-40EE-B6B7-85FE2E09950F}" type="datetimeFigureOut">
              <a:rPr lang="en-US"/>
              <a:pPr>
                <a:defRPr/>
              </a:pPr>
              <a:t>7/12/2011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D7FC4-A93D-47A7-89BD-9BA7996E8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201BB-9D99-4FC5-B646-2F20D37BE2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2813C-96C6-4807-AE3D-D8F3C871F631}" type="datetimeFigureOut">
              <a:rPr lang="en-US"/>
              <a:pPr>
                <a:defRPr/>
              </a:pPr>
              <a:t>7/12/2011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190F5-8E83-41CF-BA68-869FC5D04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10DE5-ACAA-46A4-BF4A-E637BCB120F6}" type="datetimeFigureOut">
              <a:rPr lang="en-US"/>
              <a:pPr>
                <a:defRPr/>
              </a:pPr>
              <a:t>7/12/2011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E6C75-DEC7-4E7E-8DC7-ABA97C327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1501B-33CD-4C4F-BB6C-D4111351DD6C}" type="datetimeFigureOut">
              <a:rPr lang="en-US"/>
              <a:pPr>
                <a:defRPr/>
              </a:pPr>
              <a:t>7/12/2011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BF3B0-0202-43B1-8E10-D6C09E4AB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A7364-F6AB-4666-A3C0-E171E874E796}" type="datetimeFigureOut">
              <a:rPr lang="en-US"/>
              <a:pPr>
                <a:defRPr/>
              </a:pPr>
              <a:t>7/12/2011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FB7AD-E486-4BD7-8B31-DF9C0CB01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5A004-1378-4EF2-9CC7-963C4F6F59B0}" type="datetimeFigureOut">
              <a:rPr lang="en-US"/>
              <a:pPr>
                <a:defRPr/>
              </a:pPr>
              <a:t>7/12/2011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00342-1F11-45E7-8F12-6EB6BAAB5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A9D40-0C4F-4039-925A-83500C93B7EA}" type="datetimeFigureOut">
              <a:rPr lang="en-US"/>
              <a:pPr>
                <a:defRPr/>
              </a:pPr>
              <a:t>7/12/2011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D255D-CC4E-4344-B089-2FAC08657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51294-60C4-4339-8F58-E4D1800A545E}" type="datetimeFigureOut">
              <a:rPr lang="en-US"/>
              <a:pPr>
                <a:defRPr/>
              </a:pPr>
              <a:t>7/12/2011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150C5-DE4A-4A08-8094-658F3170B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147D6-5005-4046-9B01-3B5BAFCA015B}" type="datetimeFigureOut">
              <a:rPr lang="en-US"/>
              <a:pPr>
                <a:defRPr/>
              </a:pPr>
              <a:t>7/12/2011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DD3B4-2619-428D-955C-D2C704EC0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E8EDF-562B-4DB8-89F3-5FECC3909B86}" type="datetimeFigureOut">
              <a:rPr lang="en-US"/>
              <a:pPr>
                <a:defRPr/>
              </a:pPr>
              <a:t>7/12/2011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B2527-08B2-4467-A0F9-39CDA0DF3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81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181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B66A8-3312-4D56-8D97-3585E22BEC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24BB5-856E-424A-A4BD-6865B2279A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3D690-7BBC-4FEF-B89A-C4CEF338A2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F047A-EE86-49B3-B1B1-76C1A23BF7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8DD1D-1865-4BC2-84B2-DCCD516CD1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AC727-7A46-4E0C-B697-45ED6CAF40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C656383D-977F-4376-9E63-CEDEA492D9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12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3" name="Picture 9" descr="Fermi logo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7086600" y="6324600"/>
            <a:ext cx="178593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DOE Office of Science logo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1295400" y="6248400"/>
            <a:ext cx="170021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DOE logo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533400" y="62484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365" r:id="rId3"/>
    <p:sldLayoutId id="2147484366" r:id="rId4"/>
    <p:sldLayoutId id="2147484367" r:id="rId5"/>
    <p:sldLayoutId id="2147484368" r:id="rId6"/>
    <p:sldLayoutId id="2147484369" r:id="rId7"/>
    <p:sldLayoutId id="2147484370" r:id="rId8"/>
    <p:sldLayoutId id="2147484371" r:id="rId9"/>
    <p:sldLayoutId id="2147484372" r:id="rId10"/>
    <p:sldLayoutId id="2147484373" r:id="rId11"/>
    <p:sldLayoutId id="2147484374" r:id="rId12"/>
    <p:sldLayoutId id="2147484402" r:id="rId13"/>
    <p:sldLayoutId id="2147484375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Char char="•"/>
        <a:defRPr sz="24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Symbol" pitchFamily="18" charset="2"/>
        <a:buChar char="-"/>
        <a:defRPr sz="16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1B40CED7-DE7D-4545-95DE-04E6FC45E1F6}" type="datetimeFigureOut">
              <a:rPr lang="en-US"/>
              <a:pPr>
                <a:defRPr/>
              </a:pPr>
              <a:t>7/12/2011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C20D5CA2-1AC0-4E48-B206-F5058B479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  <p:sldLayoutId id="2147484386" r:id="rId11"/>
    <p:sldLayoutId id="21474843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AB40943D-028E-46A9-8966-61B65345B0FA}" type="datetimeFigureOut">
              <a:rPr lang="en-US"/>
              <a:pPr>
                <a:defRPr/>
              </a:pPr>
              <a:t>7/12/2011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A43B9B01-4B67-4820-951F-C79460873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8" r:id="rId1"/>
    <p:sldLayoutId id="2147484389" r:id="rId2"/>
    <p:sldLayoutId id="2147484390" r:id="rId3"/>
    <p:sldLayoutId id="2147484391" r:id="rId4"/>
    <p:sldLayoutId id="2147484392" r:id="rId5"/>
    <p:sldLayoutId id="2147484393" r:id="rId6"/>
    <p:sldLayoutId id="2147484394" r:id="rId7"/>
    <p:sldLayoutId id="2147484395" r:id="rId8"/>
    <p:sldLayoutId id="2147484396" r:id="rId9"/>
    <p:sldLayoutId id="2147484397" r:id="rId10"/>
    <p:sldLayoutId id="2147484398" r:id="rId11"/>
    <p:sldLayoutId id="21474843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cdcvs.fnal.gov/redmine/projects/ecenter/wiki/Anomalies_Detection_Service(ADS)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hitehouse.gov/" TargetMode="External"/><Relationship Id="rId2" Type="http://schemas.openxmlformats.org/officeDocument/2006/relationships/hyperlink" Target="http://challenge.g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ecovery.gov" TargetMode="External"/><Relationship Id="rId4" Type="http://schemas.openxmlformats.org/officeDocument/2006/relationships/hyperlink" Target="http://energy.gov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ecenter.fnal.gov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ecenter.fnal.gov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752600"/>
          </a:xfrm>
        </p:spPr>
        <p:txBody>
          <a:bodyPr/>
          <a:lstStyle/>
          <a:p>
            <a:pPr algn="ctr" eaLnBrk="1" hangingPunct="1"/>
            <a:r>
              <a:rPr lang="en-US" sz="4800" smtClean="0"/>
              <a:t>E-Center Project</a:t>
            </a:r>
            <a:endParaRPr lang="en-US" sz="2400" smtClean="0"/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5257800" cy="1243417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Phil DeMar, Brian Tierney, Mike Frey</a:t>
            </a:r>
          </a:p>
          <a:p>
            <a:pPr algn="ctr" eaLnBrk="1" hangingPunct="1"/>
            <a:r>
              <a:rPr lang="en-US" dirty="0" smtClean="0"/>
              <a:t>Summer ESCC Meeting (Fairbanks)</a:t>
            </a:r>
          </a:p>
          <a:p>
            <a:pPr algn="ctr" eaLnBrk="1" hangingPunct="1"/>
            <a:r>
              <a:rPr lang="en-US" dirty="0" smtClean="0"/>
              <a:t>July</a:t>
            </a:r>
            <a:r>
              <a:rPr lang="en-US" dirty="0" smtClean="0"/>
              <a:t>  </a:t>
            </a:r>
            <a:r>
              <a:rPr lang="en-US" dirty="0" smtClean="0"/>
              <a:t>14</a:t>
            </a:r>
            <a:r>
              <a:rPr lang="en-US" dirty="0" smtClean="0"/>
              <a:t>, 2011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97207" y="6402229"/>
            <a:ext cx="2051685" cy="17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dirty="0">
                <a:solidFill>
                  <a:srgbClr val="8B8B8B"/>
                </a:solidFill>
                <a:latin typeface="Arial" pitchFamily="34" charset="0"/>
              </a:rPr>
              <a:t>7/1/11</a:t>
            </a:r>
          </a:p>
        </p:txBody>
      </p:sp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lang="en-US" sz="4000" dirty="0" smtClean="0"/>
              <a:t>DRS: Data Retrieval Service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066800"/>
            <a:ext cx="4659707" cy="5018249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371600"/>
            <a:ext cx="4191000" cy="4595104"/>
          </a:xfrm>
        </p:spPr>
        <p:txBody>
          <a:bodyPr/>
          <a:lstStyle/>
          <a:p>
            <a:pPr marL="342900" lvl="1" indent="-342900">
              <a:lnSpc>
                <a:spcPct val="95000"/>
              </a:lnSpc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</a:rPr>
              <a:t>Scalable web service</a:t>
            </a:r>
          </a:p>
          <a:p>
            <a:pPr marL="342900" lvl="1" indent="-342900">
              <a:lnSpc>
                <a:spcPct val="95000"/>
              </a:lnSpc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</a:rPr>
              <a:t>Returns cached data or data from remote </a:t>
            </a: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</a:rPr>
              <a:t>pS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</a:rPr>
              <a:t>-PS services</a:t>
            </a:r>
          </a:p>
          <a:p>
            <a:pPr marL="342900" lvl="1" indent="-342900">
              <a:lnSpc>
                <a:spcPct val="95000"/>
              </a:lnSpc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</a:rPr>
              <a:t>End to End tomography via SNMP &amp; </a:t>
            </a: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</a:rPr>
              <a:t>Traceroute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</a:p>
          <a:p>
            <a:pPr marL="342900" lvl="1" indent="-342900">
              <a:lnSpc>
                <a:spcPct val="95000"/>
              </a:lnSpc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</a:rPr>
              <a:t>Parameters:</a:t>
            </a:r>
          </a:p>
          <a:p>
            <a:pPr lvl="1"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Time period</a:t>
            </a:r>
          </a:p>
          <a:p>
            <a:pPr lvl="1"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Source/Destination IPs</a:t>
            </a:r>
          </a:p>
          <a:p>
            <a:pPr lvl="1"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Source/Destination HUBs</a:t>
            </a:r>
          </a:p>
          <a:p>
            <a:pPr lvl="1"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Data type</a:t>
            </a:r>
          </a:p>
          <a:p>
            <a:pPr lvl="1"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Resolution - number of aggregated data points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97207" y="6402229"/>
            <a:ext cx="2051685" cy="17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dirty="0">
                <a:solidFill>
                  <a:srgbClr val="8B8B8B"/>
                </a:solidFill>
                <a:latin typeface="Arial" pitchFamily="34" charset="0"/>
              </a:rPr>
              <a:t>7/1/11</a:t>
            </a:r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lang="en-US" sz="4000" dirty="0" smtClean="0"/>
              <a:t>DRS: What is the HUB ?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0005" y="1828800"/>
            <a:ext cx="4066223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066800"/>
            <a:ext cx="4820603" cy="4953477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4038600" cy="3050066"/>
          </a:xfrm>
        </p:spPr>
        <p:txBody>
          <a:bodyPr/>
          <a:lstStyle/>
          <a:p>
            <a:pPr marL="342900" lvl="1" indent="-342900">
              <a:lnSpc>
                <a:spcPct val="95000"/>
              </a:lnSpc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Logical aggregation of the End-to-End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</a:rPr>
              <a:t>pS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-PS monitoring endpoints - End Site located with ESnet edge located</a:t>
            </a:r>
          </a:p>
          <a:p>
            <a:pPr marL="342900" lvl="1" indent="-342900">
              <a:lnSpc>
                <a:spcPct val="95000"/>
              </a:lnSpc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Allows one to see all available data for WAN network path 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457200" y="4419600"/>
            <a:ext cx="8153400" cy="79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1" indent="-34290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Every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pS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-PS service and as result every measurement is mapped to specific HUB upon discovery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97207" y="6402229"/>
            <a:ext cx="2051685" cy="17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dirty="0">
                <a:solidFill>
                  <a:srgbClr val="8B8B8B"/>
                </a:solidFill>
                <a:latin typeface="Arial" pitchFamily="34" charset="0"/>
              </a:rPr>
              <a:t>7/1/11</a:t>
            </a:r>
          </a:p>
        </p:txBody>
      </p:sp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lang="en-US" sz="4000" dirty="0"/>
              <a:t>ADS: Anomalies Detection Service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0553"/>
          </a:xfrm>
        </p:spPr>
        <p:txBody>
          <a:bodyPr/>
          <a:lstStyle/>
          <a:p>
            <a:pPr marL="342900" lvl="1" indent="-342900">
              <a:lnSpc>
                <a:spcPct val="95000"/>
              </a:lnSpc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REST based web service, can be located anywhere</a:t>
            </a:r>
          </a:p>
          <a:p>
            <a:pPr marL="342900" lvl="1" indent="-342900">
              <a:lnSpc>
                <a:spcPct val="95000"/>
              </a:lnSpc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Designed to work with any E-Center supported data sample or may send request to the DRS for the time series dataset </a:t>
            </a:r>
          </a:p>
          <a:p>
            <a:pPr marL="342900" lvl="1" indent="-342900">
              <a:lnSpc>
                <a:spcPct val="95000"/>
              </a:lnSpc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Implements Static (SPD) or Adaptive Plateau Detection Algorithms (APD): </a:t>
            </a:r>
            <a:endParaRPr lang="en-US" sz="2000" dirty="0" smtClean="0">
              <a:solidFill>
                <a:srgbClr val="000000"/>
              </a:solidFill>
              <a:latin typeface="Arial" pitchFamily="34" charset="0"/>
            </a:endParaRPr>
          </a:p>
          <a:p>
            <a:pPr lvl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developed at Ohio Supercomputing Center (Prasad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Calyam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)</a:t>
            </a:r>
          </a:p>
          <a:p>
            <a:pPr marL="342900" lvl="1" indent="-342900">
              <a:lnSpc>
                <a:spcPct val="95000"/>
              </a:lnSpc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Protocol is documented at:</a:t>
            </a:r>
          </a:p>
          <a:p>
            <a:pPr marL="695325" lvl="2" indent="-342900">
              <a:lnSpc>
                <a:spcPct val="95000"/>
              </a:lnSpc>
              <a:spcAft>
                <a:spcPts val="60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hlinkClick r:id="rId2"/>
              </a:rPr>
              <a:t>https://cdcvs.fnal.gov/redmine/projects/ecenter/wiki/Anomalies_Detection_Service(ADS)</a:t>
            </a:r>
            <a:endParaRPr lang="en-US" sz="2800" dirty="0" smtClean="0">
              <a:solidFill>
                <a:srgbClr val="000000"/>
              </a:solidFill>
              <a:latin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lang="en-US" sz="4000" dirty="0"/>
              <a:t>ADS: Plateau Anomaly Detection</a:t>
            </a:r>
          </a:p>
        </p:txBody>
      </p:sp>
      <p:sp>
        <p:nvSpPr>
          <p:cNvPr id="7" name="Text Box 5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19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2900" lvl="1" indent="-342900">
              <a:lnSpc>
                <a:spcPct val="95000"/>
              </a:lnSpc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Enhanced mean ± standard deviation (MSD) algorithm</a:t>
            </a:r>
          </a:p>
          <a:p>
            <a:pPr marL="342900" lvl="1" indent="-342900">
              <a:lnSpc>
                <a:spcPct val="95000"/>
              </a:lnSpc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Plateau detector uses two salient thresholds</a:t>
            </a:r>
          </a:p>
          <a:p>
            <a:pPr lvl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Sensitivity (s): 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specifies magnitude of plateau change that may result in anomaly</a:t>
            </a:r>
          </a:p>
          <a:p>
            <a:pPr lvl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Trigger duration (td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): 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specifies duration of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anomaly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event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before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trigger is signaled</a:t>
            </a:r>
          </a:p>
          <a:p>
            <a:pPr marL="342900" lvl="1" indent="-342900">
              <a:lnSpc>
                <a:spcPct val="95000"/>
              </a:lnSpc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Network health norm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determined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by calculating mean for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set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of measurements sampled recently into “summary buffer”</a:t>
            </a:r>
          </a:p>
          <a:p>
            <a:pPr lvl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Number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of samples in “summary buffer” is user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defined,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and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labeled ‘summary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window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count’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swc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)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81984" y="4495801"/>
            <a:ext cx="3990499" cy="26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</a:rPr>
              <a:t>Static Sensitivity in SPD Scheme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876800" y="5562600"/>
            <a:ext cx="4066223" cy="26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</a:rPr>
              <a:t>Dynamic Sensitivity in APD Scheme</a:t>
            </a:r>
          </a:p>
        </p:txBody>
      </p:sp>
      <p:sp>
        <p:nvSpPr>
          <p:cNvPr id="9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lang="en-US" sz="4000" dirty="0"/>
              <a:t>ADS: SPD and APD samples</a:t>
            </a:r>
          </a:p>
        </p:txBody>
      </p:sp>
      <p:pic>
        <p:nvPicPr>
          <p:cNvPr id="12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3887183" cy="3014895"/>
          </a:xfrm>
          <a:prstGeom prst="rect">
            <a:avLst/>
          </a:prstGeom>
          <a:noFill/>
        </p:spPr>
      </p:pic>
      <p:pic>
        <p:nvPicPr>
          <p:cNvPr id="1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362200"/>
            <a:ext cx="4055603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77813"/>
            <a:ext cx="8001000" cy="7889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lang="en-US" sz="4000" dirty="0"/>
              <a:t>ADS: Integration with DRS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066800"/>
            <a:ext cx="4186238" cy="5030629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4724400" cy="3610219"/>
          </a:xfrm>
        </p:spPr>
        <p:txBody>
          <a:bodyPr lIns="0" tIns="0" rIns="0" bIns="0"/>
          <a:lstStyle/>
          <a:p>
            <a:pPr marL="342900" lvl="1" indent="-342900">
              <a:lnSpc>
                <a:spcPct val="95000"/>
              </a:lnSpc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ADS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=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standalone web service</a:t>
            </a:r>
          </a:p>
          <a:p>
            <a:pPr marL="342900" lvl="1" indent="-342900">
              <a:lnSpc>
                <a:spcPct val="95000"/>
              </a:lnSpc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Can return results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for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supplied data sample</a:t>
            </a:r>
          </a:p>
          <a:p>
            <a:pPr marL="342900" lvl="1" indent="-342900">
              <a:lnSpc>
                <a:spcPct val="95000"/>
              </a:lnSpc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OR, can send request to DRS for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specific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data type for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time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period</a:t>
            </a:r>
          </a:p>
          <a:p>
            <a:pPr marL="342900" lvl="1" indent="-342900">
              <a:lnSpc>
                <a:spcPct val="95000"/>
              </a:lnSpc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Returns all warnings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&amp;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critical anomalies found according to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plateau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detection  parameters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97207" y="6402229"/>
            <a:ext cx="2051685" cy="17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dirty="0">
                <a:solidFill>
                  <a:srgbClr val="8B8B8B"/>
                </a:solidFill>
                <a:latin typeface="Arial" pitchFamily="34" charset="0"/>
              </a:rPr>
              <a:t>7/1/11</a:t>
            </a:r>
          </a:p>
        </p:txBody>
      </p:sp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77813"/>
            <a:ext cx="8001000" cy="7127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lang="en-US" sz="4000" dirty="0"/>
              <a:t>Front-end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5645"/>
            <a:ext cx="8382000" cy="5207579"/>
          </a:xfrm>
        </p:spPr>
        <p:txBody>
          <a:bodyPr/>
          <a:lstStyle/>
          <a:p>
            <a:pPr marL="342900" lvl="1" indent="-342900">
              <a:lnSpc>
                <a:spcPct val="95000"/>
              </a:lnSpc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Powered by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</a:rPr>
              <a:t>Drupal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 Content Management System</a:t>
            </a:r>
            <a:endParaRPr lang="en-US" sz="1700" dirty="0" smtClean="0">
              <a:solidFill>
                <a:srgbClr val="000000"/>
              </a:solidFill>
              <a:latin typeface="Arial" pitchFamily="34" charset="0"/>
            </a:endParaRPr>
          </a:p>
          <a:p>
            <a:pPr lvl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Popular and proven: Great community, stable, widely-known. Strong support for social networking features (issue tracking, blogs, knowledge base, tag cloud)</a:t>
            </a:r>
          </a:p>
          <a:p>
            <a:pPr lvl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Widely adopted by government: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hlinkClick r:id="rId2"/>
              </a:rPr>
              <a:t>Challenge.gov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hlinkClick r:id="rId3"/>
              </a:rPr>
              <a:t>Whitehouse.gov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hlinkClick r:id="rId4"/>
              </a:rPr>
              <a:t>Energy.gov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hlinkClick r:id="rId5"/>
              </a:rPr>
              <a:t>Recovery.gov</a:t>
            </a: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Key social features</a:t>
            </a:r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 smtClean="0"/>
          </a:p>
          <a:p>
            <a:pPr lvl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Data conversations: Issue &amp; data notification system allows conversation &amp; collaboration across DOE networking community.</a:t>
            </a:r>
          </a:p>
          <a:p>
            <a:pPr lvl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Knowledge base: A powerful WIKI with an easy editor for generating and sharing documentation.</a:t>
            </a:r>
          </a:p>
          <a:p>
            <a:pPr lvl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Groups: Lightweight system for sharing conversations &amp; documentations with a task force or working group </a:t>
            </a:r>
          </a:p>
          <a:p>
            <a:pPr lvl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Activity stream: A birds' eye view of important conversations, anomalies, and knowledge base articles customized for each user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14327" y="1002985"/>
            <a:ext cx="8269605" cy="137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endParaRPr lang="en-US" sz="1900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</a:pPr>
            <a:endParaRPr lang="en-US" sz="1900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</a:pPr>
            <a:endParaRPr lang="en-US" sz="1900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</a:pPr>
            <a:endParaRPr lang="en-US" sz="19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97207" y="6402229"/>
            <a:ext cx="2051685" cy="17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dirty="0">
                <a:solidFill>
                  <a:srgbClr val="8B8B8B"/>
                </a:solidFill>
                <a:latin typeface="Arial" pitchFamily="34" charset="0"/>
              </a:rPr>
              <a:t>7/1/11</a:t>
            </a:r>
          </a:p>
        </p:txBody>
      </p:sp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77813"/>
            <a:ext cx="8153400" cy="7127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lang="en-US" sz="4000" dirty="0"/>
              <a:t>Front-end: Dashboard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066800"/>
            <a:ext cx="4038600" cy="5105400"/>
          </a:xfrm>
        </p:spPr>
        <p:txBody>
          <a:bodyPr/>
          <a:lstStyle/>
          <a:p>
            <a:pPr marL="342900" lvl="1" indent="-342900">
              <a:lnSpc>
                <a:spcPct val="95000"/>
              </a:lnSpc>
              <a:spcAft>
                <a:spcPts val="600"/>
              </a:spcAft>
              <a:buClr>
                <a:schemeClr val="accent1"/>
              </a:buClr>
              <a:buSzPct val="65000"/>
              <a:buNone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</a:rPr>
              <a:t>Dynamic, per-user dashboard:</a:t>
            </a:r>
          </a:p>
          <a:p>
            <a:pPr lvl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encourages users to interact with site and each other </a:t>
            </a:r>
          </a:p>
          <a:p>
            <a:pPr lvl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user-selectable site-centric view and other data tools to give user instant snapshot of network status </a:t>
            </a:r>
          </a:p>
          <a:p>
            <a:pPr lvl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site-wide activities using familiar "activity stream" interface</a:t>
            </a:r>
          </a:p>
          <a:p>
            <a:pPr lvl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Activity stream includes detected anomalies, new content, comments, and more, based on user's group membership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-51433" y="1188722"/>
            <a:ext cx="3707607" cy="93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</a:pPr>
            <a:endParaRPr lang="en-US" sz="1600" b="1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</a:pPr>
            <a:endParaRPr lang="en-US" sz="1600" b="1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</a:pP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1205" y="1363027"/>
            <a:ext cx="4746595" cy="45805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97207" y="6402229"/>
            <a:ext cx="2051685" cy="17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dirty="0">
                <a:solidFill>
                  <a:srgbClr val="8B8B8B"/>
                </a:solidFill>
                <a:latin typeface="Arial" pitchFamily="34" charset="0"/>
              </a:rPr>
              <a:t>7/1/11</a:t>
            </a:r>
          </a:p>
        </p:txBody>
      </p:sp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77813"/>
            <a:ext cx="8153400" cy="6365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lang="en-US" sz="4000" dirty="0"/>
              <a:t>Front-end: Site-centric view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618422"/>
            <a:ext cx="7588092" cy="3477578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1292662"/>
          </a:xfrm>
        </p:spPr>
        <p:txBody>
          <a:bodyPr/>
          <a:lstStyle/>
          <a:p>
            <a:pPr marL="342900" lvl="1" indent="-342900">
              <a:lnSpc>
                <a:spcPct val="95000"/>
              </a:lnSpc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User-customizable view of connections to other DOE sites.</a:t>
            </a:r>
          </a:p>
          <a:p>
            <a:pPr marL="342900" lvl="1" indent="-342900">
              <a:lnSpc>
                <a:spcPct val="95000"/>
              </a:lnSpc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24-hour snapshot to find where problems exist</a:t>
            </a:r>
          </a:p>
          <a:p>
            <a:pPr marL="342900" lvl="1" indent="-342900">
              <a:lnSpc>
                <a:spcPct val="95000"/>
              </a:lnSpc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Cached hourly for speedy display on dashboard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97207" y="6402229"/>
            <a:ext cx="2051685" cy="17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dirty="0">
                <a:solidFill>
                  <a:srgbClr val="8B8B8B"/>
                </a:solidFill>
                <a:latin typeface="Arial" pitchFamily="34" charset="0"/>
              </a:rPr>
              <a:t>7/1/11</a:t>
            </a:r>
          </a:p>
        </p:txBody>
      </p:sp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699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lang="en-US" sz="3600" dirty="0"/>
              <a:t>Front-end: </a:t>
            </a:r>
            <a:r>
              <a:rPr lang="en-US" sz="3600" dirty="0" smtClean="0"/>
              <a:t>E2E UI </a:t>
            </a:r>
            <a:r>
              <a:rPr lang="en-US" sz="3600" dirty="0"/>
              <a:t>&amp; data </a:t>
            </a:r>
            <a:r>
              <a:rPr lang="en-US" sz="3600" dirty="0" smtClean="0"/>
              <a:t>visualization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914400"/>
            <a:ext cx="5487328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97207" y="6402229"/>
            <a:ext cx="2051685" cy="17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dirty="0">
                <a:solidFill>
                  <a:srgbClr val="8B8B8B"/>
                </a:solidFill>
                <a:latin typeface="Arial" pitchFamily="34" charset="0"/>
              </a:rPr>
              <a:t>7/1/11</a:t>
            </a:r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6858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lang="en-US" sz="4000" dirty="0" smtClean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56605"/>
          </a:xfrm>
        </p:spPr>
        <p:txBody>
          <a:bodyPr/>
          <a:lstStyle/>
          <a:p>
            <a:pPr>
              <a:lnSpc>
                <a:spcPct val="95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Project Goals</a:t>
            </a:r>
            <a:endParaRPr lang="en-US" dirty="0" smtClean="0"/>
          </a:p>
          <a:p>
            <a:pPr>
              <a:lnSpc>
                <a:spcPct val="95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Overview </a:t>
            </a:r>
            <a:endParaRPr lang="en-US" dirty="0" smtClean="0"/>
          </a:p>
          <a:p>
            <a:pPr>
              <a:lnSpc>
                <a:spcPct val="95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Major Components</a:t>
            </a:r>
            <a:endParaRPr lang="en-US" dirty="0" smtClean="0"/>
          </a:p>
          <a:p>
            <a:pPr>
              <a:lnSpc>
                <a:spcPct val="95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Data Collection</a:t>
            </a:r>
            <a:endParaRPr lang="en-US" dirty="0" smtClean="0"/>
          </a:p>
          <a:p>
            <a:pPr>
              <a:lnSpc>
                <a:spcPct val="95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Data Retrieval Service</a:t>
            </a:r>
            <a:endParaRPr lang="en-US" dirty="0" smtClean="0"/>
          </a:p>
          <a:p>
            <a:pPr>
              <a:lnSpc>
                <a:spcPct val="95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Anomalies Detection Service</a:t>
            </a:r>
            <a:endParaRPr lang="en-US" dirty="0" smtClean="0"/>
          </a:p>
          <a:p>
            <a:pPr>
              <a:lnSpc>
                <a:spcPct val="95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Front-End</a:t>
            </a:r>
            <a:endParaRPr lang="en-US" dirty="0" smtClean="0"/>
          </a:p>
          <a:p>
            <a:pPr>
              <a:lnSpc>
                <a:spcPct val="95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Social Features </a:t>
            </a:r>
            <a:endParaRPr lang="en-US" dirty="0" smtClean="0"/>
          </a:p>
          <a:p>
            <a:pPr>
              <a:lnSpc>
                <a:spcPct val="95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Future Plans</a:t>
            </a: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97207" y="6402229"/>
            <a:ext cx="2051685" cy="17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dirty="0">
                <a:solidFill>
                  <a:srgbClr val="8B8B8B"/>
                </a:solidFill>
                <a:latin typeface="Arial" pitchFamily="34" charset="0"/>
              </a:rPr>
              <a:t>7/1/11</a:t>
            </a:r>
          </a:p>
        </p:txBody>
      </p:sp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lang="en-US" sz="3600" dirty="0" smtClean="0"/>
              <a:t>Front-End</a:t>
            </a:r>
            <a:r>
              <a:rPr lang="en-US" sz="3600" dirty="0"/>
              <a:t>: </a:t>
            </a:r>
            <a:r>
              <a:rPr lang="en-US" sz="3600" dirty="0" err="1"/>
              <a:t>Weathermap</a:t>
            </a:r>
            <a:r>
              <a:rPr lang="en-US" sz="3600" dirty="0"/>
              <a:t> UI usage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8720" y="1298812"/>
            <a:ext cx="1473042" cy="1444467"/>
          </a:xfrm>
          <a:prstGeom prst="rect">
            <a:avLst/>
          </a:prstGeom>
          <a:noFill/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862967" y="2850431"/>
            <a:ext cx="2187417" cy="73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</a:rPr>
              <a:t>Select source and destination on </a:t>
            </a:r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</a:rPr>
              <a:t>map</a:t>
            </a:r>
            <a:endParaRPr lang="en-US" sz="1600" b="1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</a:pP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8673" y="1661711"/>
            <a:ext cx="3276124" cy="1431608"/>
          </a:xfrm>
          <a:prstGeom prst="rect">
            <a:avLst/>
          </a:prstGeom>
          <a:noFill/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4531518" y="3307631"/>
            <a:ext cx="3621882" cy="73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</a:rPr>
              <a:t>...or by typing to search or selecting from list of </a:t>
            </a:r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</a:rPr>
              <a:t>sites</a:t>
            </a:r>
            <a:endParaRPr lang="en-US" sz="1600" b="1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</a:pP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5515" y="3886200"/>
            <a:ext cx="2508885" cy="2173129"/>
          </a:xfrm>
          <a:prstGeom prst="rect">
            <a:avLst/>
          </a:prstGeom>
          <a:noFill/>
        </p:spPr>
      </p:pic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4607718" y="4831631"/>
            <a:ext cx="3164682" cy="73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</a:rPr>
              <a:t>Select date range and </a:t>
            </a:r>
            <a:endParaRPr lang="en-US" sz="17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en-US" sz="1700" b="1" dirty="0" err="1" smtClean="0">
                <a:solidFill>
                  <a:srgbClr val="000000"/>
                </a:solidFill>
                <a:latin typeface="Arial" pitchFamily="34" charset="0"/>
              </a:rPr>
              <a:t>timezone</a:t>
            </a:r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700" b="1" dirty="0">
                <a:solidFill>
                  <a:srgbClr val="000000"/>
                </a:solidFill>
                <a:latin typeface="Arial" pitchFamily="34" charset="0"/>
              </a:rPr>
              <a:t>for </a:t>
            </a:r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</a:rPr>
              <a:t>query</a:t>
            </a:r>
            <a:endParaRPr lang="en-US" sz="1600" b="1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</a:pP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97207" y="6402229"/>
            <a:ext cx="2051685" cy="17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dirty="0">
                <a:solidFill>
                  <a:srgbClr val="8B8B8B"/>
                </a:solidFill>
                <a:latin typeface="Arial" pitchFamily="34" charset="0"/>
              </a:rPr>
              <a:t>7/1/11</a:t>
            </a:r>
          </a:p>
        </p:txBody>
      </p:sp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lang="en-US" sz="3600" dirty="0"/>
              <a:t>Front-end: </a:t>
            </a:r>
            <a:r>
              <a:rPr lang="en-US" sz="3600" dirty="0" err="1"/>
              <a:t>Weathermap</a:t>
            </a:r>
            <a:r>
              <a:rPr lang="en-US" sz="3600" dirty="0"/>
              <a:t> Results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05840"/>
            <a:ext cx="6213634" cy="5009198"/>
          </a:xfrm>
          <a:prstGeom prst="rect">
            <a:avLst/>
          </a:prstGeom>
          <a:noFill/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495800" y="1676400"/>
            <a:ext cx="1744028" cy="555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900" b="1" dirty="0">
                <a:solidFill>
                  <a:srgbClr val="CC0000"/>
                </a:solidFill>
                <a:latin typeface="Arial" pitchFamily="34" charset="0"/>
              </a:rPr>
              <a:t>Geographic </a:t>
            </a:r>
            <a:endParaRPr lang="en-US" sz="1900" b="1" dirty="0" smtClean="0">
              <a:solidFill>
                <a:srgbClr val="CC0000"/>
              </a:solidFill>
              <a:latin typeface="Arial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en-US" sz="1900" b="1" dirty="0" err="1" smtClean="0">
                <a:solidFill>
                  <a:srgbClr val="CC0000"/>
                </a:solidFill>
                <a:latin typeface="Arial" pitchFamily="34" charset="0"/>
              </a:rPr>
              <a:t>traceroute</a:t>
            </a:r>
            <a:endParaRPr lang="en-US" sz="14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240405" y="3749041"/>
            <a:ext cx="3649028" cy="89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900" b="1" dirty="0">
                <a:solidFill>
                  <a:srgbClr val="CC0000"/>
                </a:solidFill>
                <a:latin typeface="Arial" pitchFamily="34" charset="0"/>
              </a:rPr>
              <a:t>Logical </a:t>
            </a:r>
            <a:r>
              <a:rPr lang="en-US" sz="1900" b="1" dirty="0" err="1">
                <a:solidFill>
                  <a:srgbClr val="CC0000"/>
                </a:solidFill>
                <a:latin typeface="Arial" pitchFamily="34" charset="0"/>
              </a:rPr>
              <a:t>traceroute</a:t>
            </a:r>
            <a:endParaRPr lang="en-US" dirty="0"/>
          </a:p>
          <a:p>
            <a:pPr>
              <a:lnSpc>
                <a:spcPct val="95000"/>
              </a:lnSpc>
            </a:pPr>
            <a:endParaRPr lang="en-US" sz="1400" b="1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</a:pPr>
            <a:endParaRPr lang="en-US" sz="1400" b="1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</a:pPr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584" name="Freeform 8"/>
          <p:cNvSpPr>
            <a:spLocks/>
          </p:cNvSpPr>
          <p:nvPr/>
        </p:nvSpPr>
        <p:spPr bwMode="auto">
          <a:xfrm flipH="1">
            <a:off x="3297555" y="3846195"/>
            <a:ext cx="580073" cy="208598"/>
          </a:xfrm>
          <a:custGeom>
            <a:avLst/>
            <a:gdLst/>
            <a:ahLst/>
            <a:cxnLst>
              <a:cxn ang="0">
                <a:pos x="0" y="6165"/>
              </a:cxn>
              <a:cxn ang="0">
                <a:pos x="10427" y="6165"/>
              </a:cxn>
              <a:cxn ang="0">
                <a:pos x="10427" y="985"/>
              </a:cxn>
              <a:cxn ang="0">
                <a:pos x="11410" y="995"/>
              </a:cxn>
              <a:cxn ang="0">
                <a:pos x="21600" y="11345"/>
              </a:cxn>
              <a:cxn ang="0">
                <a:pos x="11413" y="21691"/>
              </a:cxn>
              <a:cxn ang="0">
                <a:pos x="10427" y="21705"/>
              </a:cxn>
              <a:cxn ang="0">
                <a:pos x="10427" y="16526"/>
              </a:cxn>
              <a:cxn ang="0">
                <a:pos x="0" y="16526"/>
              </a:cxn>
              <a:cxn ang="0">
                <a:pos x="0" y="6165"/>
              </a:cxn>
            </a:cxnLst>
            <a:rect l="0" t="0" r="r" b="b"/>
            <a:pathLst>
              <a:path w="21600" h="22715">
                <a:moveTo>
                  <a:pt x="0" y="6165"/>
                </a:moveTo>
                <a:lnTo>
                  <a:pt x="10427" y="6165"/>
                </a:lnTo>
                <a:cubicBezTo>
                  <a:pt x="10427" y="6165"/>
                  <a:pt x="10412" y="1031"/>
                  <a:pt x="10427" y="985"/>
                </a:cubicBezTo>
                <a:cubicBezTo>
                  <a:pt x="10427" y="0"/>
                  <a:pt x="11410" y="995"/>
                  <a:pt x="11410" y="995"/>
                </a:cubicBezTo>
                <a:lnTo>
                  <a:pt x="21600" y="11345"/>
                </a:lnTo>
                <a:cubicBezTo>
                  <a:pt x="21600" y="11345"/>
                  <a:pt x="11413" y="21669"/>
                  <a:pt x="11413" y="21691"/>
                </a:cubicBezTo>
                <a:cubicBezTo>
                  <a:pt x="10263" y="22715"/>
                  <a:pt x="10427" y="21705"/>
                  <a:pt x="10427" y="21705"/>
                </a:cubicBezTo>
                <a:lnTo>
                  <a:pt x="10427" y="16526"/>
                </a:lnTo>
                <a:lnTo>
                  <a:pt x="0" y="16526"/>
                </a:lnTo>
                <a:lnTo>
                  <a:pt x="0" y="616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82294" tIns="41148" rIns="82294" bIns="41148"/>
          <a:lstStyle/>
          <a:p>
            <a:endParaRPr lang="en-US"/>
          </a:p>
        </p:txBody>
      </p:sp>
      <p:sp>
        <p:nvSpPr>
          <p:cNvPr id="24585" name="Freeform 9"/>
          <p:cNvSpPr>
            <a:spLocks/>
          </p:cNvSpPr>
          <p:nvPr/>
        </p:nvSpPr>
        <p:spPr bwMode="auto">
          <a:xfrm flipH="1">
            <a:off x="3846195" y="1834515"/>
            <a:ext cx="580073" cy="208598"/>
          </a:xfrm>
          <a:custGeom>
            <a:avLst/>
            <a:gdLst/>
            <a:ahLst/>
            <a:cxnLst>
              <a:cxn ang="0">
                <a:pos x="0" y="6165"/>
              </a:cxn>
              <a:cxn ang="0">
                <a:pos x="10427" y="6165"/>
              </a:cxn>
              <a:cxn ang="0">
                <a:pos x="10427" y="985"/>
              </a:cxn>
              <a:cxn ang="0">
                <a:pos x="11410" y="995"/>
              </a:cxn>
              <a:cxn ang="0">
                <a:pos x="21600" y="11345"/>
              </a:cxn>
              <a:cxn ang="0">
                <a:pos x="11413" y="21691"/>
              </a:cxn>
              <a:cxn ang="0">
                <a:pos x="10427" y="21705"/>
              </a:cxn>
              <a:cxn ang="0">
                <a:pos x="10427" y="16526"/>
              </a:cxn>
              <a:cxn ang="0">
                <a:pos x="0" y="16526"/>
              </a:cxn>
              <a:cxn ang="0">
                <a:pos x="0" y="6165"/>
              </a:cxn>
            </a:cxnLst>
            <a:rect l="0" t="0" r="r" b="b"/>
            <a:pathLst>
              <a:path w="21600" h="22715">
                <a:moveTo>
                  <a:pt x="0" y="6165"/>
                </a:moveTo>
                <a:lnTo>
                  <a:pt x="10427" y="6165"/>
                </a:lnTo>
                <a:cubicBezTo>
                  <a:pt x="10427" y="6165"/>
                  <a:pt x="10412" y="1031"/>
                  <a:pt x="10427" y="985"/>
                </a:cubicBezTo>
                <a:cubicBezTo>
                  <a:pt x="10427" y="0"/>
                  <a:pt x="11410" y="995"/>
                  <a:pt x="11410" y="995"/>
                </a:cubicBezTo>
                <a:lnTo>
                  <a:pt x="21600" y="11345"/>
                </a:lnTo>
                <a:cubicBezTo>
                  <a:pt x="21600" y="11345"/>
                  <a:pt x="11413" y="21669"/>
                  <a:pt x="11413" y="21691"/>
                </a:cubicBezTo>
                <a:cubicBezTo>
                  <a:pt x="10263" y="22715"/>
                  <a:pt x="10427" y="21705"/>
                  <a:pt x="10427" y="21705"/>
                </a:cubicBezTo>
                <a:lnTo>
                  <a:pt x="10427" y="16526"/>
                </a:lnTo>
                <a:lnTo>
                  <a:pt x="0" y="16526"/>
                </a:lnTo>
                <a:lnTo>
                  <a:pt x="0" y="616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82294" tIns="41148" rIns="82294" bIns="41148"/>
          <a:lstStyle/>
          <a:p>
            <a:endParaRPr lang="en-US"/>
          </a:p>
        </p:txBody>
      </p:sp>
      <p:sp>
        <p:nvSpPr>
          <p:cNvPr id="24586" name="Freeform 10"/>
          <p:cNvSpPr>
            <a:spLocks/>
          </p:cNvSpPr>
          <p:nvPr/>
        </p:nvSpPr>
        <p:spPr bwMode="auto">
          <a:xfrm flipH="1">
            <a:off x="6680835" y="4760595"/>
            <a:ext cx="580073" cy="208598"/>
          </a:xfrm>
          <a:custGeom>
            <a:avLst/>
            <a:gdLst/>
            <a:ahLst/>
            <a:cxnLst>
              <a:cxn ang="0">
                <a:pos x="0" y="6165"/>
              </a:cxn>
              <a:cxn ang="0">
                <a:pos x="10427" y="6165"/>
              </a:cxn>
              <a:cxn ang="0">
                <a:pos x="10427" y="985"/>
              </a:cxn>
              <a:cxn ang="0">
                <a:pos x="11410" y="995"/>
              </a:cxn>
              <a:cxn ang="0">
                <a:pos x="21600" y="11345"/>
              </a:cxn>
              <a:cxn ang="0">
                <a:pos x="11413" y="21691"/>
              </a:cxn>
              <a:cxn ang="0">
                <a:pos x="10427" y="21705"/>
              </a:cxn>
              <a:cxn ang="0">
                <a:pos x="10427" y="16526"/>
              </a:cxn>
              <a:cxn ang="0">
                <a:pos x="0" y="16526"/>
              </a:cxn>
              <a:cxn ang="0">
                <a:pos x="0" y="6165"/>
              </a:cxn>
            </a:cxnLst>
            <a:rect l="0" t="0" r="r" b="b"/>
            <a:pathLst>
              <a:path w="21600" h="22715">
                <a:moveTo>
                  <a:pt x="0" y="6165"/>
                </a:moveTo>
                <a:lnTo>
                  <a:pt x="10427" y="6165"/>
                </a:lnTo>
                <a:cubicBezTo>
                  <a:pt x="10427" y="6165"/>
                  <a:pt x="10412" y="1031"/>
                  <a:pt x="10427" y="985"/>
                </a:cubicBezTo>
                <a:cubicBezTo>
                  <a:pt x="10427" y="0"/>
                  <a:pt x="11410" y="995"/>
                  <a:pt x="11410" y="995"/>
                </a:cubicBezTo>
                <a:lnTo>
                  <a:pt x="21600" y="11345"/>
                </a:lnTo>
                <a:cubicBezTo>
                  <a:pt x="21600" y="11345"/>
                  <a:pt x="11413" y="21669"/>
                  <a:pt x="11413" y="21691"/>
                </a:cubicBezTo>
                <a:cubicBezTo>
                  <a:pt x="10263" y="22715"/>
                  <a:pt x="10427" y="21705"/>
                  <a:pt x="10427" y="21705"/>
                </a:cubicBezTo>
                <a:lnTo>
                  <a:pt x="10427" y="16526"/>
                </a:lnTo>
                <a:lnTo>
                  <a:pt x="0" y="16526"/>
                </a:lnTo>
                <a:lnTo>
                  <a:pt x="0" y="616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82294" tIns="41148" rIns="82294" bIns="41148"/>
          <a:lstStyle/>
          <a:p>
            <a:endParaRPr lang="en-US"/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7239000" y="5105400"/>
            <a:ext cx="1905000" cy="55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900" b="1" dirty="0">
                <a:solidFill>
                  <a:srgbClr val="CC0000"/>
                </a:solidFill>
                <a:latin typeface="Arial" pitchFamily="34" charset="0"/>
              </a:rPr>
              <a:t>Permanent link </a:t>
            </a:r>
            <a:endParaRPr lang="en-US" sz="1900" b="1" dirty="0" smtClean="0">
              <a:solidFill>
                <a:srgbClr val="CC0000"/>
              </a:solidFill>
              <a:latin typeface="Arial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en-US" sz="1900" b="1" dirty="0" smtClean="0">
                <a:solidFill>
                  <a:srgbClr val="CC0000"/>
                </a:solidFill>
                <a:latin typeface="Arial" pitchFamily="34" charset="0"/>
              </a:rPr>
              <a:t>to query</a:t>
            </a:r>
            <a:endParaRPr lang="en-US" dirty="0"/>
          </a:p>
        </p:txBody>
      </p:sp>
      <p:sp>
        <p:nvSpPr>
          <p:cNvPr id="24588" name="Freeform 12"/>
          <p:cNvSpPr>
            <a:spLocks/>
          </p:cNvSpPr>
          <p:nvPr/>
        </p:nvSpPr>
        <p:spPr bwMode="auto">
          <a:xfrm>
            <a:off x="2001678" y="5486400"/>
            <a:ext cx="284322" cy="557213"/>
          </a:xfrm>
          <a:custGeom>
            <a:avLst/>
            <a:gdLst/>
            <a:ahLst/>
            <a:cxnLst>
              <a:cxn ang="0">
                <a:pos x="6165" y="21600"/>
              </a:cxn>
              <a:cxn ang="0">
                <a:pos x="6165" y="11173"/>
              </a:cxn>
              <a:cxn ang="0">
                <a:pos x="985" y="11173"/>
              </a:cxn>
              <a:cxn ang="0">
                <a:pos x="995" y="10190"/>
              </a:cxn>
              <a:cxn ang="0">
                <a:pos x="11345" y="0"/>
              </a:cxn>
              <a:cxn ang="0">
                <a:pos x="21691" y="10187"/>
              </a:cxn>
              <a:cxn ang="0">
                <a:pos x="21705" y="11173"/>
              </a:cxn>
              <a:cxn ang="0">
                <a:pos x="16526" y="11173"/>
              </a:cxn>
              <a:cxn ang="0">
                <a:pos x="16526" y="21600"/>
              </a:cxn>
              <a:cxn ang="0">
                <a:pos x="6165" y="21600"/>
              </a:cxn>
            </a:cxnLst>
            <a:rect l="0" t="0" r="r" b="b"/>
            <a:pathLst>
              <a:path w="22715" h="21600">
                <a:moveTo>
                  <a:pt x="6165" y="21600"/>
                </a:moveTo>
                <a:lnTo>
                  <a:pt x="6165" y="11173"/>
                </a:lnTo>
                <a:cubicBezTo>
                  <a:pt x="6165" y="11173"/>
                  <a:pt x="1031" y="11188"/>
                  <a:pt x="985" y="11173"/>
                </a:cubicBezTo>
                <a:cubicBezTo>
                  <a:pt x="0" y="11173"/>
                  <a:pt x="995" y="10190"/>
                  <a:pt x="995" y="10190"/>
                </a:cubicBezTo>
                <a:lnTo>
                  <a:pt x="11345" y="0"/>
                </a:lnTo>
                <a:cubicBezTo>
                  <a:pt x="11345" y="0"/>
                  <a:pt x="21669" y="10187"/>
                  <a:pt x="21691" y="10187"/>
                </a:cubicBezTo>
                <a:cubicBezTo>
                  <a:pt x="22715" y="11337"/>
                  <a:pt x="21705" y="11173"/>
                  <a:pt x="21705" y="11173"/>
                </a:cubicBezTo>
                <a:lnTo>
                  <a:pt x="16526" y="11173"/>
                </a:lnTo>
                <a:lnTo>
                  <a:pt x="16526" y="21600"/>
                </a:lnTo>
                <a:lnTo>
                  <a:pt x="6165" y="216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82294" tIns="41148" rIns="82294" bIns="41148"/>
          <a:lstStyle/>
          <a:p>
            <a:endParaRPr lang="en-US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2133600" y="5867400"/>
            <a:ext cx="2895600" cy="27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900" b="1" dirty="0">
                <a:solidFill>
                  <a:srgbClr val="CC0000"/>
                </a:solidFill>
                <a:latin typeface="Arial" pitchFamily="34" charset="0"/>
              </a:rPr>
              <a:t>Path utilization </a:t>
            </a:r>
            <a:r>
              <a:rPr lang="en-US" sz="1900" b="1" dirty="0" smtClean="0">
                <a:solidFill>
                  <a:srgbClr val="CC0000"/>
                </a:solidFill>
                <a:latin typeface="Arial" pitchFamily="34" charset="0"/>
              </a:rPr>
              <a:t>chart</a:t>
            </a:r>
            <a:endParaRPr lang="en-US" sz="14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7107076" y="4419600"/>
            <a:ext cx="1884524" cy="55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900" b="1" dirty="0">
                <a:solidFill>
                  <a:srgbClr val="CC0000"/>
                </a:solidFill>
                <a:latin typeface="Arial" pitchFamily="34" charset="0"/>
              </a:rPr>
              <a:t>Create issue </a:t>
            </a:r>
            <a:endParaRPr lang="en-US" sz="1900" b="1" dirty="0" smtClean="0">
              <a:solidFill>
                <a:srgbClr val="CC0000"/>
              </a:solidFill>
              <a:latin typeface="Arial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en-US" sz="1900" b="1" dirty="0" smtClean="0">
                <a:solidFill>
                  <a:srgbClr val="CC0000"/>
                </a:solidFill>
                <a:latin typeface="Arial" pitchFamily="34" charset="0"/>
              </a:rPr>
              <a:t>from query</a:t>
            </a:r>
            <a:endParaRPr lang="en-US" sz="14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591" name="Freeform 15"/>
          <p:cNvSpPr>
            <a:spLocks/>
          </p:cNvSpPr>
          <p:nvPr/>
        </p:nvSpPr>
        <p:spPr bwMode="auto">
          <a:xfrm flipH="1">
            <a:off x="6680835" y="5126355"/>
            <a:ext cx="580073" cy="208598"/>
          </a:xfrm>
          <a:custGeom>
            <a:avLst/>
            <a:gdLst/>
            <a:ahLst/>
            <a:cxnLst>
              <a:cxn ang="0">
                <a:pos x="0" y="6165"/>
              </a:cxn>
              <a:cxn ang="0">
                <a:pos x="10427" y="6165"/>
              </a:cxn>
              <a:cxn ang="0">
                <a:pos x="10427" y="985"/>
              </a:cxn>
              <a:cxn ang="0">
                <a:pos x="11410" y="995"/>
              </a:cxn>
              <a:cxn ang="0">
                <a:pos x="21600" y="11345"/>
              </a:cxn>
              <a:cxn ang="0">
                <a:pos x="11413" y="21691"/>
              </a:cxn>
              <a:cxn ang="0">
                <a:pos x="10427" y="21705"/>
              </a:cxn>
              <a:cxn ang="0">
                <a:pos x="10427" y="16526"/>
              </a:cxn>
              <a:cxn ang="0">
                <a:pos x="0" y="16526"/>
              </a:cxn>
              <a:cxn ang="0">
                <a:pos x="0" y="6165"/>
              </a:cxn>
            </a:cxnLst>
            <a:rect l="0" t="0" r="r" b="b"/>
            <a:pathLst>
              <a:path w="21600" h="22715">
                <a:moveTo>
                  <a:pt x="0" y="6165"/>
                </a:moveTo>
                <a:lnTo>
                  <a:pt x="10427" y="6165"/>
                </a:lnTo>
                <a:cubicBezTo>
                  <a:pt x="10427" y="6165"/>
                  <a:pt x="10412" y="1031"/>
                  <a:pt x="10427" y="985"/>
                </a:cubicBezTo>
                <a:cubicBezTo>
                  <a:pt x="10427" y="0"/>
                  <a:pt x="11410" y="995"/>
                  <a:pt x="11410" y="995"/>
                </a:cubicBezTo>
                <a:lnTo>
                  <a:pt x="21600" y="11345"/>
                </a:lnTo>
                <a:cubicBezTo>
                  <a:pt x="21600" y="11345"/>
                  <a:pt x="11413" y="21669"/>
                  <a:pt x="11413" y="21691"/>
                </a:cubicBezTo>
                <a:cubicBezTo>
                  <a:pt x="10263" y="22715"/>
                  <a:pt x="10427" y="21705"/>
                  <a:pt x="10427" y="21705"/>
                </a:cubicBezTo>
                <a:lnTo>
                  <a:pt x="10427" y="16526"/>
                </a:lnTo>
                <a:lnTo>
                  <a:pt x="0" y="16526"/>
                </a:lnTo>
                <a:lnTo>
                  <a:pt x="0" y="616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82294" tIns="41148" rIns="82294" bIns="41148"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97207" y="6402229"/>
            <a:ext cx="2051685" cy="17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dirty="0">
                <a:solidFill>
                  <a:srgbClr val="8B8B8B"/>
                </a:solidFill>
                <a:latin typeface="Arial" pitchFamily="34" charset="0"/>
              </a:rPr>
              <a:t>7/1/11</a:t>
            </a:r>
          </a:p>
        </p:txBody>
      </p:sp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lang="en-US" sz="3600" dirty="0"/>
              <a:t>Front-end: </a:t>
            </a:r>
            <a:r>
              <a:rPr lang="en-US" sz="3600" dirty="0" err="1"/>
              <a:t>Weathermap</a:t>
            </a:r>
            <a:r>
              <a:rPr lang="en-US" sz="3600" dirty="0"/>
              <a:t> </a:t>
            </a:r>
            <a:r>
              <a:rPr lang="en-US" sz="3600" dirty="0" smtClean="0"/>
              <a:t>Results (II)</a:t>
            </a:r>
            <a:endParaRPr lang="en-US" sz="3600" dirty="0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7282" y="1280160"/>
            <a:ext cx="7240905" cy="4689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97207" y="6402229"/>
            <a:ext cx="2051685" cy="17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dirty="0">
                <a:solidFill>
                  <a:srgbClr val="8B8B8B"/>
                </a:solidFill>
                <a:latin typeface="Arial" pitchFamily="34" charset="0"/>
              </a:rPr>
              <a:t>7/1/11</a:t>
            </a:r>
          </a:p>
        </p:txBody>
      </p:sp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77813"/>
            <a:ext cx="8229600" cy="6365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lang="en-US" sz="3600" dirty="0"/>
              <a:t>Front-end: </a:t>
            </a:r>
            <a:r>
              <a:rPr lang="en-US" sz="3600" dirty="0" err="1"/>
              <a:t>Weathermap</a:t>
            </a:r>
            <a:r>
              <a:rPr lang="en-US" sz="3600" dirty="0"/>
              <a:t> Results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5829" y="1084898"/>
            <a:ext cx="6165056" cy="5029200"/>
          </a:xfrm>
          <a:prstGeom prst="rect">
            <a:avLst/>
          </a:prstGeom>
          <a:noFill/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794885" y="990600"/>
            <a:ext cx="4101942" cy="921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900" b="1" dirty="0">
                <a:solidFill>
                  <a:srgbClr val="CC0000"/>
                </a:solidFill>
                <a:latin typeface="Arial" pitchFamily="34" charset="0"/>
              </a:rPr>
              <a:t>Experimental anomaly detection</a:t>
            </a:r>
            <a:endParaRPr lang="en-US" dirty="0"/>
          </a:p>
          <a:p>
            <a:pPr>
              <a:lnSpc>
                <a:spcPct val="95000"/>
              </a:lnSpc>
            </a:pPr>
            <a:endParaRPr lang="en-US" sz="1400" b="1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</a:pPr>
            <a:endParaRPr lang="en-US" sz="1400" b="1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</a:pPr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631" name="Freeform 7"/>
          <p:cNvSpPr>
            <a:spLocks/>
          </p:cNvSpPr>
          <p:nvPr/>
        </p:nvSpPr>
        <p:spPr bwMode="auto">
          <a:xfrm flipH="1">
            <a:off x="4303395" y="1087755"/>
            <a:ext cx="580073" cy="208598"/>
          </a:xfrm>
          <a:custGeom>
            <a:avLst/>
            <a:gdLst/>
            <a:ahLst/>
            <a:cxnLst>
              <a:cxn ang="0">
                <a:pos x="0" y="6165"/>
              </a:cxn>
              <a:cxn ang="0">
                <a:pos x="10427" y="6165"/>
              </a:cxn>
              <a:cxn ang="0">
                <a:pos x="10427" y="985"/>
              </a:cxn>
              <a:cxn ang="0">
                <a:pos x="11410" y="995"/>
              </a:cxn>
              <a:cxn ang="0">
                <a:pos x="21600" y="11345"/>
              </a:cxn>
              <a:cxn ang="0">
                <a:pos x="11413" y="21691"/>
              </a:cxn>
              <a:cxn ang="0">
                <a:pos x="10427" y="21705"/>
              </a:cxn>
              <a:cxn ang="0">
                <a:pos x="10427" y="16526"/>
              </a:cxn>
              <a:cxn ang="0">
                <a:pos x="0" y="16526"/>
              </a:cxn>
              <a:cxn ang="0">
                <a:pos x="0" y="6165"/>
              </a:cxn>
            </a:cxnLst>
            <a:rect l="0" t="0" r="r" b="b"/>
            <a:pathLst>
              <a:path w="21600" h="22715">
                <a:moveTo>
                  <a:pt x="0" y="6165"/>
                </a:moveTo>
                <a:lnTo>
                  <a:pt x="10427" y="6165"/>
                </a:lnTo>
                <a:cubicBezTo>
                  <a:pt x="10427" y="6165"/>
                  <a:pt x="10412" y="1031"/>
                  <a:pt x="10427" y="985"/>
                </a:cubicBezTo>
                <a:cubicBezTo>
                  <a:pt x="10427" y="0"/>
                  <a:pt x="11410" y="995"/>
                  <a:pt x="11410" y="995"/>
                </a:cubicBezTo>
                <a:lnTo>
                  <a:pt x="21600" y="11345"/>
                </a:lnTo>
                <a:cubicBezTo>
                  <a:pt x="21600" y="11345"/>
                  <a:pt x="11413" y="21669"/>
                  <a:pt x="11413" y="21691"/>
                </a:cubicBezTo>
                <a:cubicBezTo>
                  <a:pt x="10263" y="22715"/>
                  <a:pt x="10427" y="21705"/>
                  <a:pt x="10427" y="21705"/>
                </a:cubicBezTo>
                <a:lnTo>
                  <a:pt x="10427" y="16526"/>
                </a:lnTo>
                <a:lnTo>
                  <a:pt x="0" y="16526"/>
                </a:lnTo>
                <a:lnTo>
                  <a:pt x="0" y="616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82294" tIns="41148" rIns="82294" bIns="41148"/>
          <a:lstStyle/>
          <a:p>
            <a:endParaRPr lang="en-US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697605" y="1996440"/>
            <a:ext cx="4101942" cy="921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900" b="1" dirty="0">
                <a:solidFill>
                  <a:srgbClr val="CC0000"/>
                </a:solidFill>
                <a:latin typeface="Arial" pitchFamily="34" charset="0"/>
              </a:rPr>
              <a:t>Anomalies shown on charts</a:t>
            </a:r>
            <a:endParaRPr lang="en-US" dirty="0"/>
          </a:p>
          <a:p>
            <a:pPr>
              <a:lnSpc>
                <a:spcPct val="95000"/>
              </a:lnSpc>
            </a:pPr>
            <a:endParaRPr lang="en-US" sz="1400" b="1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</a:pPr>
            <a:endParaRPr lang="en-US" sz="1400" b="1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</a:pPr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633" name="Freeform 9"/>
          <p:cNvSpPr>
            <a:spLocks/>
          </p:cNvSpPr>
          <p:nvPr/>
        </p:nvSpPr>
        <p:spPr bwMode="auto">
          <a:xfrm flipV="1">
            <a:off x="5492115" y="2550795"/>
            <a:ext cx="248603" cy="1784509"/>
          </a:xfrm>
          <a:custGeom>
            <a:avLst/>
            <a:gdLst/>
            <a:ahLst/>
            <a:cxnLst>
              <a:cxn ang="0">
                <a:pos x="6165" y="21600"/>
              </a:cxn>
              <a:cxn ang="0">
                <a:pos x="6165" y="11173"/>
              </a:cxn>
              <a:cxn ang="0">
                <a:pos x="985" y="11173"/>
              </a:cxn>
              <a:cxn ang="0">
                <a:pos x="995" y="10190"/>
              </a:cxn>
              <a:cxn ang="0">
                <a:pos x="11345" y="0"/>
              </a:cxn>
              <a:cxn ang="0">
                <a:pos x="21691" y="10187"/>
              </a:cxn>
              <a:cxn ang="0">
                <a:pos x="21705" y="11173"/>
              </a:cxn>
              <a:cxn ang="0">
                <a:pos x="16526" y="11173"/>
              </a:cxn>
              <a:cxn ang="0">
                <a:pos x="16526" y="21600"/>
              </a:cxn>
              <a:cxn ang="0">
                <a:pos x="6165" y="21600"/>
              </a:cxn>
            </a:cxnLst>
            <a:rect l="0" t="0" r="r" b="b"/>
            <a:pathLst>
              <a:path w="22715" h="21600">
                <a:moveTo>
                  <a:pt x="6165" y="21600"/>
                </a:moveTo>
                <a:lnTo>
                  <a:pt x="6165" y="11173"/>
                </a:lnTo>
                <a:cubicBezTo>
                  <a:pt x="6165" y="11173"/>
                  <a:pt x="1031" y="11188"/>
                  <a:pt x="985" y="11173"/>
                </a:cubicBezTo>
                <a:cubicBezTo>
                  <a:pt x="0" y="11173"/>
                  <a:pt x="995" y="10190"/>
                  <a:pt x="995" y="10190"/>
                </a:cubicBezTo>
                <a:lnTo>
                  <a:pt x="11345" y="0"/>
                </a:lnTo>
                <a:cubicBezTo>
                  <a:pt x="11345" y="0"/>
                  <a:pt x="21669" y="10187"/>
                  <a:pt x="21691" y="10187"/>
                </a:cubicBezTo>
                <a:cubicBezTo>
                  <a:pt x="22715" y="11337"/>
                  <a:pt x="21705" y="11173"/>
                  <a:pt x="21705" y="11173"/>
                </a:cubicBezTo>
                <a:lnTo>
                  <a:pt x="16526" y="11173"/>
                </a:lnTo>
                <a:lnTo>
                  <a:pt x="16526" y="21600"/>
                </a:lnTo>
                <a:lnTo>
                  <a:pt x="6165" y="216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82294" tIns="41148" rIns="82294" bIns="41148"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lang="en-US" sz="3600" dirty="0" smtClean="0"/>
              <a:t>Authentication &amp; </a:t>
            </a:r>
            <a:r>
              <a:rPr lang="en-US" sz="3600" dirty="0"/>
              <a:t>User's </a:t>
            </a:r>
            <a:r>
              <a:rPr lang="en-US" sz="3600" dirty="0" smtClean="0"/>
              <a:t>Registration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371600"/>
            <a:ext cx="4191000" cy="4675126"/>
          </a:xfrm>
        </p:spPr>
        <p:txBody>
          <a:bodyPr/>
          <a:lstStyle/>
          <a:p>
            <a:pPr marL="342900" lvl="1" indent="-342900">
              <a:lnSpc>
                <a:spcPct val="95000"/>
              </a:lnSpc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Make signup/login easy AND safe </a:t>
            </a:r>
          </a:p>
          <a:p>
            <a:pPr marL="342900" lvl="1" indent="-342900">
              <a:lnSpc>
                <a:spcPct val="95000"/>
              </a:lnSpc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Support for deployed DOE AA systems: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</a:rPr>
              <a:t>OpenID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, Shibboleth (experimental)</a:t>
            </a:r>
          </a:p>
          <a:p>
            <a:pPr lvl="1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Other common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OpenID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providers (Google,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Facebook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, etc.) as well</a:t>
            </a:r>
          </a:p>
          <a:p>
            <a:pPr marL="342900" lvl="1" indent="-342900">
              <a:lnSpc>
                <a:spcPct val="95000"/>
              </a:lnSpc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Fallback to domain-based white-lists and manual user management</a:t>
            </a:r>
          </a:p>
          <a:p>
            <a:endParaRPr lang="en-US" dirty="0"/>
          </a:p>
        </p:txBody>
      </p:sp>
      <p:pic>
        <p:nvPicPr>
          <p:cNvPr id="6" name="Picture 5" descr="E-Center-auth-fig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828800"/>
            <a:ext cx="4305739" cy="344642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lang="en-US" sz="3600" dirty="0"/>
              <a:t>Front-end: Easy Content Creation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2776145"/>
          </a:xfrm>
        </p:spPr>
        <p:txBody>
          <a:bodyPr/>
          <a:lstStyle/>
          <a:p>
            <a:pPr marL="342900" lvl="1" indent="-342900">
              <a:lnSpc>
                <a:spcPct val="95000"/>
              </a:lnSpc>
              <a:spcAft>
                <a:spcPts val="12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WYSIWYG and Markdown modes</a:t>
            </a:r>
          </a:p>
          <a:p>
            <a:pPr marL="342900" lvl="1" indent="-342900">
              <a:lnSpc>
                <a:spcPct val="95000"/>
              </a:lnSpc>
              <a:spcAft>
                <a:spcPts val="12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Embedded media support (YouTube,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</a:rPr>
              <a:t>Vimeo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)</a:t>
            </a:r>
          </a:p>
          <a:p>
            <a:pPr marL="342900" lvl="1" indent="-342900">
              <a:lnSpc>
                <a:spcPct val="95000"/>
              </a:lnSpc>
              <a:spcAft>
                <a:spcPts val="12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Code/syntax highlighting</a:t>
            </a:r>
          </a:p>
          <a:p>
            <a:pPr marL="342900" lvl="1" indent="-342900">
              <a:lnSpc>
                <a:spcPct val="95000"/>
              </a:lnSpc>
              <a:spcAft>
                <a:spcPts val="12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Powerful, secure, nice to use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Content Creation (cont)</a:t>
            </a:r>
            <a:endParaRPr lang="en-US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776691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97207" y="6402229"/>
            <a:ext cx="2051685" cy="17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dirty="0">
                <a:solidFill>
                  <a:srgbClr val="8B8B8B"/>
                </a:solidFill>
                <a:latin typeface="Arial" pitchFamily="34" charset="0"/>
              </a:rPr>
              <a:t>7/1/11</a:t>
            </a:r>
          </a:p>
        </p:txBody>
      </p:sp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lang="en-US" dirty="0"/>
              <a:t>Front-end: Measurement mesh health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2285" y="1676400"/>
            <a:ext cx="6145515" cy="4105275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886260"/>
            <a:ext cx="2590800" cy="3828740"/>
          </a:xfrm>
        </p:spPr>
        <p:txBody>
          <a:bodyPr/>
          <a:lstStyle/>
          <a:p>
            <a:pPr marL="342900" lvl="1" indent="-342900">
              <a:lnSpc>
                <a:spcPct val="95000"/>
              </a:lnSpc>
              <a:spcAft>
                <a:spcPts val="12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Shows which perfSONAR data is being collected by DRS</a:t>
            </a:r>
          </a:p>
          <a:p>
            <a:pPr marL="342900" lvl="1" indent="-342900">
              <a:lnSpc>
                <a:spcPct val="95000"/>
              </a:lnSpc>
              <a:spcAft>
                <a:spcPts val="12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Helps identify/ troubleshoot problems in measurement infrastructure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97207" y="6402229"/>
            <a:ext cx="2051685" cy="17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dirty="0">
                <a:solidFill>
                  <a:srgbClr val="8B8B8B"/>
                </a:solidFill>
                <a:latin typeface="Arial" pitchFamily="34" charset="0"/>
              </a:rPr>
              <a:t>7/1/11</a:t>
            </a:r>
          </a:p>
        </p:txBody>
      </p:sp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11398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lang="en-US" dirty="0"/>
              <a:t>Front-end: End-to-end UI &amp; data visualization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15356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Streamlined UI: </a:t>
            </a:r>
          </a:p>
          <a:p>
            <a:pPr lvl="1">
              <a:lnSpc>
                <a:spcPct val="95000"/>
              </a:lnSpc>
              <a:buNone/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Reduce clicking and "knob turning" for common cases (inspired by Google instant).</a:t>
            </a:r>
            <a:endParaRPr lang="en-US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Provide many views of data: </a:t>
            </a:r>
          </a:p>
          <a:p>
            <a:pPr lvl="1">
              <a:lnSpc>
                <a:spcPct val="95000"/>
              </a:lnSpc>
              <a:buNone/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Subway map, geographical map, and end-to-end tables provide several perspectives on path data. Site-centric and measurement health status provide logical views of site status. Anomaly "feed" provides event-based view of anomalies.</a:t>
            </a:r>
          </a:p>
          <a:p>
            <a:pPr>
              <a:lnSpc>
                <a:spcPct val="950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Self-revealing: </a:t>
            </a:r>
          </a:p>
          <a:p>
            <a:pPr lvl="1">
              <a:lnSpc>
                <a:spcPct val="95000"/>
              </a:lnSpc>
              <a:buNone/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Tool-tips integrated throughout UI provide users with context for interpreting results.</a:t>
            </a:r>
          </a:p>
          <a:p>
            <a:pPr>
              <a:lnSpc>
                <a:spcPct val="950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Highlight critical information: </a:t>
            </a:r>
          </a:p>
          <a:p>
            <a:pPr lvl="1">
              <a:lnSpc>
                <a:spcPct val="95000"/>
              </a:lnSpc>
              <a:buNone/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Chart highlighting technology attempts to make finding and isolating abnormal results easy.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97207" y="6402229"/>
            <a:ext cx="2051685" cy="17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dirty="0">
                <a:solidFill>
                  <a:srgbClr val="8B8B8B"/>
                </a:solidFill>
                <a:latin typeface="Arial" pitchFamily="34" charset="0"/>
              </a:rPr>
              <a:t>7/1/11</a:t>
            </a:r>
          </a:p>
        </p:txBody>
      </p:sp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lang="en-US" dirty="0"/>
              <a:t>Future Plans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524589"/>
          </a:xfrm>
        </p:spPr>
        <p:txBody>
          <a:bodyPr/>
          <a:lstStyle/>
          <a:p>
            <a:pPr marL="342900" lvl="1" indent="-342900">
              <a:lnSpc>
                <a:spcPct val="95000"/>
              </a:lnSpc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Support for user-provided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</a:rPr>
              <a:t>traceroute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 feeds</a:t>
            </a:r>
          </a:p>
          <a:p>
            <a:pPr marL="342900" lvl="1" indent="-342900">
              <a:lnSpc>
                <a:spcPct val="95000"/>
              </a:lnSpc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Circuit-based network path monitoring</a:t>
            </a:r>
          </a:p>
          <a:p>
            <a:pPr marL="342900" lvl="1" indent="-342900">
              <a:lnSpc>
                <a:spcPct val="95000"/>
              </a:lnSpc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On-demand measurement test capabilities:</a:t>
            </a:r>
          </a:p>
          <a:p>
            <a: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Traceroute</a:t>
            </a: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  <a:p>
            <a: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BWCTL</a:t>
            </a:r>
          </a:p>
          <a:p>
            <a:pPr lvl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Forecasting Service</a:t>
            </a:r>
          </a:p>
          <a:p>
            <a:pPr marL="342900" lvl="1" indent="-342900">
              <a:lnSpc>
                <a:spcPct val="95000"/>
              </a:lnSpc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UI improvements: Provide more tools for "drilling down" into data and isolating individual charts </a:t>
            </a:r>
          </a:p>
          <a:p>
            <a:pPr marL="342900" lvl="1" indent="-342900">
              <a:lnSpc>
                <a:spcPct val="95000"/>
              </a:lnSpc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Alerts and updates  notifications framework</a:t>
            </a:r>
          </a:p>
          <a:p>
            <a:pPr marL="342900" lvl="1" indent="-342900">
              <a:lnSpc>
                <a:spcPct val="95000"/>
              </a:lnSpc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Mobile device support: Smartphone (Android,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</a:rPr>
              <a:t>iPhone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) and tablet (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</a:rPr>
              <a:t>iPad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) interface</a:t>
            </a:r>
          </a:p>
          <a:p>
            <a:pPr marL="342900" lvl="1" indent="-342900">
              <a:lnSpc>
                <a:spcPct val="95000"/>
              </a:lnSpc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Frontend Update 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</a:rPr>
              <a:t>Drupal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 7: </a:t>
            </a:r>
          </a:p>
          <a:p>
            <a: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Move to latest &amp; greatest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Drupal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technologies for long-term sustainability</a:t>
            </a:r>
          </a:p>
          <a:p>
            <a: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97207" y="6402229"/>
            <a:ext cx="2051685" cy="17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dirty="0">
                <a:solidFill>
                  <a:srgbClr val="8B8B8B"/>
                </a:solidFill>
                <a:latin typeface="Arial" pitchFamily="34" charset="0"/>
              </a:rPr>
              <a:t>7/1/11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1"/>
            <a:ext cx="8229600" cy="762000"/>
          </a:xfrm>
        </p:spPr>
        <p:txBody>
          <a:bodyPr/>
          <a:lstStyle/>
          <a:p>
            <a:r>
              <a:rPr lang="en-US" sz="4000" dirty="0" smtClean="0"/>
              <a:t>Project Goals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19233"/>
          </a:xfrm>
        </p:spPr>
        <p:txBody>
          <a:bodyPr/>
          <a:lstStyle/>
          <a:p>
            <a:pPr marL="342900" lvl="1" indent="-342900">
              <a:lnSpc>
                <a:spcPct val="95000"/>
              </a:lnSpc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Social Portal for the DOE Network Enterprise </a:t>
            </a:r>
          </a:p>
          <a:p>
            <a:pPr marL="342900" lvl="1" indent="-342900">
              <a:lnSpc>
                <a:spcPct val="95000"/>
              </a:lnSpc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Place for network users to share issues, ideas, concerns</a:t>
            </a:r>
          </a:p>
          <a:p>
            <a:pPr marL="342900" lvl="1" indent="-342900">
              <a:lnSpc>
                <a:spcPct val="95000"/>
              </a:lnSpc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Help set network performance expectations</a:t>
            </a:r>
          </a:p>
          <a:p>
            <a:pPr marL="342900" lvl="1" indent="-342900">
              <a:lnSpc>
                <a:spcPct val="95000"/>
              </a:lnSpc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User friendly tools to help users in isolating their network problems</a:t>
            </a:r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97207" y="6402229"/>
            <a:ext cx="2051685" cy="17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dirty="0">
                <a:solidFill>
                  <a:srgbClr val="8B8B8B"/>
                </a:solidFill>
                <a:latin typeface="Arial" pitchFamily="34" charset="0"/>
              </a:rPr>
              <a:t>7/1/11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24674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E-Center Project Site, including documents &amp; software repository:</a:t>
            </a:r>
            <a:endParaRPr lang="en-US" dirty="0" smtClean="0"/>
          </a:p>
          <a:p>
            <a:pPr>
              <a:lnSpc>
                <a:spcPct val="95000"/>
              </a:lnSpc>
            </a:pPr>
            <a:endParaRPr lang="en-US" sz="2900" dirty="0" smtClean="0">
              <a:solidFill>
                <a:srgbClr val="000000"/>
              </a:solidFill>
              <a:latin typeface="Arial" pitchFamily="34" charset="0"/>
            </a:endParaRPr>
          </a:p>
          <a:p>
            <a:pPr lvl="1">
              <a:lnSpc>
                <a:spcPct val="95000"/>
              </a:lnSpc>
              <a:buNone/>
            </a:pPr>
            <a:r>
              <a:rPr lang="en-US" dirty="0" smtClean="0">
                <a:solidFill>
                  <a:srgbClr val="1F497D"/>
                </a:solidFill>
                <a:latin typeface="Arial" pitchFamily="34" charset="0"/>
              </a:rPr>
              <a:t>	</a:t>
            </a:r>
            <a:r>
              <a:rPr lang="en-US" sz="2400" dirty="0" smtClean="0">
                <a:solidFill>
                  <a:srgbClr val="1F497D"/>
                </a:solidFill>
                <a:latin typeface="Arial" pitchFamily="34" charset="0"/>
              </a:rPr>
              <a:t>https://cdcvs.fnal.gov/redmine/projects/ecenter</a:t>
            </a:r>
            <a:endParaRPr lang="en-US" dirty="0" smtClean="0"/>
          </a:p>
          <a:p>
            <a:pPr>
              <a:lnSpc>
                <a:spcPct val="95000"/>
              </a:lnSpc>
            </a:pPr>
            <a:endParaRPr lang="en-US" dirty="0" smtClean="0">
              <a:solidFill>
                <a:srgbClr val="1F497D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1F497D"/>
                </a:solidFill>
                <a:latin typeface="Arial" pitchFamily="34" charset="0"/>
              </a:rPr>
              <a:t>Live Demo: </a:t>
            </a:r>
            <a:r>
              <a:rPr lang="en-US" u="sng" dirty="0" smtClean="0">
                <a:solidFill>
                  <a:srgbClr val="CCCCFF"/>
                </a:solidFill>
                <a:latin typeface="Arial" pitchFamily="34" charset="0"/>
                <a:hlinkClick r:id="rId2"/>
              </a:rPr>
              <a:t>https://ecenter.fnal.gov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7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6248400" cy="46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lang="en-US" dirty="0"/>
              <a:t>Project Information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97207" y="6402229"/>
            <a:ext cx="2051685" cy="17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dirty="0">
                <a:solidFill>
                  <a:srgbClr val="8B8B8B"/>
                </a:solidFill>
                <a:latin typeface="Arial" pitchFamily="34" charset="0"/>
              </a:rPr>
              <a:t>7/1/11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81000" y="2133600"/>
            <a:ext cx="8381048" cy="210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7200" u="sng" dirty="0" smtClean="0">
                <a:solidFill>
                  <a:srgbClr val="CCCCFF"/>
                </a:solidFill>
                <a:latin typeface="Arial" pitchFamily="34" charset="0"/>
                <a:hlinkClick r:id="rId2"/>
              </a:rPr>
              <a:t>Demo</a:t>
            </a:r>
            <a:r>
              <a:rPr lang="en-US" sz="7200" u="sng" dirty="0">
                <a:solidFill>
                  <a:srgbClr val="CCCCFF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 algn="ctr">
              <a:lnSpc>
                <a:spcPct val="95000"/>
              </a:lnSpc>
            </a:pPr>
            <a:endParaRPr lang="en-US" sz="7200" u="sng" dirty="0">
              <a:solidFill>
                <a:srgbClr val="CCCCFF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97207" y="6402229"/>
            <a:ext cx="2051685" cy="17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dirty="0">
                <a:solidFill>
                  <a:srgbClr val="8B8B8B"/>
                </a:solidFill>
                <a:latin typeface="Arial" pitchFamily="34" charset="0"/>
              </a:rPr>
              <a:t>7/1/11</a:t>
            </a:r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lang="en-US" sz="4000" dirty="0" smtClean="0"/>
              <a:t>Overview</a:t>
            </a:r>
          </a:p>
        </p:txBody>
      </p:sp>
      <p:sp>
        <p:nvSpPr>
          <p:cNvPr id="6" name="Text Box 5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447800"/>
            <a:ext cx="82296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lvl="1" indent="-342900">
              <a:lnSpc>
                <a:spcPct val="95000"/>
              </a:lnSpc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E-Center is Social  Web portal </a:t>
            </a:r>
          </a:p>
          <a:p>
            <a:pPr marL="342900" lvl="1" indent="-342900">
              <a:lnSpc>
                <a:spcPct val="95000"/>
              </a:lnSpc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Support for Single Sign On federated Authentication</a:t>
            </a:r>
          </a:p>
          <a:p>
            <a:pPr marL="342900" lvl="1" indent="-342900">
              <a:lnSpc>
                <a:spcPct val="95000"/>
              </a:lnSpc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User Groups, Projects</a:t>
            </a:r>
          </a:p>
          <a:p>
            <a:pPr marL="342900" lvl="1" indent="-342900">
              <a:lnSpc>
                <a:spcPct val="95000"/>
              </a:lnSpc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A place for sharing Ideas, getting help, posting concerns </a:t>
            </a:r>
            <a:endParaRPr lang="en-US" sz="24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marL="342900" lvl="1" indent="-342900">
              <a:lnSpc>
                <a:spcPct val="95000"/>
              </a:lnSpc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Novel approach for network data visualization</a:t>
            </a:r>
          </a:p>
          <a:p>
            <a:pPr marL="342900" lvl="1" indent="-342900">
              <a:lnSpc>
                <a:spcPct val="95000"/>
              </a:lnSpc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Utilization &amp; aggregation of decentralized distributed perfSONAR-PS monitoring data</a:t>
            </a:r>
          </a:p>
          <a:p>
            <a:pPr marL="342900" lvl="1" indent="-342900">
              <a:lnSpc>
                <a:spcPct val="95000"/>
              </a:lnSpc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Automated &amp; ad-hoc Anomaly Detection and network monitoring data mining/analysis </a:t>
            </a:r>
            <a:endParaRPr lang="en-US" sz="24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43753"/>
            <a:ext cx="4346683" cy="5625119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lang="en-US" sz="4000" dirty="0" smtClean="0"/>
              <a:t>Major Components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495800" cy="4495800"/>
          </a:xfrm>
        </p:spPr>
        <p:txBody>
          <a:bodyPr/>
          <a:lstStyle/>
          <a:p>
            <a:pPr marL="342900" lvl="1" indent="-342900">
              <a:lnSpc>
                <a:spcPct val="95000"/>
              </a:lnSpc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</a:rPr>
              <a:t>Social Media Web Portal</a:t>
            </a:r>
          </a:p>
          <a:p>
            <a:pPr marL="342900" lvl="1" indent="-342900">
              <a:lnSpc>
                <a:spcPct val="95000"/>
              </a:lnSpc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</a:rPr>
              <a:t>UI – User Tools Components:</a:t>
            </a:r>
          </a:p>
          <a:p>
            <a:pPr marL="342900" lvl="1" indent="-342900">
              <a:lnSpc>
                <a:spcPct val="95000"/>
              </a:lnSpc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</a:rPr>
              <a:t>End To End Path Visualization</a:t>
            </a:r>
          </a:p>
          <a:p>
            <a:pPr marL="342900" lvl="1" indent="-342900">
              <a:lnSpc>
                <a:spcPct val="95000"/>
              </a:lnSpc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</a:rPr>
              <a:t>Site Centric View</a:t>
            </a:r>
          </a:p>
          <a:p>
            <a:pPr marL="342900" lvl="1" indent="-342900">
              <a:lnSpc>
                <a:spcPct val="95000"/>
              </a:lnSpc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</a:rPr>
              <a:t>Anomalies Detection UI</a:t>
            </a:r>
          </a:p>
          <a:p>
            <a:pPr marL="342900" lvl="1" indent="-342900">
              <a:lnSpc>
                <a:spcPct val="95000"/>
              </a:lnSpc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</a:rPr>
              <a:t>Data Retrieval Service</a:t>
            </a:r>
          </a:p>
          <a:p>
            <a:pPr marL="342900" lvl="1" indent="-342900">
              <a:lnSpc>
                <a:spcPct val="95000"/>
              </a:lnSpc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</a:rPr>
              <a:t>Anomalies Detection Service</a:t>
            </a:r>
          </a:p>
          <a:p>
            <a:pPr marL="342900" lvl="1" indent="-342900">
              <a:lnSpc>
                <a:spcPct val="95000"/>
              </a:lnSpc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</a:rPr>
              <a:t>Scheduled Data Collection</a:t>
            </a:r>
          </a:p>
          <a:p>
            <a:pPr marL="342900" lvl="1" indent="-342900">
              <a:lnSpc>
                <a:spcPct val="95000"/>
              </a:lnSpc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</a:rPr>
              <a:t>Automated Anomalies Analysis</a:t>
            </a:r>
          </a:p>
          <a:p>
            <a:pPr marL="342900" lvl="1" indent="-342900">
              <a:lnSpc>
                <a:spcPct val="95000"/>
              </a:lnSpc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</a:rPr>
              <a:t>MySQL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</a:rPr>
              <a:t> DB scalable data cache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97207" y="6402229"/>
            <a:ext cx="2051685" cy="17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dirty="0">
                <a:solidFill>
                  <a:srgbClr val="8B8B8B"/>
                </a:solidFill>
                <a:latin typeface="Arial" pitchFamily="34" charset="0"/>
              </a:rPr>
              <a:t>7/1/11</a:t>
            </a:r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lang="en-US" sz="4000" dirty="0" smtClean="0"/>
              <a:t>Data Collection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656659"/>
          </a:xfrm>
        </p:spPr>
        <p:txBody>
          <a:bodyPr/>
          <a:lstStyle/>
          <a:p>
            <a:pPr marL="342900" lvl="1" indent="-342900">
              <a:lnSpc>
                <a:spcPct val="95000"/>
              </a:lnSpc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perfSONAR-PS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Metadata collected and cached – nightly</a:t>
            </a: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From ESnet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hLS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– home Lookup Services</a:t>
            </a:r>
          </a:p>
          <a:p>
            <a:pPr lvl="1"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From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hLSs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at DOE Labs</a:t>
            </a:r>
          </a:p>
          <a:p>
            <a:pPr marL="342900" lvl="1" indent="-342900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Data collected and cached – nightly for the past 24 hours</a:t>
            </a:r>
          </a:p>
          <a:p>
            <a:pPr marL="342900" lvl="1" indent="-342900">
              <a:lnSpc>
                <a:spcPct val="95000"/>
              </a:lnSpc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From all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DOE labs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and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ESnet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measurement mesh:</a:t>
            </a: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OWAMP (delay, packet loss) </a:t>
            </a:r>
          </a:p>
          <a:p>
            <a:pPr lvl="1"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BWCTL  (throughput)</a:t>
            </a:r>
          </a:p>
          <a:p>
            <a:pPr lvl="1">
              <a:lnSpc>
                <a:spcPct val="95000"/>
              </a:lnSpc>
            </a:pP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PingER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 (RTT, packet loss)</a:t>
            </a:r>
          </a:p>
          <a:p>
            <a:pPr marL="342900" lvl="1" indent="-34290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From ESnet centralized services:</a:t>
            </a: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Interface Utilization, Drops, Errors </a:t>
            </a:r>
          </a:p>
          <a:p>
            <a:pPr lvl="1"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ESnet Topology</a:t>
            </a:r>
          </a:p>
          <a:p>
            <a:pPr lvl="1">
              <a:lnSpc>
                <a:spcPct val="95000"/>
              </a:lnSpc>
            </a:pP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Traceroutes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between ESnet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PoPs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and DOE lab's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4000" dirty="0" smtClean="0"/>
              <a:t>Data Collection: Just Numbers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95401"/>
            <a:ext cx="8229600" cy="495520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42900" lvl="1" indent="-342900">
              <a:lnSpc>
                <a:spcPct val="95000"/>
              </a:lnSpc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Monthly cached data for June 2011 (entries):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  <a:p>
            <a:pPr lvl="1"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OWAMP		100M+  </a:t>
            </a:r>
          </a:p>
          <a:p>
            <a:pPr lvl="1"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SNMP		  50M   </a:t>
            </a:r>
          </a:p>
          <a:p>
            <a:pPr lvl="1">
              <a:lnSpc>
                <a:spcPct val="95000"/>
              </a:lnSpc>
            </a:pP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PingER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		  15M    </a:t>
            </a:r>
          </a:p>
          <a:p>
            <a:pPr lvl="1">
              <a:lnSpc>
                <a:spcPct val="95000"/>
              </a:lnSpc>
            </a:pP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Traceroute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	587K  </a:t>
            </a:r>
          </a:p>
          <a:p>
            <a:pPr lvl="1"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BWCTL		133K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342900" lvl="1" indent="-342900">
              <a:lnSpc>
                <a:spcPct val="95000"/>
              </a:lnSpc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Collecting data from 294 service endpoints, about 20500 unique measurements (metadata entries).</a:t>
            </a:r>
            <a:endParaRPr lang="en-US" sz="2400" dirty="0" smtClean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marL="342900" lvl="1" indent="-342900">
              <a:lnSpc>
                <a:spcPct val="95000"/>
              </a:lnSpc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Nightly automated anomalies detection for BWCTL and OWAMP data - 8943 metadata entries for the past 7 days.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97207" y="6402229"/>
            <a:ext cx="2051685" cy="17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dirty="0">
                <a:solidFill>
                  <a:srgbClr val="8B8B8B"/>
                </a:solidFill>
                <a:latin typeface="Arial" pitchFamily="34" charset="0"/>
              </a:rPr>
              <a:t>7/1/11</a:t>
            </a:r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lang="en-US" sz="4000" dirty="0" smtClean="0"/>
              <a:t>Data Collection: API 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447800"/>
            <a:ext cx="3768185" cy="4344353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295401"/>
            <a:ext cx="4953000" cy="4800600"/>
          </a:xfrm>
        </p:spPr>
        <p:txBody>
          <a:bodyPr/>
          <a:lstStyle/>
          <a:p>
            <a:pPr marL="342900" lvl="1" indent="-342900">
              <a:lnSpc>
                <a:spcPct val="95000"/>
              </a:lnSpc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Scheduled pull of all registered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</a:rPr>
              <a:t>pS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-PS metadata from ESnet &amp; designated sites</a:t>
            </a:r>
          </a:p>
          <a:p>
            <a:pPr marL="342900" lvl="1" indent="-342900">
              <a:lnSpc>
                <a:spcPct val="95000"/>
              </a:lnSpc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Scheduled pull of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</a:rPr>
              <a:t>ESnet’s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 Layer2 and Layer3 topology</a:t>
            </a:r>
          </a:p>
          <a:p>
            <a:pPr marL="342900" lvl="1" indent="-342900">
              <a:lnSpc>
                <a:spcPct val="95000"/>
              </a:lnSpc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Caching of all metadata, ESnet topology elements</a:t>
            </a:r>
          </a:p>
          <a:p>
            <a:pPr marL="342900" lvl="1" indent="-342900">
              <a:lnSpc>
                <a:spcPct val="95000"/>
              </a:lnSpc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</a:rPr>
              <a:t>Sharded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 cache for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</a:rPr>
              <a:t>pS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-PS data</a:t>
            </a:r>
          </a:p>
          <a:p>
            <a:pPr marL="342900" lvl="1" indent="-342900">
              <a:lnSpc>
                <a:spcPct val="95000"/>
              </a:lnSpc>
              <a:spcAft>
                <a:spcPts val="6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On-fly asynchronous dispatch to remote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</a:rPr>
              <a:t>pS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-PS services via E-Center Data API and distributed worker nodes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97207" y="6402229"/>
            <a:ext cx="2051685" cy="17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dirty="0">
                <a:solidFill>
                  <a:srgbClr val="8B8B8B"/>
                </a:solidFill>
                <a:latin typeface="Arial" pitchFamily="34" charset="0"/>
              </a:rPr>
              <a:t>7/1/11</a:t>
            </a:r>
          </a:p>
        </p:txBody>
      </p:sp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lang="en-US" sz="4000" dirty="0" smtClean="0"/>
              <a:t>Technical Details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64134"/>
            <a:ext cx="8229600" cy="4852098"/>
          </a:xfrm>
        </p:spPr>
        <p:txBody>
          <a:bodyPr/>
          <a:lstStyle/>
          <a:p>
            <a:pPr>
              <a:lnSpc>
                <a:spcPct val="95000"/>
              </a:lnSpc>
              <a:spcAft>
                <a:spcPts val="600"/>
              </a:spcAft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</a:rPr>
              <a:t>Choice of the </a:t>
            </a:r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</a:rPr>
              <a:t>REST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</a:rPr>
              <a:t> Data services – simple, flexible</a:t>
            </a:r>
          </a:p>
          <a:p>
            <a:pPr>
              <a:lnSpc>
                <a:spcPct val="95000"/>
              </a:lnSpc>
              <a:spcAft>
                <a:spcPts val="600"/>
              </a:spcAft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</a:rPr>
              <a:t>Data cache </a:t>
            </a:r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</a:rPr>
              <a:t>- </a:t>
            </a:r>
            <a:r>
              <a:rPr lang="en-US" sz="2200" b="1" dirty="0" err="1" smtClean="0">
                <a:solidFill>
                  <a:srgbClr val="000000"/>
                </a:solidFill>
                <a:latin typeface="Arial" pitchFamily="34" charset="0"/>
              </a:rPr>
              <a:t>MySQL</a:t>
            </a:r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</a:rPr>
              <a:t> DB 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</a:rPr>
              <a:t>engine – ACID transactions, scalable, supports replication and clustering for the future extension, </a:t>
            </a:r>
            <a:r>
              <a:rPr lang="en-US" sz="2200" b="1" i="1" dirty="0" smtClean="0">
                <a:solidFill>
                  <a:srgbClr val="000000"/>
                </a:solidFill>
                <a:latin typeface="Arial" pitchFamily="34" charset="0"/>
              </a:rPr>
              <a:t>data </a:t>
            </a:r>
            <a:r>
              <a:rPr lang="en-US" sz="2200" b="1" i="1" dirty="0" err="1" smtClean="0">
                <a:solidFill>
                  <a:srgbClr val="000000"/>
                </a:solidFill>
                <a:latin typeface="Arial" pitchFamily="34" charset="0"/>
              </a:rPr>
              <a:t>sharding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</a:rPr>
              <a:t> – slicing each data set in pieces for fast retrieval</a:t>
            </a:r>
            <a:endParaRPr lang="en-US" sz="22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  <a:spcAft>
                <a:spcPts val="600"/>
              </a:spcAft>
            </a:pPr>
            <a:r>
              <a:rPr lang="en-US" sz="2200" b="1" dirty="0" err="1" smtClean="0">
                <a:solidFill>
                  <a:srgbClr val="000000"/>
                </a:solidFill>
                <a:latin typeface="Arial" pitchFamily="34" charset="0"/>
              </a:rPr>
              <a:t>Gearman</a:t>
            </a:r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</a:rPr>
              <a:t>distributed Job submission manager for all backend tasks – to provide desired level of scalability</a:t>
            </a:r>
          </a:p>
          <a:p>
            <a:pPr>
              <a:lnSpc>
                <a:spcPct val="95000"/>
              </a:lnSpc>
              <a:spcAft>
                <a:spcPts val="600"/>
              </a:spcAft>
            </a:pPr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</a:rPr>
              <a:t>Modern Perl 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</a:rPr>
              <a:t>for the backend and services – stable, 20+ yr old language, great variety of APIs, mature web development framework, availability of the perfSONAR-PS client API</a:t>
            </a:r>
          </a:p>
          <a:p>
            <a:pPr>
              <a:lnSpc>
                <a:spcPct val="95000"/>
              </a:lnSpc>
              <a:spcAft>
                <a:spcPts val="600"/>
              </a:spcAft>
            </a:pPr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</a:rPr>
              <a:t>PHP, </a:t>
            </a:r>
            <a:r>
              <a:rPr lang="en-US" sz="2200" b="1" dirty="0" err="1" smtClean="0">
                <a:solidFill>
                  <a:srgbClr val="000000"/>
                </a:solidFill>
                <a:latin typeface="Arial" pitchFamily="34" charset="0"/>
              </a:rPr>
              <a:t>Drupal</a:t>
            </a:r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</a:rPr>
              <a:t>, and </a:t>
            </a:r>
            <a:r>
              <a:rPr lang="en-US" sz="2200" b="1" dirty="0" err="1" smtClean="0">
                <a:solidFill>
                  <a:srgbClr val="000000"/>
                </a:solidFill>
                <a:latin typeface="Arial" pitchFamily="34" charset="0"/>
              </a:rPr>
              <a:t>jQuery</a:t>
            </a:r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</a:rPr>
              <a:t>for the front-end – popular, well-known open-source development and contentment management tools with strong support for social functionality.</a:t>
            </a:r>
            <a:endParaRPr lang="en-US" sz="2200" dirty="0" smtClean="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33400" y="990600"/>
            <a:ext cx="8149590" cy="59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</a:pPr>
            <a:endParaRPr lang="en-US" sz="17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9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009999"/>
      </a:accent1>
      <a:accent2>
        <a:srgbClr val="4C6D4E"/>
      </a:accent2>
      <a:accent3>
        <a:srgbClr val="FFFFFF"/>
      </a:accent3>
      <a:accent4>
        <a:srgbClr val="000000"/>
      </a:accent4>
      <a:accent5>
        <a:srgbClr val="AACACA"/>
      </a:accent5>
      <a:accent6>
        <a:srgbClr val="446246"/>
      </a:accent6>
      <a:hlink>
        <a:srgbClr val="4C6D80"/>
      </a:hlink>
      <a:folHlink>
        <a:srgbClr val="B2B2B2"/>
      </a:folHlink>
    </a:clrScheme>
    <a:fontScheme name="Ed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dge 9">
    <a:dk1>
      <a:srgbClr val="000000"/>
    </a:dk1>
    <a:lt1>
      <a:srgbClr val="FFFFFF"/>
    </a:lt1>
    <a:dk2>
      <a:srgbClr val="003399"/>
    </a:dk2>
    <a:lt2>
      <a:srgbClr val="666699"/>
    </a:lt2>
    <a:accent1>
      <a:srgbClr val="009999"/>
    </a:accent1>
    <a:accent2>
      <a:srgbClr val="4C6D4E"/>
    </a:accent2>
    <a:accent3>
      <a:srgbClr val="FFFFFF"/>
    </a:accent3>
    <a:accent4>
      <a:srgbClr val="000000"/>
    </a:accent4>
    <a:accent5>
      <a:srgbClr val="AACACA"/>
    </a:accent5>
    <a:accent6>
      <a:srgbClr val="446246"/>
    </a:accent6>
    <a:hlink>
      <a:srgbClr val="4C6D8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8483</TotalTime>
  <Words>1043</Words>
  <Application>Microsoft Office PowerPoint</Application>
  <PresentationFormat>On-screen Show (4:3)</PresentationFormat>
  <Paragraphs>222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Edge</vt:lpstr>
      <vt:lpstr>1_Custom Design</vt:lpstr>
      <vt:lpstr>Custom Design</vt:lpstr>
      <vt:lpstr>E-Center Project</vt:lpstr>
      <vt:lpstr>Outline</vt:lpstr>
      <vt:lpstr>Project Goals</vt:lpstr>
      <vt:lpstr>Overview</vt:lpstr>
      <vt:lpstr>Major Components</vt:lpstr>
      <vt:lpstr>Data Collection</vt:lpstr>
      <vt:lpstr>Data Collection: Just Numbers</vt:lpstr>
      <vt:lpstr>Data Collection: API </vt:lpstr>
      <vt:lpstr>Technical Details</vt:lpstr>
      <vt:lpstr>DRS: Data Retrieval Service</vt:lpstr>
      <vt:lpstr>DRS: What is the HUB ?</vt:lpstr>
      <vt:lpstr>ADS: Anomalies Detection Service</vt:lpstr>
      <vt:lpstr>ADS: Plateau Anomaly Detection</vt:lpstr>
      <vt:lpstr>ADS: SPD and APD samples</vt:lpstr>
      <vt:lpstr>ADS: Integration with DRS</vt:lpstr>
      <vt:lpstr>Front-end </vt:lpstr>
      <vt:lpstr>Front-end: Dashboard</vt:lpstr>
      <vt:lpstr>Front-end: Site-centric view</vt:lpstr>
      <vt:lpstr>Front-end: E2E UI &amp; data visualization</vt:lpstr>
      <vt:lpstr>Front-End: Weathermap UI usage</vt:lpstr>
      <vt:lpstr>Front-end: Weathermap Results</vt:lpstr>
      <vt:lpstr>Front-end: Weathermap Results (II)</vt:lpstr>
      <vt:lpstr>Front-end: Weathermap Results</vt:lpstr>
      <vt:lpstr>Authentication &amp; User's Registration</vt:lpstr>
      <vt:lpstr>Front-end: Easy Content Creation</vt:lpstr>
      <vt:lpstr>Easy Content Creation (cont)</vt:lpstr>
      <vt:lpstr>Front-end: Measurement mesh health</vt:lpstr>
      <vt:lpstr>Front-end: End-to-end UI &amp; data visualization</vt:lpstr>
      <vt:lpstr>Future Plans </vt:lpstr>
      <vt:lpstr>Project Information</vt:lpstr>
      <vt:lpstr>Slide 31</vt:lpstr>
    </vt:vector>
  </TitlesOfParts>
  <Company>FERMILAB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a two dimensional problem….</dc:title>
  <dc:creator>Phil DeMar</dc:creator>
  <cp:lastModifiedBy>demar</cp:lastModifiedBy>
  <cp:revision>339</cp:revision>
  <dcterms:created xsi:type="dcterms:W3CDTF">2005-02-25T03:28:32Z</dcterms:created>
  <dcterms:modified xsi:type="dcterms:W3CDTF">2011-07-12T20:05:31Z</dcterms:modified>
</cp:coreProperties>
</file>