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411" r:id="rId2"/>
    <p:sldId id="412" r:id="rId3"/>
    <p:sldId id="420" r:id="rId4"/>
    <p:sldId id="415" r:id="rId5"/>
    <p:sldId id="413" r:id="rId6"/>
  </p:sldIdLst>
  <p:sldSz cx="9144000" cy="6858000" type="screen4x3"/>
  <p:notesSz cx="6918325" cy="92043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5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5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5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5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52" charset="-128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52" charset="-128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52" charset="-128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52" charset="-128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5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DB"/>
    <a:srgbClr val="DFA7FF"/>
    <a:srgbClr val="CFFFE5"/>
    <a:srgbClr val="FFFFFF"/>
    <a:srgbClr val="231F20"/>
    <a:srgbClr val="242021"/>
    <a:srgbClr val="D6DDE9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62" autoAdjust="0"/>
    <p:restoredTop sz="90764" autoAdjust="0"/>
  </p:normalViewPr>
  <p:slideViewPr>
    <p:cSldViewPr snapToGrid="0">
      <p:cViewPr>
        <p:scale>
          <a:sx n="100" d="100"/>
          <a:sy n="100" d="100"/>
        </p:scale>
        <p:origin x="-486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-2616" y="-108"/>
      </p:cViewPr>
      <p:guideLst>
        <p:guide orient="horz" pos="2899"/>
        <p:guide pos="21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6" tIns="46262" rIns="92526" bIns="46262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09/07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6" tIns="46262" rIns="92526" bIns="46262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GHM allhands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395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6" tIns="46262" rIns="92526" bIns="46262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874395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6" tIns="46262" rIns="92526" bIns="46262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57EEEA32-1B67-44EC-8748-38A7EE0A1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6" tIns="46262" rIns="92526" bIns="46262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6" tIns="46262" rIns="92526" bIns="46262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8975"/>
            <a:ext cx="4603750" cy="3452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371975"/>
            <a:ext cx="507365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6" tIns="46262" rIns="92526" bIns="462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395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6" tIns="46262" rIns="92526" bIns="46262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743950"/>
            <a:ext cx="299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6" tIns="46262" rIns="92526" bIns="46262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25CAC20E-BBE9-4864-AF6F-7E70E3FF3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CF26A9-F68A-4469-BF6D-A3C572D5C2F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09241-E5FF-418A-BCEA-B698CDF8CC7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261DC7-B354-4B60-8613-D3706CC3AAD3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b="1" u="sng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09241-E5FF-418A-BCEA-B698CDF8CC7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>
            <a:grpSpLocks/>
          </p:cNvGrpSpPr>
          <p:nvPr userDrawn="1"/>
        </p:nvGrpSpPr>
        <p:grpSpPr bwMode="auto">
          <a:xfrm>
            <a:off x="0" y="1828800"/>
            <a:ext cx="9144000" cy="1981200"/>
            <a:chOff x="0" y="0"/>
            <a:chExt cx="5760" cy="708"/>
          </a:xfrm>
        </p:grpSpPr>
        <p:sp>
          <p:nvSpPr>
            <p:cNvPr id="5" name="Rectangle 17"/>
            <p:cNvSpPr>
              <a:spLocks noChangeArrowheads="1"/>
            </p:cNvSpPr>
            <p:nvPr userDrawn="1"/>
          </p:nvSpPr>
          <p:spPr bwMode="auto">
            <a:xfrm flipV="1">
              <a:off x="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18"/>
            <p:cNvSpPr>
              <a:spLocks noChangeArrowheads="1"/>
            </p:cNvSpPr>
            <p:nvPr userDrawn="1"/>
          </p:nvSpPr>
          <p:spPr bwMode="auto">
            <a:xfrm flipV="1">
              <a:off x="288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7" name="Group 19"/>
          <p:cNvGrpSpPr>
            <a:grpSpLocks/>
          </p:cNvGrpSpPr>
          <p:nvPr userDrawn="1"/>
        </p:nvGrpSpPr>
        <p:grpSpPr bwMode="auto">
          <a:xfrm>
            <a:off x="0" y="3886200"/>
            <a:ext cx="9144000" cy="76200"/>
            <a:chOff x="0" y="0"/>
            <a:chExt cx="5760" cy="708"/>
          </a:xfrm>
        </p:grpSpPr>
        <p:sp>
          <p:nvSpPr>
            <p:cNvPr id="8" name="Rectangle 20"/>
            <p:cNvSpPr>
              <a:spLocks noChangeArrowheads="1"/>
            </p:cNvSpPr>
            <p:nvPr userDrawn="1"/>
          </p:nvSpPr>
          <p:spPr bwMode="auto">
            <a:xfrm flipV="1">
              <a:off x="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21"/>
            <p:cNvSpPr>
              <a:spLocks noChangeArrowheads="1"/>
            </p:cNvSpPr>
            <p:nvPr userDrawn="1"/>
          </p:nvSpPr>
          <p:spPr bwMode="auto">
            <a:xfrm flipV="1">
              <a:off x="288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" name="Group 22"/>
          <p:cNvGrpSpPr>
            <a:grpSpLocks/>
          </p:cNvGrpSpPr>
          <p:nvPr userDrawn="1"/>
        </p:nvGrpSpPr>
        <p:grpSpPr bwMode="auto">
          <a:xfrm>
            <a:off x="0" y="1676400"/>
            <a:ext cx="9144000" cy="76200"/>
            <a:chOff x="0" y="0"/>
            <a:chExt cx="5760" cy="708"/>
          </a:xfrm>
        </p:grpSpPr>
        <p:sp>
          <p:nvSpPr>
            <p:cNvPr id="11" name="Rectangle 23"/>
            <p:cNvSpPr>
              <a:spLocks noChangeArrowheads="1"/>
            </p:cNvSpPr>
            <p:nvPr userDrawn="1"/>
          </p:nvSpPr>
          <p:spPr bwMode="auto">
            <a:xfrm flipV="1">
              <a:off x="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24"/>
            <p:cNvSpPr>
              <a:spLocks noChangeArrowheads="1"/>
            </p:cNvSpPr>
            <p:nvPr userDrawn="1"/>
          </p:nvSpPr>
          <p:spPr bwMode="auto">
            <a:xfrm flipV="1">
              <a:off x="288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295400" y="6019800"/>
            <a:ext cx="647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lIns="0" anchor="ctr"/>
          <a:lstStyle/>
          <a:p>
            <a:pPr>
              <a:defRPr/>
            </a:pPr>
            <a:endParaRPr lang="en-US" sz="2400" b="0">
              <a:latin typeface="Arial" charset="0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998788" y="6573838"/>
            <a:ext cx="2654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00">
                <a:solidFill>
                  <a:srgbClr val="124A91"/>
                </a:solidFill>
                <a:latin typeface="Arial" charset="0"/>
              </a:rPr>
              <a:t>Lawrence Livermore National Laboratory</a:t>
            </a:r>
          </a:p>
        </p:txBody>
      </p:sp>
      <p:grpSp>
        <p:nvGrpSpPr>
          <p:cNvPr id="15" name="Group 28"/>
          <p:cNvGrpSpPr>
            <a:grpSpLocks/>
          </p:cNvGrpSpPr>
          <p:nvPr userDrawn="1"/>
        </p:nvGrpSpPr>
        <p:grpSpPr bwMode="auto">
          <a:xfrm>
            <a:off x="0" y="1463675"/>
            <a:ext cx="9144000" cy="1981200"/>
            <a:chOff x="0" y="0"/>
            <a:chExt cx="5760" cy="708"/>
          </a:xfrm>
        </p:grpSpPr>
        <p:sp>
          <p:nvSpPr>
            <p:cNvPr id="16" name="Rectangle 29"/>
            <p:cNvSpPr>
              <a:spLocks noChangeArrowheads="1"/>
            </p:cNvSpPr>
            <p:nvPr userDrawn="1"/>
          </p:nvSpPr>
          <p:spPr bwMode="auto">
            <a:xfrm flipV="1">
              <a:off x="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30"/>
            <p:cNvSpPr>
              <a:spLocks noChangeArrowheads="1"/>
            </p:cNvSpPr>
            <p:nvPr userDrawn="1"/>
          </p:nvSpPr>
          <p:spPr bwMode="auto">
            <a:xfrm flipV="1">
              <a:off x="288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8" name="Group 31"/>
          <p:cNvGrpSpPr>
            <a:grpSpLocks/>
          </p:cNvGrpSpPr>
          <p:nvPr userDrawn="1"/>
        </p:nvGrpSpPr>
        <p:grpSpPr bwMode="auto">
          <a:xfrm>
            <a:off x="0" y="3521075"/>
            <a:ext cx="9144000" cy="76200"/>
            <a:chOff x="0" y="0"/>
            <a:chExt cx="5760" cy="708"/>
          </a:xfrm>
        </p:grpSpPr>
        <p:sp>
          <p:nvSpPr>
            <p:cNvPr id="19" name="Rectangle 32"/>
            <p:cNvSpPr>
              <a:spLocks noChangeArrowheads="1"/>
            </p:cNvSpPr>
            <p:nvPr userDrawn="1"/>
          </p:nvSpPr>
          <p:spPr bwMode="auto">
            <a:xfrm flipV="1">
              <a:off x="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Rectangle 33"/>
            <p:cNvSpPr>
              <a:spLocks noChangeArrowheads="1"/>
            </p:cNvSpPr>
            <p:nvPr userDrawn="1"/>
          </p:nvSpPr>
          <p:spPr bwMode="auto">
            <a:xfrm flipV="1">
              <a:off x="288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1" name="Group 34"/>
          <p:cNvGrpSpPr>
            <a:grpSpLocks/>
          </p:cNvGrpSpPr>
          <p:nvPr userDrawn="1"/>
        </p:nvGrpSpPr>
        <p:grpSpPr bwMode="auto">
          <a:xfrm>
            <a:off x="0" y="1311275"/>
            <a:ext cx="9144000" cy="76200"/>
            <a:chOff x="0" y="0"/>
            <a:chExt cx="5760" cy="708"/>
          </a:xfrm>
        </p:grpSpPr>
        <p:sp>
          <p:nvSpPr>
            <p:cNvPr id="22" name="Rectangle 35"/>
            <p:cNvSpPr>
              <a:spLocks noChangeArrowheads="1"/>
            </p:cNvSpPr>
            <p:nvPr userDrawn="1"/>
          </p:nvSpPr>
          <p:spPr bwMode="auto">
            <a:xfrm flipV="1">
              <a:off x="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Rectangle 36"/>
            <p:cNvSpPr>
              <a:spLocks noChangeArrowheads="1"/>
            </p:cNvSpPr>
            <p:nvPr userDrawn="1"/>
          </p:nvSpPr>
          <p:spPr bwMode="auto">
            <a:xfrm flipV="1">
              <a:off x="288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39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5149850"/>
            <a:ext cx="6553200" cy="796925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1">
                <a:solidFill>
                  <a:srgbClr val="124A9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39305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27063" y="1892300"/>
            <a:ext cx="7772400" cy="1828800"/>
          </a:xfrm>
        </p:spPr>
        <p:txBody>
          <a:bodyPr anchor="ctr"/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6" name="Picture 1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20293" y="4119132"/>
            <a:ext cx="1474954" cy="879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152400"/>
            <a:ext cx="20193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52400"/>
            <a:ext cx="59055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50200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371600"/>
            <a:ext cx="8077200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3962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962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71600"/>
            <a:ext cx="8077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2051" name="Group 4"/>
          <p:cNvGrpSpPr>
            <a:grpSpLocks/>
          </p:cNvGrpSpPr>
          <p:nvPr/>
        </p:nvGrpSpPr>
        <p:grpSpPr bwMode="auto">
          <a:xfrm>
            <a:off x="0" y="990600"/>
            <a:ext cx="9142413" cy="152400"/>
            <a:chOff x="0" y="0"/>
            <a:chExt cx="5760" cy="708"/>
          </a:xfrm>
        </p:grpSpPr>
        <p:sp>
          <p:nvSpPr>
            <p:cNvPr id="438277" name="Rectangle 5"/>
            <p:cNvSpPr>
              <a:spLocks noChangeArrowheads="1"/>
            </p:cNvSpPr>
            <p:nvPr/>
          </p:nvSpPr>
          <p:spPr bwMode="auto">
            <a:xfrm flipV="1">
              <a:off x="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8278" name="Rectangle 6"/>
            <p:cNvSpPr>
              <a:spLocks noChangeArrowheads="1"/>
            </p:cNvSpPr>
            <p:nvPr/>
          </p:nvSpPr>
          <p:spPr bwMode="auto">
            <a:xfrm flipV="1">
              <a:off x="288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38279" name="Line 7"/>
          <p:cNvSpPr>
            <a:spLocks noChangeShapeType="1"/>
          </p:cNvSpPr>
          <p:nvPr/>
        </p:nvSpPr>
        <p:spPr bwMode="auto">
          <a:xfrm>
            <a:off x="612775" y="6473825"/>
            <a:ext cx="7464425" cy="3175"/>
          </a:xfrm>
          <a:prstGeom prst="line">
            <a:avLst/>
          </a:prstGeom>
          <a:noFill/>
          <a:ln w="6350">
            <a:solidFill>
              <a:srgbClr val="00448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8280" name="Text Box 8"/>
          <p:cNvSpPr txBox="1">
            <a:spLocks noChangeArrowheads="1"/>
          </p:cNvSpPr>
          <p:nvPr/>
        </p:nvSpPr>
        <p:spPr bwMode="auto">
          <a:xfrm>
            <a:off x="8677275" y="6586538"/>
            <a:ext cx="314325" cy="1952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>
            <a:spAutoFit/>
          </a:bodyPr>
          <a:lstStyle/>
          <a:p>
            <a:pPr algn="r">
              <a:lnSpc>
                <a:spcPct val="75000"/>
              </a:lnSpc>
              <a:defRPr/>
            </a:pPr>
            <a:fld id="{D45E3F89-B660-4A95-BE3A-E625D4EEB21D}" type="slidenum">
              <a:rPr lang="en-US" sz="900" b="0">
                <a:latin typeface="Arial Narrow" pitchFamily="34" charset="0"/>
              </a:rPr>
              <a:pPr algn="r">
                <a:lnSpc>
                  <a:spcPct val="75000"/>
                </a:lnSpc>
                <a:defRPr/>
              </a:pPr>
              <a:t>‹#›</a:t>
            </a:fld>
            <a:endParaRPr lang="en-US" sz="900" b="0">
              <a:latin typeface="Arial Narrow" pitchFamily="34" charset="0"/>
            </a:endParaRPr>
          </a:p>
        </p:txBody>
      </p:sp>
      <p:sp>
        <p:nvSpPr>
          <p:cNvPr id="2054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0"/>
            <a:ext cx="79502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8283" name="Rectangle 11"/>
          <p:cNvSpPr>
            <a:spLocks noChangeArrowheads="1"/>
          </p:cNvSpPr>
          <p:nvPr/>
        </p:nvSpPr>
        <p:spPr bwMode="auto">
          <a:xfrm>
            <a:off x="533400" y="63246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" dir="2700000" algn="ctr" rotWithShape="0">
              <a:schemeClr val="bg2">
                <a:alpha val="50000"/>
              </a:schemeClr>
            </a:outerShdw>
          </a:effectLst>
        </p:spPr>
        <p:txBody>
          <a:bodyPr lIns="0" anchor="b"/>
          <a:lstStyle/>
          <a:p>
            <a:pPr eaLnBrk="1" hangingPunct="1">
              <a:defRPr/>
            </a:pPr>
            <a:endParaRPr lang="en-US" sz="2400">
              <a:solidFill>
                <a:srgbClr val="124A91"/>
              </a:solidFill>
              <a:latin typeface="Arial Narrow" pitchFamily="34" charset="0"/>
            </a:endParaRPr>
          </a:p>
        </p:txBody>
      </p:sp>
      <p:sp>
        <p:nvSpPr>
          <p:cNvPr id="438284" name="Text Box 12"/>
          <p:cNvSpPr txBox="1">
            <a:spLocks noChangeArrowheads="1"/>
          </p:cNvSpPr>
          <p:nvPr/>
        </p:nvSpPr>
        <p:spPr bwMode="auto">
          <a:xfrm>
            <a:off x="533400" y="6248400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>
              <a:solidFill>
                <a:srgbClr val="0039A6"/>
              </a:solidFill>
              <a:latin typeface="Impact" pitchFamily="34" charset="0"/>
            </a:endParaRPr>
          </a:p>
        </p:txBody>
      </p:sp>
      <p:sp>
        <p:nvSpPr>
          <p:cNvPr id="438285" name="Text Box 13"/>
          <p:cNvSpPr txBox="1">
            <a:spLocks noChangeArrowheads="1"/>
          </p:cNvSpPr>
          <p:nvPr/>
        </p:nvSpPr>
        <p:spPr bwMode="auto">
          <a:xfrm>
            <a:off x="533400" y="6324600"/>
            <a:ext cx="350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>
              <a:solidFill>
                <a:srgbClr val="0039A6"/>
              </a:solidFill>
              <a:latin typeface="Impact" pitchFamily="34" charset="0"/>
            </a:endParaRPr>
          </a:p>
        </p:txBody>
      </p:sp>
      <p:pic>
        <p:nvPicPr>
          <p:cNvPr id="2058" name="Picture 19" descr="lab_icon_no_box_blue_rgb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21650" y="6235700"/>
            <a:ext cx="53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ITSD_Logo_color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24850" y="47625"/>
            <a:ext cx="692150" cy="9350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24A9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24A91"/>
          </a:solidFill>
          <a:latin typeface="Arial Narrow" pitchFamily="34" charset="0"/>
          <a:ea typeface="ＭＳ Ｐゴシック" pitchFamily="5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24A91"/>
          </a:solidFill>
          <a:latin typeface="Arial Narrow" pitchFamily="34" charset="0"/>
          <a:ea typeface="ＭＳ Ｐゴシック" pitchFamily="5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24A91"/>
          </a:solidFill>
          <a:latin typeface="Arial Narrow" pitchFamily="34" charset="0"/>
          <a:ea typeface="ＭＳ Ｐゴシック" pitchFamily="5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24A91"/>
          </a:solidFill>
          <a:latin typeface="Arial Narrow" pitchFamily="34" charset="0"/>
          <a:ea typeface="ＭＳ Ｐゴシック" pitchFamily="5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124A91"/>
          </a:solidFill>
          <a:latin typeface="Arial Narrow" pitchFamily="34" charset="0"/>
          <a:ea typeface="ＭＳ Ｐゴシック" pitchFamily="5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124A91"/>
          </a:solidFill>
          <a:latin typeface="Arial Narrow" pitchFamily="34" charset="0"/>
          <a:ea typeface="ＭＳ Ｐゴシック" pitchFamily="5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124A91"/>
          </a:solidFill>
          <a:latin typeface="Arial Narrow" pitchFamily="34" charset="0"/>
          <a:ea typeface="ＭＳ Ｐゴシック" pitchFamily="5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124A91"/>
          </a:solidFill>
          <a:latin typeface="Arial Narrow" pitchFamily="34" charset="0"/>
          <a:ea typeface="ＭＳ Ｐゴシック" pitchFamily="5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24A9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24A91"/>
        </a:buClr>
        <a:buFont typeface="Times" pitchFamily="18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24A91"/>
        </a:buClr>
        <a:buFont typeface="Symbol" pitchFamily="18" charset="2"/>
        <a:buChar char="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124A91"/>
        </a:buClr>
        <a:buFont typeface="Symbol" pitchFamily="18" charset="2"/>
        <a:buChar char="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124A91"/>
        </a:buClr>
        <a:buFont typeface="Geneva CE" pitchFamily="-80" charset="-18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124A91"/>
        </a:buClr>
        <a:buFont typeface="Geneva CE" pitchFamily="-80" charset="-18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124A91"/>
        </a:buClr>
        <a:buFont typeface="Geneva CE" pitchFamily="-80" charset="-18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124A91"/>
        </a:buClr>
        <a:buFont typeface="Geneva CE" pitchFamily="-80" charset="-18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124A91"/>
        </a:buClr>
        <a:buFont typeface="Geneva CE" pitchFamily="-80" charset="-18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7063" y="1684338"/>
            <a:ext cx="7772400" cy="18288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800" dirty="0" smtClean="0"/>
              <a:t>LLNL IPv6 Status</a:t>
            </a:r>
            <a:br>
              <a:rPr lang="en-US" sz="2800" dirty="0" smtClean="0"/>
            </a:br>
            <a:r>
              <a:rPr lang="en-US" sz="2400" kern="1200" dirty="0" smtClean="0">
                <a:solidFill>
                  <a:schemeClr val="tx1"/>
                </a:solidFill>
                <a:latin typeface="Times" pitchFamily="18" charset="0"/>
              </a:rPr>
              <a:t>ESCC Meeting Summer 2011</a:t>
            </a:r>
            <a:endParaRPr lang="en-US" sz="28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1413" y="5237163"/>
            <a:ext cx="6553200" cy="823912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Louella Panaga</a:t>
            </a:r>
          </a:p>
          <a:p>
            <a:pPr eaLnBrk="1" hangingPunct="1"/>
            <a:r>
              <a:rPr lang="en-US" dirty="0" smtClean="0"/>
              <a:t>Lawrence Livermore National Laboratory</a:t>
            </a: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5867400" y="152400"/>
            <a:ext cx="3048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Performance Measures x.x, x.x, and x.x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161925"/>
            <a:ext cx="7915275" cy="809625"/>
          </a:xfrm>
        </p:spPr>
        <p:txBody>
          <a:bodyPr/>
          <a:lstStyle/>
          <a:p>
            <a:pPr eaLnBrk="1" hangingPunct="1"/>
            <a:r>
              <a:rPr kumimoji="1" lang="en-US" dirty="0" smtClean="0"/>
              <a:t>Internal  IPv6 Task Force Established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0525" y="1240435"/>
            <a:ext cx="8210550" cy="4960937"/>
          </a:xfrm>
        </p:spPr>
        <p:txBody>
          <a:bodyPr/>
          <a:lstStyle/>
          <a:p>
            <a:pPr eaLnBrk="1" hangingPunct="1"/>
            <a:r>
              <a:rPr kumimoji="1" lang="en-US" sz="1800" dirty="0" smtClean="0"/>
              <a:t>Networks</a:t>
            </a:r>
          </a:p>
          <a:p>
            <a:pPr eaLnBrk="1" hangingPunct="1"/>
            <a:r>
              <a:rPr kumimoji="1" lang="en-US" sz="1800" dirty="0" smtClean="0"/>
              <a:t>Security </a:t>
            </a:r>
          </a:p>
          <a:p>
            <a:pPr eaLnBrk="1" hangingPunct="1"/>
            <a:r>
              <a:rPr kumimoji="1" lang="en-US" sz="1800" dirty="0" smtClean="0"/>
              <a:t>Web Services</a:t>
            </a:r>
          </a:p>
          <a:p>
            <a:pPr eaLnBrk="1" hangingPunct="1"/>
            <a:r>
              <a:rPr kumimoji="1" lang="en-US" sz="1800" dirty="0" smtClean="0"/>
              <a:t>DNS</a:t>
            </a:r>
          </a:p>
          <a:p>
            <a:pPr eaLnBrk="1" hangingPunct="1"/>
            <a:r>
              <a:rPr kumimoji="1" lang="en-US" sz="1800" dirty="0" smtClean="0"/>
              <a:t>Mail</a:t>
            </a:r>
          </a:p>
          <a:p>
            <a:pPr eaLnBrk="1" hangingPunct="1"/>
            <a:r>
              <a:rPr kumimoji="1" lang="en-US" sz="1800" dirty="0" smtClean="0"/>
              <a:t>Programs – HPC, NARAC</a:t>
            </a:r>
          </a:p>
          <a:p>
            <a:pPr eaLnBrk="1" hangingPunct="1"/>
            <a:endParaRPr kumimoji="1" lang="en-US" sz="1800" dirty="0" smtClean="0"/>
          </a:p>
          <a:p>
            <a:pPr eaLnBrk="1" hangingPunct="1">
              <a:buNone/>
            </a:pPr>
            <a:endParaRPr kumimoji="1"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1" lang="en-US" dirty="0" smtClean="0"/>
              <a:t>Task Force Objectives and Role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338" y="1277938"/>
            <a:ext cx="8077200" cy="4035207"/>
          </a:xfrm>
        </p:spPr>
        <p:txBody>
          <a:bodyPr/>
          <a:lstStyle/>
          <a:p>
            <a:pPr eaLnBrk="1" hangingPunct="1"/>
            <a:r>
              <a:rPr kumimoji="1" lang="en-US" sz="1800" dirty="0" smtClean="0"/>
              <a:t>To develop the LLNL IPv6 Adoption Plan</a:t>
            </a:r>
          </a:p>
          <a:p>
            <a:pPr lvl="1" eaLnBrk="1" hangingPunct="1"/>
            <a:r>
              <a:rPr kumimoji="1" lang="en-US" sz="1800" dirty="0" smtClean="0"/>
              <a:t>Meet DOE OMB mandate for IPv6 compliance</a:t>
            </a:r>
          </a:p>
          <a:p>
            <a:pPr lvl="1" eaLnBrk="1" hangingPunct="1"/>
            <a:r>
              <a:rPr kumimoji="1" lang="en-US" sz="1800" dirty="0" smtClean="0"/>
              <a:t>Meet DOE milestones and schedule</a:t>
            </a:r>
          </a:p>
          <a:p>
            <a:pPr eaLnBrk="1" hangingPunct="1"/>
            <a:r>
              <a:rPr kumimoji="1" lang="en-US" sz="1800" dirty="0" smtClean="0"/>
              <a:t>To be IPv6 advocate to respective programs / organizations</a:t>
            </a:r>
          </a:p>
          <a:p>
            <a:pPr lvl="1" eaLnBrk="1" hangingPunct="1"/>
            <a:r>
              <a:rPr kumimoji="1" lang="en-US" sz="1800" dirty="0" smtClean="0"/>
              <a:t>Be able to integrate IPv6 capabilities to current and future IT Infrastructure upgrades</a:t>
            </a:r>
          </a:p>
          <a:p>
            <a:pPr eaLnBrk="1" hangingPunct="1"/>
            <a:r>
              <a:rPr kumimoji="1" lang="en-US" sz="1800" dirty="0" smtClean="0"/>
              <a:t>To implement, execute Adoption Plan</a:t>
            </a:r>
          </a:p>
          <a:p>
            <a:pPr lvl="1" eaLnBrk="1" hangingPunct="1"/>
            <a:r>
              <a:rPr kumimoji="1" lang="en-US" sz="1800" dirty="0" smtClean="0"/>
              <a:t>Involve other personnel if needed</a:t>
            </a:r>
          </a:p>
          <a:p>
            <a:pPr eaLnBrk="1" hangingPunct="1"/>
            <a:endParaRPr kumimoji="1"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161925"/>
            <a:ext cx="7915275" cy="809625"/>
          </a:xfrm>
        </p:spPr>
        <p:txBody>
          <a:bodyPr/>
          <a:lstStyle/>
          <a:p>
            <a:pPr eaLnBrk="1" hangingPunct="1"/>
            <a:r>
              <a:rPr kumimoji="1" lang="en-US" dirty="0" smtClean="0"/>
              <a:t>IPv6 Task Force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0525" y="1240435"/>
            <a:ext cx="8210550" cy="4960937"/>
          </a:xfrm>
        </p:spPr>
        <p:txBody>
          <a:bodyPr/>
          <a:lstStyle/>
          <a:p>
            <a:pPr eaLnBrk="1" hangingPunct="1"/>
            <a:r>
              <a:rPr kumimoji="1" lang="en-US" sz="1800" dirty="0" smtClean="0"/>
              <a:t>Members meet every 2 weeks</a:t>
            </a:r>
          </a:p>
          <a:p>
            <a:pPr eaLnBrk="1" hangingPunct="1"/>
            <a:r>
              <a:rPr kumimoji="1" lang="en-US" sz="1800" dirty="0" smtClean="0"/>
              <a:t>Drafted and iterated on IPv6 /64 allocation</a:t>
            </a:r>
          </a:p>
          <a:p>
            <a:pPr eaLnBrk="1" hangingPunct="1"/>
            <a:r>
              <a:rPr kumimoji="1" lang="en-US" sz="1800" dirty="0" smtClean="0"/>
              <a:t>Drafted and iterated on Project Definition</a:t>
            </a:r>
          </a:p>
          <a:p>
            <a:pPr lvl="1" eaLnBrk="1" hangingPunct="1"/>
            <a:r>
              <a:rPr kumimoji="1" lang="en-US" sz="1800" dirty="0" smtClean="0"/>
              <a:t>Requested FY12 budget</a:t>
            </a:r>
          </a:p>
          <a:p>
            <a:pPr lvl="1" eaLnBrk="1" hangingPunct="1"/>
            <a:r>
              <a:rPr kumimoji="1" lang="en-US" sz="1800" dirty="0" smtClean="0"/>
              <a:t>Defined approach, equipment, effort</a:t>
            </a:r>
          </a:p>
          <a:p>
            <a:pPr eaLnBrk="1" hangingPunct="1"/>
            <a:r>
              <a:rPr kumimoji="1" lang="en-US" sz="1800" dirty="0" smtClean="0"/>
              <a:t>Modified Oracle backend to support home grown IPAM </a:t>
            </a:r>
          </a:p>
          <a:p>
            <a:pPr lvl="1" eaLnBrk="1" hangingPunct="1"/>
            <a:r>
              <a:rPr kumimoji="1" lang="en-US" sz="1800" dirty="0" smtClean="0"/>
              <a:t>IPv6 subnets</a:t>
            </a:r>
          </a:p>
          <a:p>
            <a:pPr lvl="1" eaLnBrk="1" hangingPunct="1"/>
            <a:r>
              <a:rPr kumimoji="1" lang="en-US" sz="1800" dirty="0" smtClean="0"/>
              <a:t>AAAA/v6.arpa DNS records</a:t>
            </a:r>
          </a:p>
          <a:p>
            <a:pPr lvl="1" eaLnBrk="1" hangingPunct="1"/>
            <a:endParaRPr kumimoji="1" lang="en-US" sz="1800" dirty="0" smtClean="0"/>
          </a:p>
          <a:p>
            <a:pPr lvl="1" eaLnBrk="1" hangingPunct="1"/>
            <a:endParaRPr kumimoji="1" lang="en-US" sz="1800" dirty="0" smtClean="0"/>
          </a:p>
          <a:p>
            <a:pPr lvl="1" eaLnBrk="1" hangingPunct="1"/>
            <a:endParaRPr kumimoji="1" lang="en-US" sz="1800" dirty="0" smtClean="0"/>
          </a:p>
          <a:p>
            <a:pPr eaLnBrk="1" hangingPunct="1"/>
            <a:endParaRPr kumimoji="1" lang="en-US" sz="1800" dirty="0" smtClean="0"/>
          </a:p>
          <a:p>
            <a:pPr eaLnBrk="1" hangingPunct="1"/>
            <a:endParaRPr kumimoji="1" lang="en-US" sz="1800" dirty="0" smtClean="0"/>
          </a:p>
          <a:p>
            <a:pPr eaLnBrk="1" hangingPunct="1"/>
            <a:endParaRPr kumimoji="1" lang="en-US" sz="1800" dirty="0" smtClean="0"/>
          </a:p>
          <a:p>
            <a:pPr eaLnBrk="1" hangingPunct="1">
              <a:buNone/>
            </a:pPr>
            <a:endParaRPr kumimoji="1"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0525" y="1240435"/>
            <a:ext cx="8210550" cy="496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24A9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Backbone</a:t>
            </a:r>
            <a:r>
              <a:rPr kumimoji="1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routers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124A91"/>
              </a:buClr>
              <a:buFont typeface="Wingdings" pitchFamily="2" charset="2"/>
              <a:buChar char="§"/>
            </a:pPr>
            <a:r>
              <a:rPr kumimoji="1" lang="en-US" sz="1800" b="0" kern="0" dirty="0" smtClean="0">
                <a:latin typeface="+mn-lt"/>
                <a:ea typeface="+mn-ea"/>
              </a:rPr>
              <a:t>Edge 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124A91"/>
              </a:buClr>
              <a:buFont typeface="Wingdings" pitchFamily="2" charset="2"/>
              <a:buChar char="§"/>
            </a:pPr>
            <a:r>
              <a:rPr kumimoji="1" lang="en-US" sz="1800" b="0" kern="0" dirty="0" smtClean="0">
                <a:latin typeface="+mn-lt"/>
                <a:ea typeface="+mn-ea"/>
              </a:rPr>
              <a:t>DMZ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24A9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1" lang="en-US" sz="1800" b="0" kern="0" noProof="0" dirty="0" smtClean="0">
                <a:latin typeface="+mn-lt"/>
                <a:ea typeface="+mn-ea"/>
              </a:rPr>
              <a:t>Security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124A91"/>
              </a:buClr>
              <a:buFont typeface="Wingdings" pitchFamily="2" charset="2"/>
              <a:buChar char="§"/>
            </a:pPr>
            <a:r>
              <a:rPr kumimoji="1" lang="en-US" sz="1800" b="0" kern="0" dirty="0" smtClean="0">
                <a:latin typeface="+mn-lt"/>
                <a:ea typeface="+mn-ea"/>
              </a:rPr>
              <a:t>Palo Alto Intrusion Protection System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124A91"/>
              </a:buClr>
              <a:buFont typeface="Wingdings" pitchFamily="2" charset="2"/>
              <a:buChar char="§"/>
            </a:pPr>
            <a:r>
              <a:rPr kumimoji="1" lang="en-US" sz="1800" b="0" kern="0" dirty="0" smtClean="0">
                <a:latin typeface="+mn-lt"/>
                <a:ea typeface="+mn-ea"/>
              </a:rPr>
              <a:t>Cisco ASA Perimeter Firewalls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124A91"/>
              </a:buClr>
              <a:buFont typeface="Wingdings" pitchFamily="2" charset="2"/>
              <a:buChar char="§"/>
            </a:pPr>
            <a:r>
              <a:rPr kumimoji="1" lang="en-US" sz="1800" b="0" kern="0" noProof="0" dirty="0" smtClean="0">
                <a:latin typeface="+mn-lt"/>
                <a:ea typeface="+mn-ea"/>
              </a:rPr>
              <a:t>Bluecoat Proxy Service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124A91"/>
              </a:buClr>
              <a:buFont typeface="Wingdings" pitchFamily="2" charset="2"/>
              <a:buChar char="§"/>
            </a:pPr>
            <a:r>
              <a:rPr kumimoji="1" lang="en-US" sz="1800" b="0" kern="0" dirty="0" err="1" smtClean="0">
                <a:latin typeface="+mn-lt"/>
                <a:ea typeface="+mn-ea"/>
              </a:rPr>
              <a:t>Anue</a:t>
            </a:r>
            <a:r>
              <a:rPr kumimoji="1" lang="en-US" sz="1800" b="0" kern="0" dirty="0" smtClean="0">
                <a:latin typeface="+mn-lt"/>
                <a:ea typeface="+mn-ea"/>
              </a:rPr>
              <a:t> </a:t>
            </a:r>
            <a:r>
              <a:rPr kumimoji="1" lang="en-US" sz="1800" b="0" kern="0" dirty="0" smtClean="0">
                <a:latin typeface="+mn-lt"/>
                <a:ea typeface="+mn-ea"/>
              </a:rPr>
              <a:t>network traffic aggregator</a:t>
            </a:r>
            <a:endParaRPr kumimoji="1" lang="en-US" sz="1800" b="0" kern="0" dirty="0" smtClean="0">
              <a:latin typeface="+mn-lt"/>
              <a:ea typeface="+mn-ea"/>
            </a:endParaRPr>
          </a:p>
          <a:p>
            <a:pPr marL="800100" lvl="1" indent="-342900" eaLnBrk="1" hangingPunct="1">
              <a:spcBef>
                <a:spcPct val="20000"/>
              </a:spcBef>
              <a:buClr>
                <a:srgbClr val="124A91"/>
              </a:buClr>
              <a:buFont typeface="Wingdings" pitchFamily="2" charset="2"/>
              <a:buChar char="§"/>
            </a:pPr>
            <a:r>
              <a:rPr kumimoji="1" lang="en-US" sz="1800" b="0" kern="0" dirty="0" smtClean="0">
                <a:latin typeface="+mn-lt"/>
                <a:ea typeface="+mn-ea"/>
              </a:rPr>
              <a:t>Tools</a:t>
            </a:r>
            <a:endParaRPr kumimoji="1" lang="en-US" sz="1800" b="0" kern="0" dirty="0" smtClean="0">
              <a:latin typeface="+mn-lt"/>
              <a:ea typeface="+mn-ea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124A91"/>
              </a:buClr>
              <a:buFont typeface="Wingdings" pitchFamily="2" charset="2"/>
              <a:buChar char="§"/>
            </a:pPr>
            <a:r>
              <a:rPr kumimoji="1" lang="en-US" sz="1800" b="0" kern="0" dirty="0" smtClean="0">
                <a:latin typeface="+mn-lt"/>
                <a:ea typeface="+mn-ea"/>
              </a:rPr>
              <a:t>DNS in DMZ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24A91"/>
              </a:buClr>
              <a:buFont typeface="Wingdings" pitchFamily="2" charset="2"/>
              <a:buChar char="§"/>
            </a:pPr>
            <a:r>
              <a:rPr kumimoji="1" lang="en-US" sz="1800" b="0" kern="0" dirty="0" err="1" smtClean="0">
                <a:latin typeface="+mn-lt"/>
                <a:ea typeface="+mn-ea"/>
              </a:rPr>
              <a:t>Ironport</a:t>
            </a:r>
            <a:r>
              <a:rPr kumimoji="1" lang="en-US" sz="1800" b="0" kern="0" dirty="0" smtClean="0">
                <a:latin typeface="+mn-lt"/>
                <a:ea typeface="+mn-ea"/>
              </a:rPr>
              <a:t> Mail relay in DMZ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24A91"/>
              </a:buClr>
              <a:buFont typeface="Wingdings" pitchFamily="2" charset="2"/>
              <a:buChar char="§"/>
            </a:pPr>
            <a:r>
              <a:rPr kumimoji="1" lang="en-US" sz="1800" b="0" kern="0" noProof="0" dirty="0" smtClean="0">
                <a:latin typeface="+mn-lt"/>
                <a:ea typeface="+mn-ea"/>
              </a:rPr>
              <a:t>F5 Load Balancer in DMZ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124A91"/>
              </a:buClr>
              <a:buFont typeface="Wingdings" pitchFamily="2" charset="2"/>
              <a:buChar char="§"/>
            </a:pPr>
            <a:r>
              <a:rPr kumimoji="1" lang="en-US" sz="1800" b="0" kern="0" dirty="0" smtClean="0">
                <a:latin typeface="+mn-lt"/>
                <a:ea typeface="+mn-ea"/>
              </a:rPr>
              <a:t>Web services in DMZ</a:t>
            </a:r>
            <a:endParaRPr kumimoji="1" lang="en-US" sz="1800" b="0" kern="0" noProof="0" dirty="0" smtClean="0">
              <a:latin typeface="+mn-lt"/>
              <a:ea typeface="+mn-ea"/>
            </a:endParaRPr>
          </a:p>
          <a:p>
            <a:pPr marL="800100" lvl="1" indent="-342900" eaLnBrk="1" hangingPunct="1">
              <a:spcBef>
                <a:spcPct val="20000"/>
              </a:spcBef>
              <a:buClr>
                <a:srgbClr val="124A91"/>
              </a:buClr>
            </a:pPr>
            <a:endParaRPr kumimoji="1" lang="en-US" sz="1800" b="0" kern="0" noProof="0" dirty="0" smtClean="0">
              <a:latin typeface="+mn-lt"/>
              <a:ea typeface="+mn-ea"/>
            </a:endParaRPr>
          </a:p>
          <a:p>
            <a:pPr marL="800100" lvl="1" indent="-342900" eaLnBrk="1" hangingPunct="1">
              <a:spcBef>
                <a:spcPct val="20000"/>
              </a:spcBef>
              <a:buClr>
                <a:srgbClr val="124A91"/>
              </a:buClr>
            </a:pPr>
            <a:endParaRPr kumimoji="1" lang="en-US" sz="1800" b="0" kern="0" noProof="0" dirty="0" smtClean="0">
              <a:latin typeface="+mn-lt"/>
              <a:ea typeface="+mn-ea"/>
            </a:endParaRPr>
          </a:p>
          <a:p>
            <a:pPr marL="800100" lvl="1" indent="-342900" eaLnBrk="1" hangingPunct="1">
              <a:spcBef>
                <a:spcPct val="20000"/>
              </a:spcBef>
              <a:buClr>
                <a:srgbClr val="124A91"/>
              </a:buClr>
              <a:buFont typeface="Wingdings" pitchFamily="2" charset="2"/>
              <a:buChar char="§"/>
            </a:pPr>
            <a:endParaRPr kumimoji="1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24A91"/>
              </a:buClr>
              <a:buSzTx/>
              <a:buFont typeface="Wingdings" pitchFamily="2" charset="2"/>
              <a:buNone/>
              <a:tabLst/>
              <a:defRPr/>
            </a:pPr>
            <a:endParaRPr kumimoji="1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rectorate_template_vg">
  <a:themeElements>
    <a:clrScheme name="directorate_template_v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rectorate_template_vg">
      <a:majorFont>
        <a:latin typeface="Arial Narrow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pitchFamily="5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pitchFamily="52" charset="-128"/>
          </a:defRPr>
        </a:defPPr>
      </a:lstStyle>
    </a:lnDef>
  </a:objectDefaults>
  <a:extraClrSchemeLst>
    <a:extraClrScheme>
      <a:clrScheme name="directorate_template_v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rectorate_template_v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rectorate_template_v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rectorate_template_v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rectorate_template_v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rectorate_template_v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rectorate_template_v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rectorate_template_v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rectorate_template_v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rectorate_template_v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rectorate_template_v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rectorate_template_v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12083</TotalTime>
  <Words>178</Words>
  <Application>Microsoft Office PowerPoint</Application>
  <PresentationFormat>On-screen Show (4:3)</PresentationFormat>
  <Paragraphs>53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directorate_template_vg</vt:lpstr>
      <vt:lpstr>LLNL IPv6 Status ESCC Meeting Summer 2011</vt:lpstr>
      <vt:lpstr>Internal  IPv6 Task Force Established</vt:lpstr>
      <vt:lpstr>Task Force Objectives and Role</vt:lpstr>
      <vt:lpstr>IPv6 Task Force</vt:lpstr>
      <vt:lpstr>Components</vt:lpstr>
    </vt:vector>
  </TitlesOfParts>
  <Company>LLNL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Review</dc:title>
  <dc:creator>Teslich, Robyne M.</dc:creator>
  <cp:lastModifiedBy>Louella Panaga</cp:lastModifiedBy>
  <cp:revision>203</cp:revision>
  <cp:lastPrinted>2007-09-19T00:12:24Z</cp:lastPrinted>
  <dcterms:modified xsi:type="dcterms:W3CDTF">2011-07-14T05:31:54Z</dcterms:modified>
</cp:coreProperties>
</file>