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6" r:id="rId4"/>
  </p:sldMasterIdLst>
  <p:notesMasterIdLst>
    <p:notesMasterId r:id="rId13"/>
  </p:notesMasterIdLst>
  <p:sldIdLst>
    <p:sldId id="257" r:id="rId5"/>
    <p:sldId id="352" r:id="rId6"/>
    <p:sldId id="356" r:id="rId7"/>
    <p:sldId id="357" r:id="rId8"/>
    <p:sldId id="358" r:id="rId9"/>
    <p:sldId id="353" r:id="rId10"/>
    <p:sldId id="354" r:id="rId11"/>
    <p:sldId id="35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3C92"/>
    <a:srgbClr val="F5F5F5"/>
    <a:srgbClr val="4B3B85"/>
    <a:srgbClr val="54429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6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CC89C-60D5-4A8F-A192-84A85DB8CDF6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6F753-365C-4AC1-AF6F-26D61BEBD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0117-C94F-4C7E-8A91-C4987333ACAC}" type="datetime1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4A462-CC82-4E2B-BE08-09591E10F369}" type="datetime1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C3C3E-60CE-486F-BFF0-43082A505906}" type="datetime1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C5A3-8BB6-47AD-91A9-82E544186233}" type="datetime1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2A8B-238C-4A63-B93A-85732CEF9E7D}" type="datetime1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5751-F5BB-46C7-8CC0-74297F90A34A}" type="datetime1">
              <a:rPr lang="en-US" smtClean="0"/>
              <a:pPr/>
              <a:t>9/21/2011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29AC-5DE1-45CA-8E4D-7FB34032A475}" type="datetime1">
              <a:rPr lang="en-US" smtClean="0"/>
              <a:pPr/>
              <a:t>9/21/2011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1DA1-008C-4C40-9E80-AD36E2FF0DC6}" type="datetime1">
              <a:rPr lang="en-US" smtClean="0"/>
              <a:pPr/>
              <a:t>9/21/2011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9C46-A5BE-4BA7-8EC8-39CFC2E28E8F}" type="datetime1">
              <a:rPr lang="en-US" smtClean="0"/>
              <a:pPr/>
              <a:t>9/21/2011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F02A-AD6F-47CB-B00B-2CD342A3625E}" type="datetime1">
              <a:rPr lang="en-US" smtClean="0"/>
              <a:pPr/>
              <a:t>9/21/2011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73D0-3B7E-4F19-930C-865360D510E6}" type="datetime1">
              <a:rPr lang="en-US" smtClean="0"/>
              <a:pPr/>
              <a:t>9/21/2011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CEFEC-09C8-4DE0-BA1A-232FF73CDA63}" type="datetime1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10B1B-47B7-43FB-B030-3A47D1DDB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ser.web.cern.ch/user/Welcome.as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Biasing for EM physics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7030A0"/>
                </a:solidFill>
              </a:rPr>
              <a:t>V.N.Ivanchenko</a:t>
            </a:r>
            <a:endParaRPr lang="en-US" dirty="0" smtClean="0"/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16</a:t>
            </a:r>
            <a:r>
              <a:rPr lang="en-US" baseline="30000" dirty="0" smtClean="0">
                <a:solidFill>
                  <a:schemeClr val="accent2">
                    <a:lumMod val="75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Geant4 Workshop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19-23 September 2011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SLAC, Stanford, CA, USA</a:t>
            </a:r>
          </a:p>
        </p:txBody>
      </p:sp>
      <p:pic>
        <p:nvPicPr>
          <p:cNvPr id="4" name="Picture 131" descr="Geant4Master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8999" cy="762000"/>
          </a:xfrm>
          <a:prstGeom prst="rect">
            <a:avLst/>
          </a:prstGeom>
          <a:noFill/>
        </p:spPr>
      </p:pic>
      <p:pic>
        <p:nvPicPr>
          <p:cNvPr id="5" name="Picture 2" descr="http://user.web.cern.ch/user/zCommonImages/CERNLogo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Biasing for EM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Number of discussions were carried out recently on biasing options for EM physics</a:t>
            </a:r>
          </a:p>
          <a:p>
            <a:pPr lvl="1"/>
            <a:r>
              <a:rPr lang="en-US" dirty="0" err="1" smtClean="0"/>
              <a:t>M.Verderi</a:t>
            </a:r>
            <a:r>
              <a:rPr lang="en-US" dirty="0" smtClean="0"/>
              <a:t>, </a:t>
            </a:r>
            <a:r>
              <a:rPr lang="en-US" dirty="0" err="1" smtClean="0"/>
              <a:t>M.Maire</a:t>
            </a:r>
            <a:r>
              <a:rPr lang="en-US" dirty="0" smtClean="0"/>
              <a:t>, </a:t>
            </a:r>
            <a:r>
              <a:rPr lang="en-US" dirty="0" err="1" smtClean="0"/>
              <a:t>A.Howard</a:t>
            </a:r>
            <a:r>
              <a:rPr lang="en-US" dirty="0" smtClean="0"/>
              <a:t>. </a:t>
            </a:r>
            <a:r>
              <a:rPr lang="en-US" dirty="0" err="1" smtClean="0"/>
              <a:t>F.Lei</a:t>
            </a:r>
            <a:r>
              <a:rPr lang="en-US" dirty="0" smtClean="0"/>
              <a:t>, </a:t>
            </a:r>
            <a:r>
              <a:rPr lang="en-US" dirty="0" err="1" smtClean="0"/>
              <a:t>G.Santin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ELSHIELD project funded by ESA includes extension of biasing options in the GRAS tool </a:t>
            </a:r>
            <a:r>
              <a:rPr lang="en-US" dirty="0" smtClean="0"/>
              <a:t>(see A. Howard talk)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Difference options were </a:t>
            </a:r>
            <a:r>
              <a:rPr lang="en-US" dirty="0" smtClean="0">
                <a:solidFill>
                  <a:srgbClr val="0070C0"/>
                </a:solidFill>
              </a:rPr>
              <a:t>under discussed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en-US" dirty="0" smtClean="0"/>
              <a:t>Reverse Monte Carlo</a:t>
            </a:r>
          </a:p>
          <a:p>
            <a:pPr lvl="1"/>
            <a:r>
              <a:rPr lang="en-US" dirty="0" smtClean="0"/>
              <a:t>Physics based biasing</a:t>
            </a:r>
          </a:p>
          <a:p>
            <a:pPr lvl="1"/>
            <a:r>
              <a:rPr lang="en-US" dirty="0" smtClean="0"/>
              <a:t>Geometry based biasing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81000"/>
            <a:ext cx="52578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3-D benchmark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733800" cy="441959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Main focus to study biasing methods, first of all, Reverse Monte Carlo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Uniform flux of electrons with uniform spectrum in log scale</a:t>
            </a:r>
          </a:p>
          <a:p>
            <a:r>
              <a:rPr lang="en-US" dirty="0" smtClean="0"/>
              <a:t>Cosine law angular distribution for  source </a:t>
            </a:r>
          </a:p>
          <a:p>
            <a:r>
              <a:rPr lang="en-US" dirty="0" err="1" smtClean="0"/>
              <a:t>Rin</a:t>
            </a:r>
            <a:r>
              <a:rPr lang="en-US" dirty="0" smtClean="0"/>
              <a:t> = 1 cm</a:t>
            </a:r>
          </a:p>
          <a:p>
            <a:r>
              <a:rPr lang="en-US" dirty="0" smtClean="0"/>
              <a:t>Rout = 10 cm</a:t>
            </a:r>
          </a:p>
          <a:p>
            <a:r>
              <a:rPr lang="en-US" dirty="0" err="1" smtClean="0"/>
              <a:t>Rsource</a:t>
            </a:r>
            <a:r>
              <a:rPr lang="en-US" dirty="0" smtClean="0"/>
              <a:t>  = 11 cm</a:t>
            </a:r>
          </a:p>
          <a:p>
            <a:r>
              <a:rPr lang="en-US" dirty="0" smtClean="0"/>
              <a:t>Al 2 mm</a:t>
            </a:r>
          </a:p>
          <a:p>
            <a:r>
              <a:rPr lang="en-US" dirty="0" smtClean="0"/>
              <a:t>Ta 0.162 mm </a:t>
            </a:r>
          </a:p>
          <a:p>
            <a:r>
              <a:rPr lang="en-US" dirty="0" smtClean="0"/>
              <a:t>Si detector 2 volumes    </a:t>
            </a:r>
          </a:p>
          <a:p>
            <a:pPr lvl="1"/>
            <a:r>
              <a:rPr lang="en-US" dirty="0" smtClean="0"/>
              <a:t>0.96x0.96x0.001; cm</a:t>
            </a:r>
            <a:r>
              <a:rPr lang="en-US" baseline="30000" dirty="0" smtClean="0"/>
              <a:t>3</a:t>
            </a:r>
            <a:endParaRPr lang="en-US" dirty="0" smtClean="0"/>
          </a:p>
          <a:p>
            <a:pPr lvl="1"/>
            <a:r>
              <a:rPr lang="en-US" dirty="0" smtClean="0"/>
              <a:t>0.96x0.96x0.03 cm</a:t>
            </a:r>
            <a:r>
              <a:rPr lang="en-US" baseline="30000" dirty="0" smtClean="0"/>
              <a:t>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131" descr="Geant4Master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8999" cy="762000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4495800" y="1752600"/>
            <a:ext cx="3962400" cy="3886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9800" y="3276600"/>
            <a:ext cx="914400" cy="914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400800" y="3505200"/>
            <a:ext cx="152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001000" y="1828800"/>
            <a:ext cx="45720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Al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0" y="2971800"/>
            <a:ext cx="60960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Si1</a:t>
            </a:r>
            <a:endParaRPr lang="en-US" sz="24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715000" y="34290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648200" y="1905000"/>
            <a:ext cx="3657600" cy="35814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24600" y="3505200"/>
            <a:ext cx="762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934200" y="2971800"/>
            <a:ext cx="60960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Si2</a:t>
            </a:r>
            <a:endParaRPr lang="en-US" sz="2400" b="1" dirty="0"/>
          </a:p>
        </p:txBody>
      </p:sp>
      <p:cxnSp>
        <p:nvCxnSpPr>
          <p:cNvPr id="23" name="Straight Arrow Connector 22"/>
          <p:cNvCxnSpPr>
            <a:stCxn id="18" idx="2"/>
            <a:endCxn id="9" idx="3"/>
          </p:cNvCxnSpPr>
          <p:nvPr/>
        </p:nvCxnSpPr>
        <p:spPr>
          <a:xfrm rot="5400000">
            <a:off x="6745933" y="3240732"/>
            <a:ext cx="300335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Reverse Monte Carlo in 3D benchmark for the 10 um Si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4267200" cy="12493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1/E spectrum at 11 cm</a:t>
            </a:r>
          </a:p>
          <a:p>
            <a:r>
              <a:rPr lang="en-US" dirty="0" smtClean="0"/>
              <a:t>Exponential spectrum at 1 cm </a:t>
            </a:r>
          </a:p>
          <a:p>
            <a:r>
              <a:rPr lang="en-US" dirty="0" smtClean="0"/>
              <a:t>Forward simulation is very ineffective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We estimate CPU speed up 600 times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4274" name="Picture 2" descr="C:\Disk\Vladimir\2011\ESA\AO6049\PM4\forward_doseSi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4419600" cy="3124199"/>
          </a:xfrm>
          <a:prstGeom prst="rect">
            <a:avLst/>
          </a:prstGeom>
          <a:noFill/>
        </p:spPr>
      </p:pic>
      <p:pic>
        <p:nvPicPr>
          <p:cNvPr id="2050" name="Picture 2" descr="E:\reverse1_doseSi1_al_2mm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4724400"/>
            <a:ext cx="3124200" cy="1664415"/>
          </a:xfrm>
          <a:prstGeom prst="rect">
            <a:avLst/>
          </a:prstGeom>
          <a:noFill/>
        </p:spPr>
      </p:pic>
      <p:pic>
        <p:nvPicPr>
          <p:cNvPr id="2052" name="Picture 4" descr="E:\reverse3_doseSi1_al_2mm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1447800"/>
            <a:ext cx="4648200" cy="312419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438400" y="2590800"/>
            <a:ext cx="97937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Forward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010400" y="2590800"/>
            <a:ext cx="933397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Reverse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315200" y="5105400"/>
            <a:ext cx="1618392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Forward </a:t>
            </a:r>
          </a:p>
          <a:p>
            <a:r>
              <a:rPr lang="en-US" b="1" dirty="0" smtClean="0"/>
              <a:t>in inner sphere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Reverse Monte Carlo is </a:t>
            </a:r>
            <a:r>
              <a:rPr lang="en-US" dirty="0" smtClean="0">
                <a:solidFill>
                  <a:srgbClr val="0070C0"/>
                </a:solidFill>
              </a:rPr>
              <a:t>working!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Usage is not trivial</a:t>
            </a:r>
          </a:p>
          <a:p>
            <a:r>
              <a:rPr lang="en-US" dirty="0" smtClean="0"/>
              <a:t>Each EM model has “reversed partner”</a:t>
            </a:r>
          </a:p>
          <a:p>
            <a:r>
              <a:rPr lang="en-US" dirty="0" smtClean="0"/>
              <a:t>Analysis is not straightforward – completely new histograms must be added to analysis module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Natural question: can we have more easy biasing options?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wrapper process?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Wrapper process approach was in Geant4 for long time and there </a:t>
            </a:r>
            <a:r>
              <a:rPr lang="en-US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re a lot of examples </a:t>
            </a:r>
            <a:r>
              <a:rPr lang="en-US" dirty="0" smtClean="0">
                <a:solidFill>
                  <a:srgbClr val="0070C0"/>
                </a:solidFill>
              </a:rPr>
              <a:t>of implementation of user applications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Advantages:</a:t>
            </a:r>
          </a:p>
          <a:p>
            <a:pPr lvl="1"/>
            <a:r>
              <a:rPr lang="en-US" dirty="0" smtClean="0"/>
              <a:t>Biasing is independent from main EM development</a:t>
            </a:r>
          </a:p>
          <a:p>
            <a:pPr lvl="1"/>
            <a:r>
              <a:rPr lang="en-US" dirty="0" smtClean="0"/>
              <a:t>Default </a:t>
            </a:r>
            <a:r>
              <a:rPr lang="en-US" dirty="0" smtClean="0"/>
              <a:t>simulation is not affected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Disadvantages:</a:t>
            </a:r>
          </a:p>
          <a:p>
            <a:pPr lvl="1"/>
            <a:r>
              <a:rPr lang="en-US" dirty="0" smtClean="0"/>
              <a:t>Biasing is independent from main EM development</a:t>
            </a:r>
          </a:p>
          <a:p>
            <a:pPr lvl="1"/>
            <a:r>
              <a:rPr lang="en-US" dirty="0" smtClean="0"/>
              <a:t>EM group is not involved in validation and in usage of biasing options</a:t>
            </a:r>
          </a:p>
          <a:p>
            <a:pPr lvl="1"/>
            <a:r>
              <a:rPr lang="en-US" dirty="0" smtClean="0"/>
              <a:t>Wrapper process implemented for one version of Geant4 may not work for other version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based biasing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New options are added to EM infrastructure:</a:t>
            </a:r>
          </a:p>
          <a:p>
            <a:pPr lvl="1"/>
            <a:r>
              <a:rPr lang="en-US" dirty="0" smtClean="0"/>
              <a:t>Cross section </a:t>
            </a:r>
            <a:r>
              <a:rPr lang="en-US" dirty="0" smtClean="0"/>
              <a:t>biasing </a:t>
            </a:r>
            <a:endParaRPr lang="en-US" dirty="0" smtClean="0"/>
          </a:p>
          <a:p>
            <a:pPr lvl="1"/>
            <a:r>
              <a:rPr lang="en-US" dirty="0" smtClean="0"/>
              <a:t>Forced </a:t>
            </a:r>
            <a:r>
              <a:rPr lang="en-US" dirty="0" smtClean="0"/>
              <a:t>interaction of primary </a:t>
            </a:r>
            <a:endParaRPr lang="en-US" dirty="0" smtClean="0"/>
          </a:p>
          <a:p>
            <a:pPr lvl="1"/>
            <a:r>
              <a:rPr lang="en-US" dirty="0" smtClean="0"/>
              <a:t>Secondary splitting</a:t>
            </a:r>
          </a:p>
          <a:p>
            <a:pPr lvl="1"/>
            <a:r>
              <a:rPr lang="en-US" dirty="0" smtClean="0"/>
              <a:t>Russian </a:t>
            </a:r>
            <a:r>
              <a:rPr lang="en-US" dirty="0" smtClean="0"/>
              <a:t>roulette </a:t>
            </a:r>
            <a:r>
              <a:rPr lang="en-US" smtClean="0"/>
              <a:t>for secondary</a:t>
            </a: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Simple UI commands activate/deactivate biasing options for any EM Physics Lists per process and G4Region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UI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/process/</a:t>
            </a:r>
            <a:r>
              <a:rPr lang="en-US" sz="2400" dirty="0" err="1" smtClean="0"/>
              <a:t>em</a:t>
            </a:r>
            <a:r>
              <a:rPr lang="en-US" sz="2400" dirty="0" smtClean="0"/>
              <a:t>/</a:t>
            </a:r>
            <a:r>
              <a:rPr lang="en-US" sz="2400" dirty="0" err="1" smtClean="0"/>
              <a:t>setBiasingFactor</a:t>
            </a:r>
            <a:r>
              <a:rPr lang="en-US" sz="2400" dirty="0" smtClean="0"/>
              <a:t> </a:t>
            </a:r>
            <a:r>
              <a:rPr lang="en-US" sz="2400" dirty="0" err="1" smtClean="0"/>
              <a:t>procName</a:t>
            </a:r>
            <a:r>
              <a:rPr lang="en-US" sz="2400" dirty="0" smtClean="0"/>
              <a:t> factor</a:t>
            </a:r>
          </a:p>
          <a:p>
            <a:pPr>
              <a:buNone/>
            </a:pPr>
            <a:r>
              <a:rPr lang="en-US" sz="2400" dirty="0" smtClean="0"/>
              <a:t>/process/</a:t>
            </a:r>
            <a:r>
              <a:rPr lang="en-US" sz="2400" dirty="0" err="1" smtClean="0"/>
              <a:t>em</a:t>
            </a:r>
            <a:r>
              <a:rPr lang="en-US" sz="2400" dirty="0" smtClean="0"/>
              <a:t>/</a:t>
            </a:r>
            <a:r>
              <a:rPr lang="en-US" sz="2400" dirty="0" err="1" smtClean="0"/>
              <a:t>setForcedInteraction</a:t>
            </a:r>
            <a:r>
              <a:rPr lang="en-US" sz="2400" dirty="0" smtClean="0"/>
              <a:t> </a:t>
            </a:r>
            <a:r>
              <a:rPr lang="en-US" sz="2400" dirty="0" err="1" smtClean="0"/>
              <a:t>procName</a:t>
            </a:r>
            <a:r>
              <a:rPr lang="en-US" sz="2400" dirty="0" smtClean="0"/>
              <a:t> </a:t>
            </a:r>
            <a:r>
              <a:rPr lang="en-US" sz="2400" dirty="0" err="1" smtClean="0"/>
              <a:t>regionName</a:t>
            </a:r>
            <a:r>
              <a:rPr lang="en-US" sz="2400" dirty="0" smtClean="0"/>
              <a:t> length</a:t>
            </a:r>
          </a:p>
          <a:p>
            <a:pPr>
              <a:buNone/>
            </a:pPr>
            <a:r>
              <a:rPr lang="en-US" sz="2400" dirty="0" smtClean="0"/>
              <a:t>/process/</a:t>
            </a:r>
            <a:r>
              <a:rPr lang="en-US" sz="2400" dirty="0" err="1" smtClean="0"/>
              <a:t>em</a:t>
            </a:r>
            <a:r>
              <a:rPr lang="en-US" sz="2400" dirty="0" smtClean="0"/>
              <a:t>/</a:t>
            </a:r>
            <a:r>
              <a:rPr lang="en-US" sz="2400" dirty="0" err="1" smtClean="0"/>
              <a:t>setSecBiasing</a:t>
            </a:r>
            <a:r>
              <a:rPr lang="en-US" sz="2400" dirty="0" smtClean="0"/>
              <a:t> </a:t>
            </a:r>
            <a:r>
              <a:rPr lang="en-US" sz="2400" dirty="0" err="1" smtClean="0"/>
              <a:t>procName</a:t>
            </a:r>
            <a:r>
              <a:rPr lang="en-US" sz="2400" dirty="0" smtClean="0"/>
              <a:t> </a:t>
            </a:r>
            <a:r>
              <a:rPr lang="en-US" sz="2400" dirty="0" err="1" smtClean="0"/>
              <a:t>regionName</a:t>
            </a:r>
            <a:r>
              <a:rPr lang="en-US" sz="2400" dirty="0" smtClean="0"/>
              <a:t> factor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New class G4EmBiasingManager is added to a process selected by these commands. Main EM interfaces are practically unchanged, run time CPU penalty is minimal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These features are available with ref-08 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Validation is hardly required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4 July 2011 G4AI Status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10B1B-47B7-43FB-B030-3A47D1DDBD8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08119003-0084-488E-AA7A-A12C07BC59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C855DF-F348-4C78-83B1-ED1DB422566C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3.xml><?xml version="1.0" encoding="utf-8"?>
<ds:datastoreItem xmlns:ds="http://schemas.openxmlformats.org/officeDocument/2006/customXml" ds:itemID="{CF9D4CCF-A4F9-4964-9751-CC25C14DB94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5402</TotalTime>
  <Words>438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Biasing for EM physics </vt:lpstr>
      <vt:lpstr>Biasing for EM physics</vt:lpstr>
      <vt:lpstr>3-D benchmark </vt:lpstr>
      <vt:lpstr>Reverse Monte Carlo in 3D benchmark for the 10 um Si layer</vt:lpstr>
      <vt:lpstr>Our experience</vt:lpstr>
      <vt:lpstr>Why not wrapper process? </vt:lpstr>
      <vt:lpstr>Physics based biasing options</vt:lpstr>
      <vt:lpstr>New UI commands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Ivantchenko</dc:creator>
  <cp:lastModifiedBy>Ivantchenko</cp:lastModifiedBy>
  <cp:revision>80</cp:revision>
  <dcterms:created xsi:type="dcterms:W3CDTF">2010-07-16T09:08:07Z</dcterms:created>
  <dcterms:modified xsi:type="dcterms:W3CDTF">2011-09-21T06:11:04Z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TC300062199990</vt:lpwstr>
  </property>
</Properties>
</file>