
<file path=[Content_Types].xml><?xml version="1.0" encoding="utf-8"?>
<Types xmlns="http://schemas.openxmlformats.org/package/2006/content-types">
  <Override PartName="/ppt/slideLayouts/slideLayout15.xml" ContentType="application/vnd.openxmlformats-officedocument.presentationml.slideLayout+xml"/>
  <Override PartName="/ppt/slideLayouts/slideLayout23.xml" ContentType="application/vnd.openxmlformats-officedocument.presentationml.slideLayout+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Masters/slideMaster2.xml" ContentType="application/vnd.openxmlformats-officedocument.presentationml.slideMaster+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ppt/slideLayouts/slideLayout31.xml" ContentType="application/vnd.openxmlformats-officedocument.presentationml.slideLayout+xml"/>
  <Override PartName="/docProps/app.xml" ContentType="application/vnd.openxmlformats-officedocument.extended-properties+xml"/>
  <Override PartName="/ppt/slideLayouts/slideLayout28.xml" ContentType="application/vnd.openxmlformats-officedocument.presentationml.slideLayout+xml"/>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24.xml" ContentType="application/vnd.openxmlformats-officedocument.presentationml.slideLayout+xml"/>
  <Override PartName="/ppt/slides/slide15.xml" ContentType="application/vnd.openxmlformats-officedocument.presentationml.slide+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s/slide6.xml" ContentType="application/vnd.openxmlformats-officedocument.presentationml.slide+xml"/>
  <Override PartName="/ppt/notesSlides/notesSlide1.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Masters/slideMaster3.xml" ContentType="application/vnd.openxmlformats-officedocument.presentationml.slideMaster+xml"/>
  <Override PartName="/ppt/slideLayouts/slideLayout32.xml" ContentType="application/vnd.openxmlformats-officedocument.presentationml.slideLayout+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Default Extension="pdf" ContentType="application/pdf"/>
  <Override PartName="/ppt/slideLayouts/slideLayout17.xml" ContentType="application/vnd.openxmlformats-officedocument.presentationml.slideLayout+xml"/>
  <Override PartName="/ppt/slideLayouts/slideLayout25.xml" ContentType="application/vnd.openxmlformats-officedocument.presentationml.slideLayout+xml"/>
  <Default Extension="gif" ContentType="image/gif"/>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s/slide7.xml" ContentType="application/vnd.openxmlformats-officedocument.presentationml.slide+xml"/>
  <Override PartName="/ppt/notesSlides/notesSlide2.xml" ContentType="application/vnd.openxmlformats-officedocument.presentationml.notes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3.xml" ContentType="application/vnd.openxmlformats-officedocument.presentationml.slideLayout+xml"/>
  <Override PartName="/ppt/theme/theme4.xml" ContentType="application/vnd.openxmlformats-officedocument.theme+xml"/>
  <Override PartName="/ppt/slideLayouts/slideLayout3.xml" ContentType="application/vnd.openxmlformats-officedocument.presentationml.slideLayout+xml"/>
  <Override PartName="/ppt/slideLayouts/slideLayout18.xml" ContentType="application/vnd.openxmlformats-officedocument.presentationml.slideLayout+xml"/>
  <Override PartName="/ppt/slideLayouts/slideLayout26.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s/slide8.xml" ContentType="application/vnd.openxmlformats-officedocument.presentationml.slide+xml"/>
  <Override PartName="/ppt/notesSlides/notesSlide3.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theme/theme5.xml" ContentType="application/vnd.openxmlformats-officedocument.them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30.xml" ContentType="application/vnd.openxmlformats-officedocument.presentationml.slideLayout+xml"/>
  <Override PartName="/ppt/theme/theme1.xml" ContentType="application/vnd.openxmlformats-officedocument.theme+xml"/>
  <Override PartName="/ppt/slideLayouts/slideLayout19.xml" ContentType="application/vnd.openxmlformats-officedocument.presentationml.slideLayout+xml"/>
  <Default Extension="bin" ContentType="application/vnd.openxmlformats-officedocument.presentationml.printerSettings"/>
  <Override PartName="/ppt/viewProps.xml" ContentType="application/vnd.openxmlformats-officedocument.presentationml.viewProps+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 id="2147483660" r:id="rId2"/>
    <p:sldMasterId id="2147483672" r:id="rId3"/>
  </p:sldMasterIdLst>
  <p:notesMasterIdLst>
    <p:notesMasterId r:id="rId19"/>
  </p:notesMasterIdLst>
  <p:handoutMasterIdLst>
    <p:handoutMasterId r:id="rId20"/>
  </p:handoutMasterIdLst>
  <p:sldIdLst>
    <p:sldId id="256" r:id="rId4"/>
    <p:sldId id="257" r:id="rId5"/>
    <p:sldId id="261" r:id="rId6"/>
    <p:sldId id="263" r:id="rId7"/>
    <p:sldId id="264" r:id="rId8"/>
    <p:sldId id="265" r:id="rId9"/>
    <p:sldId id="266" r:id="rId10"/>
    <p:sldId id="267" r:id="rId11"/>
    <p:sldId id="270" r:id="rId12"/>
    <p:sldId id="268" r:id="rId13"/>
    <p:sldId id="269" r:id="rId14"/>
    <p:sldId id="259" r:id="rId15"/>
    <p:sldId id="258" r:id="rId16"/>
    <p:sldId id="260" r:id="rId17"/>
    <p:sldId id="26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85646" autoAdjust="0"/>
  </p:normalViewPr>
  <p:slideViewPr>
    <p:cSldViewPr snapToGrid="0" snapToObjects="1">
      <p:cViewPr varScale="1">
        <p:scale>
          <a:sx n="85" d="100"/>
          <a:sy n="85" d="100"/>
        </p:scale>
        <p:origin x="-1312"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5F9E3A-DCA0-6D4A-80E7-62F63A86B559}" type="datetimeFigureOut">
              <a:rPr lang="en-US" smtClean="0"/>
              <a:t>9/18/11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5E2FEB9-F359-D74C-B2A1-0E83BD022E7C}"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300A66-9FD4-EA42-AFC3-CEACF01B3957}" type="datetimeFigureOut">
              <a:rPr lang="en-US" smtClean="0"/>
              <a:pPr/>
              <a:t>9/18/11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1F2BA3-F1C7-BE4C-801B-A9C4BF4C0120}"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spcBef>
                <a:spcPct val="0"/>
              </a:spcBef>
              <a:buFontTx/>
              <a:buNone/>
            </a:pPr>
            <a:fld id="{E5F1CE27-9FC2-CC4D-9612-4BE6E24881AD}" type="slidenum">
              <a:rPr lang="es-ES_tradnl" sz="1200"/>
              <a:pPr algn="r">
                <a:spcBef>
                  <a:spcPct val="0"/>
                </a:spcBef>
                <a:buFontTx/>
                <a:buNone/>
              </a:pPr>
              <a:t>11</a:t>
            </a:fld>
            <a:endParaRPr lang="es-ES_tradnl" sz="1200"/>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absence of physics for arbitrary ion-ion interactions is still a big issue. This is needed up to roughly a TeV/</a:t>
            </a:r>
            <a:r>
              <a:rPr lang="en-US" sz="1200" kern="1200" dirty="0" err="1" smtClean="0">
                <a:solidFill>
                  <a:schemeClr val="tx1"/>
                </a:solidFill>
                <a:latin typeface="+mn-lt"/>
                <a:ea typeface="+mn-ea"/>
                <a:cs typeface="+mn-cs"/>
              </a:rPr>
              <a:t>u</a:t>
            </a:r>
            <a:r>
              <a:rPr lang="en-US" sz="1200" kern="1200" dirty="0" smtClean="0">
                <a:solidFill>
                  <a:schemeClr val="tx1"/>
                </a:solidFill>
                <a:latin typeface="+mn-lt"/>
                <a:ea typeface="+mn-ea"/>
                <a:cs typeface="+mn-cs"/>
              </a:rPr>
              <a:t>, any two nuclei, not just light on heavy. We use LAQGSM from Los Alamos for this. I am not sure that QMD, even RQMD, is the answer, either. That's for wiser persons than I, but frankly, I'm skeptical. We find that the binary collision model is pretty good, but the Fortran CEM03 is better, and we use it, e.g., for the CREME web site. We prefer models in this order: CEM03, binary cascade, </a:t>
            </a:r>
            <a:r>
              <a:rPr lang="en-US" sz="1200" kern="1200" dirty="0" err="1" smtClean="0">
                <a:solidFill>
                  <a:schemeClr val="tx1"/>
                </a:solidFill>
                <a:latin typeface="+mn-lt"/>
                <a:ea typeface="+mn-ea"/>
                <a:cs typeface="+mn-cs"/>
              </a:rPr>
              <a:t>Bertini</a:t>
            </a:r>
            <a:r>
              <a:rPr lang="en-US" sz="1200" kern="1200" dirty="0" smtClean="0">
                <a:solidFill>
                  <a:schemeClr val="tx1"/>
                </a:solidFill>
                <a:latin typeface="+mn-lt"/>
                <a:ea typeface="+mn-ea"/>
                <a:cs typeface="+mn-cs"/>
              </a:rPr>
              <a:t> cascade.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Dennis: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We don't have a native C++ ion-ion code that goes up to a TeV/</a:t>
            </a:r>
            <a:r>
              <a:rPr lang="en-US" sz="1200" kern="1200" dirty="0" err="1" smtClean="0">
                <a:solidFill>
                  <a:schemeClr val="tx1"/>
                </a:solidFill>
                <a:latin typeface="+mn-lt"/>
                <a:ea typeface="+mn-ea"/>
                <a:cs typeface="+mn-cs"/>
              </a:rPr>
              <a:t>u</a:t>
            </a:r>
            <a:r>
              <a:rPr lang="en-US" sz="1200" kern="1200" dirty="0" smtClean="0">
                <a:solidFill>
                  <a:schemeClr val="tx1"/>
                </a:solidFill>
                <a:latin typeface="+mn-lt"/>
                <a:ea typeface="+mn-ea"/>
                <a:cs typeface="+mn-cs"/>
              </a:rPr>
              <a:t>.   It would be a major project to develop (or translate) one, and unlikely unless we also get a mandate from HEP. As the Vanderbilt guys say, QMD or even RQMD is not close to going that high.   The best we can offer at present is DPMJET II.5, but that is an interface to Fortran code.   It would satisfy their energy needs, however.</a:t>
            </a:r>
            <a:endParaRPr lang="en-US" dirty="0"/>
          </a:p>
        </p:txBody>
      </p:sp>
      <p:sp>
        <p:nvSpPr>
          <p:cNvPr id="4" name="Slide Number Placeholder 3"/>
          <p:cNvSpPr>
            <a:spLocks noGrp="1"/>
          </p:cNvSpPr>
          <p:nvPr>
            <p:ph type="sldNum" sz="quarter" idx="10"/>
          </p:nvPr>
        </p:nvSpPr>
        <p:spPr/>
        <p:txBody>
          <a:bodyPr/>
          <a:lstStyle/>
          <a:p>
            <a:fld id="{581F2BA3-F1C7-BE4C-801B-A9C4BF4C0120}"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3.- Non-ionising dose. In the space domain, a big concern is the degradation of micro-electronics (semiconductors) by non-ionising interactions. In fact, for example, for some </a:t>
            </a:r>
            <a:r>
              <a:rPr lang="en-US" sz="1200" kern="1200" dirty="0" err="1" smtClean="0">
                <a:solidFill>
                  <a:schemeClr val="tx1"/>
                </a:solidFill>
                <a:latin typeface="+mn-lt"/>
                <a:ea typeface="+mn-ea"/>
                <a:cs typeface="+mn-cs"/>
              </a:rPr>
              <a:t>opto</a:t>
            </a:r>
            <a:r>
              <a:rPr lang="en-US" sz="1200" kern="1200" dirty="0" smtClean="0">
                <a:solidFill>
                  <a:schemeClr val="tx1"/>
                </a:solidFill>
                <a:latin typeface="+mn-lt"/>
                <a:ea typeface="+mn-ea"/>
                <a:cs typeface="+mn-cs"/>
              </a:rPr>
              <a:t>-electronics components NIEL processes are the dominant degradation mechanisms. By default NIEL is not calculated for common physics lists and as far as I know, G4IonCoulombScatteringModel must be used to do it. However, it is is still not clear for the space community what steps should be followed to include NIEL calculations and what are the limits of G4IonCoulombScatteringModel in terms of valid range of energies, particle species or target materials. Only testem7 example makes use of this process. A list of recommendations or good practices about how to include bulk damage dose calculations would be very beneficial.</a:t>
            </a:r>
            <a:endParaRPr lang="en-US" dirty="0"/>
          </a:p>
        </p:txBody>
      </p:sp>
      <p:sp>
        <p:nvSpPr>
          <p:cNvPr id="4" name="Slide Number Placeholder 3"/>
          <p:cNvSpPr>
            <a:spLocks noGrp="1"/>
          </p:cNvSpPr>
          <p:nvPr>
            <p:ph type="sldNum" sz="quarter" idx="10"/>
          </p:nvPr>
        </p:nvSpPr>
        <p:spPr/>
        <p:txBody>
          <a:bodyPr/>
          <a:lstStyle/>
          <a:p>
            <a:fld id="{581F2BA3-F1C7-BE4C-801B-A9C4BF4C0120}"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r>
              <a:rPr lang="en-GB" smtClean="0"/>
              <a:t>19th September 2011</a:t>
            </a:r>
            <a:endParaRPr lang="en-US"/>
          </a:p>
        </p:txBody>
      </p:sp>
      <p:sp>
        <p:nvSpPr>
          <p:cNvPr id="5" name="Footer Placeholder 4"/>
          <p:cNvSpPr>
            <a:spLocks noGrp="1"/>
          </p:cNvSpPr>
          <p:nvPr>
            <p:ph type="ftr" sz="quarter" idx="11"/>
          </p:nvPr>
        </p:nvSpPr>
        <p:spPr/>
        <p:txBody>
          <a:bodyPr/>
          <a:lstStyle/>
          <a:p>
            <a:r>
              <a:rPr lang="en-US" smtClean="0"/>
              <a:t>Geant4 Collaboration Meeting SLAC 2011</a:t>
            </a:r>
            <a:endParaRPr lang="en-US"/>
          </a:p>
        </p:txBody>
      </p:sp>
      <p:sp>
        <p:nvSpPr>
          <p:cNvPr id="6" name="Slide Number Placeholder 5"/>
          <p:cNvSpPr>
            <a:spLocks noGrp="1"/>
          </p:cNvSpPr>
          <p:nvPr>
            <p:ph type="sldNum" sz="quarter" idx="12"/>
          </p:nvPr>
        </p:nvSpPr>
        <p:spPr/>
        <p:txBody>
          <a:bodyPr/>
          <a:lstStyle/>
          <a:p>
            <a:fld id="{0D2F194A-29FD-2F4E-9889-5BC32E1A7CB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19th September 2011</a:t>
            </a:r>
            <a:endParaRPr lang="en-US"/>
          </a:p>
        </p:txBody>
      </p:sp>
      <p:sp>
        <p:nvSpPr>
          <p:cNvPr id="5" name="Footer Placeholder 4"/>
          <p:cNvSpPr>
            <a:spLocks noGrp="1"/>
          </p:cNvSpPr>
          <p:nvPr>
            <p:ph type="ftr" sz="quarter" idx="11"/>
          </p:nvPr>
        </p:nvSpPr>
        <p:spPr/>
        <p:txBody>
          <a:bodyPr/>
          <a:lstStyle/>
          <a:p>
            <a:r>
              <a:rPr lang="en-US" smtClean="0"/>
              <a:t>Geant4 Collaboration Meeting SLAC 2011</a:t>
            </a:r>
            <a:endParaRPr lang="en-US"/>
          </a:p>
        </p:txBody>
      </p:sp>
      <p:sp>
        <p:nvSpPr>
          <p:cNvPr id="6" name="Slide Number Placeholder 5"/>
          <p:cNvSpPr>
            <a:spLocks noGrp="1"/>
          </p:cNvSpPr>
          <p:nvPr>
            <p:ph type="sldNum" sz="quarter" idx="12"/>
          </p:nvPr>
        </p:nvSpPr>
        <p:spPr/>
        <p:txBody>
          <a:bodyPr/>
          <a:lstStyle/>
          <a:p>
            <a:fld id="{0D2F194A-29FD-2F4E-9889-5BC32E1A7C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19th September 2011</a:t>
            </a:r>
            <a:endParaRPr lang="en-US"/>
          </a:p>
        </p:txBody>
      </p:sp>
      <p:sp>
        <p:nvSpPr>
          <p:cNvPr id="5" name="Footer Placeholder 4"/>
          <p:cNvSpPr>
            <a:spLocks noGrp="1"/>
          </p:cNvSpPr>
          <p:nvPr>
            <p:ph type="ftr" sz="quarter" idx="11"/>
          </p:nvPr>
        </p:nvSpPr>
        <p:spPr/>
        <p:txBody>
          <a:bodyPr/>
          <a:lstStyle/>
          <a:p>
            <a:r>
              <a:rPr lang="en-US" smtClean="0"/>
              <a:t>Geant4 Collaboration Meeting SLAC 2011</a:t>
            </a:r>
            <a:endParaRPr lang="en-US"/>
          </a:p>
        </p:txBody>
      </p:sp>
      <p:sp>
        <p:nvSpPr>
          <p:cNvPr id="6" name="Slide Number Placeholder 5"/>
          <p:cNvSpPr>
            <a:spLocks noGrp="1"/>
          </p:cNvSpPr>
          <p:nvPr>
            <p:ph type="sldNum" sz="quarter" idx="12"/>
          </p:nvPr>
        </p:nvSpPr>
        <p:spPr/>
        <p:txBody>
          <a:bodyPr/>
          <a:lstStyle/>
          <a:p>
            <a:fld id="{0D2F194A-29FD-2F4E-9889-5BC32E1A7CB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23A330E-EB3E-4714-9B6E-F3E3FE1A2B61}" type="datetimeFigureOut">
              <a:rPr lang="fr-FR" smtClean="0"/>
              <a:pPr/>
              <a:t>9/18/11</a:t>
            </a:fld>
            <a:endParaRPr lang="fr-FR"/>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498C4AE9-DFA0-4314-90F5-43FE26470A4B}"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B23A330E-EB3E-4714-9B6E-F3E3FE1A2B61}" type="datetimeFigureOut">
              <a:rPr lang="fr-FR" smtClean="0"/>
              <a:pPr/>
              <a:t>9/18/11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498C4AE9-DFA0-4314-90F5-43FE26470A4B}" type="slidenum">
              <a:rPr lang="fr-FR" smtClean="0"/>
              <a:pPr/>
              <a:t>‹#›</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B23A330E-EB3E-4714-9B6E-F3E3FE1A2B61}" type="datetimeFigureOut">
              <a:rPr lang="fr-FR" smtClean="0"/>
              <a:pPr/>
              <a:t>9/18/11</a:t>
            </a:fld>
            <a:endParaRPr lang="fr-FR"/>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98C4AE9-DFA0-4314-90F5-43FE26470A4B}" type="slidenum">
              <a:rPr lang="fr-FR" smtClean="0"/>
              <a:pPr/>
              <a:t>‹#›</a:t>
            </a:fld>
            <a:endParaRPr lang="fr-FR"/>
          </a:p>
        </p:txBody>
      </p:sp>
      <p:sp>
        <p:nvSpPr>
          <p:cNvPr id="14" name="Espace réservé du pied de page 13"/>
          <p:cNvSpPr>
            <a:spLocks noGrp="1"/>
          </p:cNvSpPr>
          <p:nvPr>
            <p:ph type="ftr" sz="quarter" idx="12"/>
          </p:nvPr>
        </p:nvSpPr>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fld id="{B23A330E-EB3E-4714-9B6E-F3E3FE1A2B61}" type="datetimeFigureOut">
              <a:rPr lang="fr-FR" smtClean="0"/>
              <a:pPr/>
              <a:t>9/18/11</a:t>
            </a:fld>
            <a:endParaRPr lang="fr-FR"/>
          </a:p>
        </p:txBody>
      </p:sp>
      <p:sp>
        <p:nvSpPr>
          <p:cNvPr id="10" name="Espace réservé du numéro de diapositive 9"/>
          <p:cNvSpPr>
            <a:spLocks noGrp="1"/>
          </p:cNvSpPr>
          <p:nvPr>
            <p:ph type="sldNum" sz="quarter" idx="16"/>
          </p:nvPr>
        </p:nvSpPr>
        <p:spPr/>
        <p:txBody>
          <a:bodyPr rtlCol="0"/>
          <a:lstStyle/>
          <a:p>
            <a:fld id="{498C4AE9-DFA0-4314-90F5-43FE26470A4B}" type="slidenum">
              <a:rPr lang="fr-FR" smtClean="0"/>
              <a:pPr/>
              <a:t>‹#›</a:t>
            </a:fld>
            <a:endParaRPr lang="fr-FR"/>
          </a:p>
        </p:txBody>
      </p:sp>
      <p:sp>
        <p:nvSpPr>
          <p:cNvPr id="12" name="Espace réservé du pied de page 11"/>
          <p:cNvSpPr>
            <a:spLocks noGrp="1"/>
          </p:cNvSpPr>
          <p:nvPr>
            <p:ph type="ftr" sz="quarter" idx="17"/>
          </p:nvPr>
        </p:nvSpPr>
        <p:spPr/>
        <p:txBody>
          <a:bodyPr rtlCol="0"/>
          <a:lstStyle/>
          <a:p>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fld id="{B23A330E-EB3E-4714-9B6E-F3E3FE1A2B61}" type="datetimeFigureOut">
              <a:rPr lang="fr-FR" smtClean="0"/>
              <a:pPr/>
              <a:t>9/18/11</a:t>
            </a:fld>
            <a:endParaRPr lang="fr-FR"/>
          </a:p>
        </p:txBody>
      </p:sp>
      <p:sp>
        <p:nvSpPr>
          <p:cNvPr id="12" name="Espace réservé du numéro de diapositive 11"/>
          <p:cNvSpPr>
            <a:spLocks noGrp="1"/>
          </p:cNvSpPr>
          <p:nvPr>
            <p:ph type="sldNum" sz="quarter" idx="16"/>
          </p:nvPr>
        </p:nvSpPr>
        <p:spPr/>
        <p:txBody>
          <a:bodyPr rtlCol="0"/>
          <a:lstStyle/>
          <a:p>
            <a:fld id="{498C4AE9-DFA0-4314-90F5-43FE26470A4B}" type="slidenum">
              <a:rPr lang="fr-FR" smtClean="0"/>
              <a:pPr/>
              <a:t>‹#›</a:t>
            </a:fld>
            <a:endParaRPr lang="fr-FR"/>
          </a:p>
        </p:txBody>
      </p:sp>
      <p:sp>
        <p:nvSpPr>
          <p:cNvPr id="14" name="Espace réservé du pied de page 13"/>
          <p:cNvSpPr>
            <a:spLocks noGrp="1"/>
          </p:cNvSpPr>
          <p:nvPr>
            <p:ph type="ftr" sz="quarter" idx="17"/>
          </p:nvPr>
        </p:nvSpPr>
        <p:spPr/>
        <p:txBody>
          <a:bodyPr rtlCol="0"/>
          <a:lstStyle/>
          <a:p>
            <a:endParaRPr lang="fr-FR"/>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B23A330E-EB3E-4714-9B6E-F3E3FE1A2B61}" type="datetimeFigureOut">
              <a:rPr lang="fr-FR" smtClean="0"/>
              <a:pPr/>
              <a:t>9/18/11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498C4AE9-DFA0-4314-90F5-43FE26470A4B}" type="slidenum">
              <a:rPr lang="fr-FR" smtClean="0"/>
              <a:pPr/>
              <a:t>‹#›</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23A330E-EB3E-4714-9B6E-F3E3FE1A2B61}" type="datetimeFigureOut">
              <a:rPr lang="fr-FR" smtClean="0"/>
              <a:pPr/>
              <a:t>9/18/11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498C4AE9-DFA0-4314-90F5-43FE26470A4B}" type="slidenum">
              <a:rPr lang="fr-FR" smtClean="0"/>
              <a:pPr/>
              <a:t>‹#›</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B23A330E-EB3E-4714-9B6E-F3E3FE1A2B61}" type="datetimeFigureOut">
              <a:rPr lang="fr-FR" smtClean="0"/>
              <a:pPr/>
              <a:t>9/18/11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498C4AE9-DFA0-4314-90F5-43FE26470A4B}" type="slidenum">
              <a:rPr lang="fr-FR" smtClean="0"/>
              <a:pPr/>
              <a:t>‹#›</a:t>
            </a:fld>
            <a:endParaRPr lang="fr-FR"/>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19th September 2011</a:t>
            </a:r>
            <a:endParaRPr lang="en-US"/>
          </a:p>
        </p:txBody>
      </p:sp>
      <p:sp>
        <p:nvSpPr>
          <p:cNvPr id="5" name="Footer Placeholder 4"/>
          <p:cNvSpPr>
            <a:spLocks noGrp="1"/>
          </p:cNvSpPr>
          <p:nvPr>
            <p:ph type="ftr" sz="quarter" idx="11"/>
          </p:nvPr>
        </p:nvSpPr>
        <p:spPr/>
        <p:txBody>
          <a:bodyPr/>
          <a:lstStyle/>
          <a:p>
            <a:r>
              <a:rPr lang="en-US" smtClean="0"/>
              <a:t>Geant4 Collaboration Meeting SLAC 2011</a:t>
            </a:r>
            <a:endParaRPr lang="en-US"/>
          </a:p>
        </p:txBody>
      </p:sp>
      <p:sp>
        <p:nvSpPr>
          <p:cNvPr id="6" name="Slide Number Placeholder 5"/>
          <p:cNvSpPr>
            <a:spLocks noGrp="1"/>
          </p:cNvSpPr>
          <p:nvPr>
            <p:ph type="sldNum" sz="quarter" idx="12"/>
          </p:nvPr>
        </p:nvSpPr>
        <p:spPr/>
        <p:txBody>
          <a:bodyPr/>
          <a:lstStyle/>
          <a:p>
            <a:fld id="{0D2F194A-29FD-2F4E-9889-5BC32E1A7CB1}"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smtClean="0"/>
              <a:t>Cliquez pour modifier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fld id="{B23A330E-EB3E-4714-9B6E-F3E3FE1A2B61}" type="datetimeFigureOut">
              <a:rPr lang="fr-FR" smtClean="0"/>
              <a:pPr/>
              <a:t>9/18/11</a:t>
            </a:fld>
            <a:endParaRPr lang="fr-FR"/>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498C4AE9-DFA0-4314-90F5-43FE26470A4B}" type="slidenum">
              <a:rPr lang="fr-FR" smtClean="0"/>
              <a:pPr/>
              <a:t>‹#›</a:t>
            </a:fld>
            <a:endParaRPr lang="fr-FR"/>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FR"/>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smtClean="0"/>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23A330E-EB3E-4714-9B6E-F3E3FE1A2B61}" type="datetimeFigureOut">
              <a:rPr lang="fr-FR" smtClean="0"/>
              <a:pPr/>
              <a:t>9/18/11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98C4AE9-DFA0-4314-90F5-43FE26470A4B}" type="slidenum">
              <a:rPr lang="fr-FR" smtClean="0"/>
              <a:pPr/>
              <a:t>‹#›</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B23A330E-EB3E-4714-9B6E-F3E3FE1A2B61}" type="datetimeFigureOut">
              <a:rPr lang="fr-FR" smtClean="0"/>
              <a:pPr/>
              <a:t>9/18/11</a:t>
            </a:fld>
            <a:endParaRPr lang="fr-FR"/>
          </a:p>
        </p:txBody>
      </p:sp>
      <p:sp>
        <p:nvSpPr>
          <p:cNvPr id="5" name="Espace réservé du pied de page 4"/>
          <p:cNvSpPr>
            <a:spLocks noGrp="1"/>
          </p:cNvSpPr>
          <p:nvPr>
            <p:ph type="ftr" sz="quarter" idx="11"/>
          </p:nvPr>
        </p:nvSpPr>
        <p:spPr>
          <a:xfrm>
            <a:off x="457201" y="6248207"/>
            <a:ext cx="5573483" cy="365125"/>
          </a:xfrm>
        </p:spPr>
        <p:txBody>
          <a:bodyPr/>
          <a:lstStyle/>
          <a:p>
            <a:endParaRPr lang="fr-F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498C4AE9-DFA0-4314-90F5-43FE26470A4B}"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r>
              <a:rPr lang="en-GB" smtClean="0"/>
              <a:t>19th September 2011</a:t>
            </a:r>
            <a:endParaRPr lang="en-US"/>
          </a:p>
        </p:txBody>
      </p:sp>
      <p:sp>
        <p:nvSpPr>
          <p:cNvPr id="5" name="Footer Placeholder 4"/>
          <p:cNvSpPr>
            <a:spLocks noGrp="1"/>
          </p:cNvSpPr>
          <p:nvPr>
            <p:ph type="ftr" sz="quarter" idx="11"/>
          </p:nvPr>
        </p:nvSpPr>
        <p:spPr/>
        <p:txBody>
          <a:bodyPr/>
          <a:lstStyle/>
          <a:p>
            <a:r>
              <a:rPr lang="en-US" smtClean="0"/>
              <a:t>Geant4 Collaboration Meeting SLAC 2011</a:t>
            </a:r>
            <a:endParaRPr lang="en-US"/>
          </a:p>
        </p:txBody>
      </p:sp>
      <p:sp>
        <p:nvSpPr>
          <p:cNvPr id="6" name="Slide Number Placeholder 5"/>
          <p:cNvSpPr>
            <a:spLocks noGrp="1"/>
          </p:cNvSpPr>
          <p:nvPr>
            <p:ph type="sldNum" sz="quarter" idx="12"/>
          </p:nvPr>
        </p:nvSpPr>
        <p:spPr/>
        <p:txBody>
          <a:bodyPr/>
          <a:lstStyle/>
          <a:p>
            <a:fld id="{0D2F194A-29FD-2F4E-9889-5BC32E1A7CB1}"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r>
              <a:rPr lang="en-GB" smtClean="0"/>
              <a:t>19th September 2011</a:t>
            </a:r>
            <a:endParaRPr lang="en-US"/>
          </a:p>
        </p:txBody>
      </p:sp>
      <p:sp>
        <p:nvSpPr>
          <p:cNvPr id="6" name="Footer Placeholder 5"/>
          <p:cNvSpPr>
            <a:spLocks noGrp="1"/>
          </p:cNvSpPr>
          <p:nvPr>
            <p:ph type="ftr" sz="quarter" idx="11"/>
          </p:nvPr>
        </p:nvSpPr>
        <p:spPr/>
        <p:txBody>
          <a:bodyPr/>
          <a:lstStyle/>
          <a:p>
            <a:r>
              <a:rPr lang="en-US" smtClean="0"/>
              <a:t>Geant4 Collaboration Meeting SLAC 2011</a:t>
            </a:r>
            <a:endParaRPr lang="en-US"/>
          </a:p>
        </p:txBody>
      </p:sp>
      <p:sp>
        <p:nvSpPr>
          <p:cNvPr id="7" name="Slide Number Placeholder 6"/>
          <p:cNvSpPr>
            <a:spLocks noGrp="1"/>
          </p:cNvSpPr>
          <p:nvPr>
            <p:ph type="sldNum" sz="quarter" idx="12"/>
          </p:nvPr>
        </p:nvSpPr>
        <p:spPr/>
        <p:txBody>
          <a:bodyPr/>
          <a:lstStyle/>
          <a:p>
            <a:fld id="{0D2F194A-29FD-2F4E-9889-5BC32E1A7CB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r>
              <a:rPr lang="en-GB" smtClean="0"/>
              <a:t>19th September 2011</a:t>
            </a:r>
            <a:endParaRPr lang="en-US"/>
          </a:p>
        </p:txBody>
      </p:sp>
      <p:sp>
        <p:nvSpPr>
          <p:cNvPr id="8" name="Footer Placeholder 7"/>
          <p:cNvSpPr>
            <a:spLocks noGrp="1"/>
          </p:cNvSpPr>
          <p:nvPr>
            <p:ph type="ftr" sz="quarter" idx="11"/>
          </p:nvPr>
        </p:nvSpPr>
        <p:spPr/>
        <p:txBody>
          <a:bodyPr/>
          <a:lstStyle/>
          <a:p>
            <a:r>
              <a:rPr lang="en-US" smtClean="0"/>
              <a:t>Geant4 Collaboration Meeting SLAC 2011</a:t>
            </a:r>
            <a:endParaRPr lang="en-US"/>
          </a:p>
        </p:txBody>
      </p:sp>
      <p:sp>
        <p:nvSpPr>
          <p:cNvPr id="9" name="Slide Number Placeholder 8"/>
          <p:cNvSpPr>
            <a:spLocks noGrp="1"/>
          </p:cNvSpPr>
          <p:nvPr>
            <p:ph type="sldNum" sz="quarter" idx="12"/>
          </p:nvPr>
        </p:nvSpPr>
        <p:spPr/>
        <p:txBody>
          <a:bodyPr/>
          <a:lstStyle/>
          <a:p>
            <a:fld id="{0D2F194A-29FD-2F4E-9889-5BC32E1A7CB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r>
              <a:rPr lang="en-GB" smtClean="0"/>
              <a:t>19th September 2011</a:t>
            </a:r>
            <a:endParaRPr lang="en-US"/>
          </a:p>
        </p:txBody>
      </p:sp>
      <p:sp>
        <p:nvSpPr>
          <p:cNvPr id="4" name="Footer Placeholder 3"/>
          <p:cNvSpPr>
            <a:spLocks noGrp="1"/>
          </p:cNvSpPr>
          <p:nvPr>
            <p:ph type="ftr" sz="quarter" idx="11"/>
          </p:nvPr>
        </p:nvSpPr>
        <p:spPr/>
        <p:txBody>
          <a:bodyPr/>
          <a:lstStyle/>
          <a:p>
            <a:r>
              <a:rPr lang="en-US" smtClean="0"/>
              <a:t>Geant4 Collaboration Meeting SLAC 2011</a:t>
            </a:r>
            <a:endParaRPr lang="en-US"/>
          </a:p>
        </p:txBody>
      </p:sp>
      <p:sp>
        <p:nvSpPr>
          <p:cNvPr id="5" name="Slide Number Placeholder 4"/>
          <p:cNvSpPr>
            <a:spLocks noGrp="1"/>
          </p:cNvSpPr>
          <p:nvPr>
            <p:ph type="sldNum" sz="quarter" idx="12"/>
          </p:nvPr>
        </p:nvSpPr>
        <p:spPr/>
        <p:txBody>
          <a:bodyPr/>
          <a:lstStyle/>
          <a:p>
            <a:fld id="{0D2F194A-29FD-2F4E-9889-5BC32E1A7C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19th September 2011</a:t>
            </a:r>
            <a:endParaRPr lang="en-US"/>
          </a:p>
        </p:txBody>
      </p:sp>
      <p:sp>
        <p:nvSpPr>
          <p:cNvPr id="3" name="Footer Placeholder 2"/>
          <p:cNvSpPr>
            <a:spLocks noGrp="1"/>
          </p:cNvSpPr>
          <p:nvPr>
            <p:ph type="ftr" sz="quarter" idx="11"/>
          </p:nvPr>
        </p:nvSpPr>
        <p:spPr/>
        <p:txBody>
          <a:bodyPr/>
          <a:lstStyle/>
          <a:p>
            <a:r>
              <a:rPr lang="en-US" smtClean="0"/>
              <a:t>Geant4 Collaboration Meeting SLAC 2011</a:t>
            </a:r>
            <a:endParaRPr lang="en-US"/>
          </a:p>
        </p:txBody>
      </p:sp>
      <p:sp>
        <p:nvSpPr>
          <p:cNvPr id="4" name="Slide Number Placeholder 3"/>
          <p:cNvSpPr>
            <a:spLocks noGrp="1"/>
          </p:cNvSpPr>
          <p:nvPr>
            <p:ph type="sldNum" sz="quarter" idx="12"/>
          </p:nvPr>
        </p:nvSpPr>
        <p:spPr/>
        <p:txBody>
          <a:bodyPr/>
          <a:lstStyle/>
          <a:p>
            <a:fld id="{0D2F194A-29FD-2F4E-9889-5BC32E1A7C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19th September 2011</a:t>
            </a:r>
            <a:endParaRPr lang="en-US"/>
          </a:p>
        </p:txBody>
      </p:sp>
      <p:sp>
        <p:nvSpPr>
          <p:cNvPr id="6" name="Footer Placeholder 5"/>
          <p:cNvSpPr>
            <a:spLocks noGrp="1"/>
          </p:cNvSpPr>
          <p:nvPr>
            <p:ph type="ftr" sz="quarter" idx="11"/>
          </p:nvPr>
        </p:nvSpPr>
        <p:spPr/>
        <p:txBody>
          <a:bodyPr/>
          <a:lstStyle/>
          <a:p>
            <a:r>
              <a:rPr lang="en-US" smtClean="0"/>
              <a:t>Geant4 Collaboration Meeting SLAC 2011</a:t>
            </a:r>
            <a:endParaRPr lang="en-US"/>
          </a:p>
        </p:txBody>
      </p:sp>
      <p:sp>
        <p:nvSpPr>
          <p:cNvPr id="7" name="Slide Number Placeholder 6"/>
          <p:cNvSpPr>
            <a:spLocks noGrp="1"/>
          </p:cNvSpPr>
          <p:nvPr>
            <p:ph type="sldNum" sz="quarter" idx="12"/>
          </p:nvPr>
        </p:nvSpPr>
        <p:spPr/>
        <p:txBody>
          <a:bodyPr/>
          <a:lstStyle/>
          <a:p>
            <a:fld id="{0D2F194A-29FD-2F4E-9889-5BC32E1A7CB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19th September 2011</a:t>
            </a:r>
            <a:endParaRPr lang="en-US"/>
          </a:p>
        </p:txBody>
      </p:sp>
      <p:sp>
        <p:nvSpPr>
          <p:cNvPr id="6" name="Footer Placeholder 5"/>
          <p:cNvSpPr>
            <a:spLocks noGrp="1"/>
          </p:cNvSpPr>
          <p:nvPr>
            <p:ph type="ftr" sz="quarter" idx="11"/>
          </p:nvPr>
        </p:nvSpPr>
        <p:spPr/>
        <p:txBody>
          <a:bodyPr/>
          <a:lstStyle/>
          <a:p>
            <a:r>
              <a:rPr lang="en-US" smtClean="0"/>
              <a:t>Geant4 Collaboration Meeting SLAC 2011</a:t>
            </a:r>
            <a:endParaRPr lang="en-US"/>
          </a:p>
        </p:txBody>
      </p:sp>
      <p:sp>
        <p:nvSpPr>
          <p:cNvPr id="7" name="Slide Number Placeholder 6"/>
          <p:cNvSpPr>
            <a:spLocks noGrp="1"/>
          </p:cNvSpPr>
          <p:nvPr>
            <p:ph type="sldNum" sz="quarter" idx="12"/>
          </p:nvPr>
        </p:nvSpPr>
        <p:spPr/>
        <p:txBody>
          <a:bodyPr/>
          <a:lstStyle/>
          <a:p>
            <a:fld id="{0D2F194A-29FD-2F4E-9889-5BC32E1A7CB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gif"/><Relationship Id="rId14" Type="http://schemas.openxmlformats.org/officeDocument/2006/relationships/image" Target="../media/image2.pdf"/><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6.jpe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1987" y="834026"/>
            <a:ext cx="7914813" cy="114300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771986" y="1977026"/>
            <a:ext cx="7914813" cy="4149137"/>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smtClean="0"/>
              <a:t>19th September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Geant4 Collaboration Meeting SLAC 2011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F194A-29FD-2F4E-9889-5BC32E1A7CB1}" type="slidenum">
              <a:rPr lang="en-US" smtClean="0"/>
              <a:pPr/>
              <a:t>‹#›</a:t>
            </a:fld>
            <a:endParaRPr lang="en-US"/>
          </a:p>
        </p:txBody>
      </p:sp>
      <p:pic>
        <p:nvPicPr>
          <p:cNvPr id="8" name="Picture 7" descr="TUOM_4COL_cropped_300.gif"/>
          <p:cNvPicPr>
            <a:picLocks noChangeAspect="1"/>
          </p:cNvPicPr>
          <p:nvPr userDrawn="1"/>
        </p:nvPicPr>
        <p:blipFill>
          <a:blip r:embed="rId13"/>
          <a:stretch>
            <a:fillRect/>
          </a:stretch>
        </p:blipFill>
        <p:spPr>
          <a:xfrm>
            <a:off x="0" y="0"/>
            <a:ext cx="2928642" cy="2515326"/>
          </a:xfrm>
          <a:prstGeom prst="rect">
            <a:avLst/>
          </a:prstGeom>
        </p:spPr>
      </p:pic>
      <p:pic>
        <p:nvPicPr>
          <p:cNvPr id="9" name="Picture 8" descr="Geant4MasterLogo+.pdf"/>
          <p:cNvPicPr>
            <a:picLocks noChangeAspect="1"/>
          </p:cNvPicPr>
          <p:nvPr userDrawn="1"/>
        </p:nvPicPr>
        <mc:AlternateContent>
          <mc:Choice xmlns:ma="http://schemas.microsoft.com/office/mac/drawingml/2008/main" Requires="ma">
            <p:blipFill>
              <a:blip r:embed="rId14"/>
              <a:stretch>
                <a:fillRect/>
              </a:stretch>
            </p:blipFill>
          </mc:Choice>
          <mc:Fallback>
            <p:blipFill>
              <a:blip r:embed="rId15"/>
              <a:stretch>
                <a:fillRect/>
              </a:stretch>
            </p:blipFill>
          </mc:Fallback>
        </mc:AlternateContent>
        <p:spPr>
          <a:xfrm>
            <a:off x="4934523" y="0"/>
            <a:ext cx="4360239" cy="83402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23A330E-EB3E-4714-9B6E-F3E3FE1A2B61}" type="datetimeFigureOut">
              <a:rPr lang="fr-FR" smtClean="0"/>
              <a:pPr/>
              <a:t>9/18/11</a:t>
            </a:fld>
            <a:endParaRPr lang="fr-FR"/>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98C4AE9-DFA0-4314-90F5-43FE26470A4B}"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52" name="Rectangle 28"/>
          <p:cNvSpPr>
            <a:spLocks noChangeArrowheads="1"/>
          </p:cNvSpPr>
          <p:nvPr/>
        </p:nvSpPr>
        <p:spPr bwMode="auto">
          <a:xfrm>
            <a:off x="0" y="6308725"/>
            <a:ext cx="9144000" cy="549275"/>
          </a:xfrm>
          <a:prstGeom prst="rect">
            <a:avLst/>
          </a:prstGeom>
          <a:gradFill rotWithShape="1">
            <a:gsLst>
              <a:gs pos="0">
                <a:schemeClr val="bg1"/>
              </a:gs>
              <a:gs pos="100000">
                <a:srgbClr val="000066"/>
              </a:gs>
            </a:gsLst>
            <a:lin ang="5400000" scaled="1"/>
          </a:gradFill>
          <a:ln w="9525" algn="ctr">
            <a:noFill/>
            <a:miter lim="800000"/>
            <a:headEnd/>
            <a:tailEnd/>
          </a:ln>
          <a:effectLst/>
        </p:spPr>
        <p:txBody>
          <a:bodyPr anchor="ctr">
            <a:spAutoFit/>
          </a:bodyPr>
          <a:lstStyle/>
          <a:p>
            <a:pPr>
              <a:defRPr/>
            </a:pPr>
            <a:endParaRPr lang="en-GB"/>
          </a:p>
        </p:txBody>
      </p:sp>
      <p:sp>
        <p:nvSpPr>
          <p:cNvPr id="1062" name="Rectangle 38"/>
          <p:cNvSpPr>
            <a:spLocks noChangeArrowheads="1"/>
          </p:cNvSpPr>
          <p:nvPr/>
        </p:nvSpPr>
        <p:spPr bwMode="auto">
          <a:xfrm>
            <a:off x="0" y="6597650"/>
            <a:ext cx="4284663" cy="260350"/>
          </a:xfrm>
          <a:prstGeom prst="rect">
            <a:avLst/>
          </a:prstGeom>
          <a:solidFill>
            <a:srgbClr val="000000"/>
          </a:solidFill>
          <a:ln w="9525" algn="ctr">
            <a:noFill/>
            <a:miter lim="800000"/>
            <a:headEnd/>
            <a:tailEnd/>
          </a:ln>
          <a:effectLst/>
        </p:spPr>
        <p:txBody>
          <a:bodyPr anchor="ctr">
            <a:spAutoFit/>
          </a:bodyPr>
          <a:lstStyle/>
          <a:p>
            <a:pPr>
              <a:defRPr/>
            </a:pPr>
            <a:endParaRPr lang="en-GB"/>
          </a:p>
        </p:txBody>
      </p:sp>
      <p:sp>
        <p:nvSpPr>
          <p:cNvPr id="1053" name="Rectangle 29"/>
          <p:cNvSpPr>
            <a:spLocks noChangeArrowheads="1"/>
          </p:cNvSpPr>
          <p:nvPr/>
        </p:nvSpPr>
        <p:spPr bwMode="auto">
          <a:xfrm>
            <a:off x="3419475" y="6597650"/>
            <a:ext cx="5732463" cy="260350"/>
          </a:xfrm>
          <a:prstGeom prst="rect">
            <a:avLst/>
          </a:prstGeom>
          <a:gradFill rotWithShape="1">
            <a:gsLst>
              <a:gs pos="0">
                <a:srgbClr val="000066">
                  <a:gamma/>
                  <a:shade val="0"/>
                  <a:invGamma/>
                </a:srgbClr>
              </a:gs>
              <a:gs pos="100000">
                <a:srgbClr val="000066"/>
              </a:gs>
            </a:gsLst>
            <a:lin ang="0" scaled="1"/>
          </a:gradFill>
          <a:ln w="9525" algn="ctr">
            <a:noFill/>
            <a:miter lim="800000"/>
            <a:headEnd/>
            <a:tailEnd/>
          </a:ln>
          <a:effectLst/>
        </p:spPr>
        <p:txBody>
          <a:bodyPr anchor="ctr">
            <a:spAutoFit/>
          </a:bodyPr>
          <a:lstStyle/>
          <a:p>
            <a:pPr>
              <a:defRPr/>
            </a:pPr>
            <a:endParaRPr lang="en-GB"/>
          </a:p>
        </p:txBody>
      </p:sp>
      <p:sp>
        <p:nvSpPr>
          <p:cNvPr id="1054" name="Rectangle 30"/>
          <p:cNvSpPr>
            <a:spLocks noChangeArrowheads="1"/>
          </p:cNvSpPr>
          <p:nvPr/>
        </p:nvSpPr>
        <p:spPr bwMode="auto">
          <a:xfrm>
            <a:off x="0" y="404813"/>
            <a:ext cx="9144000" cy="647700"/>
          </a:xfrm>
          <a:prstGeom prst="rect">
            <a:avLst/>
          </a:prstGeom>
          <a:gradFill rotWithShape="1">
            <a:gsLst>
              <a:gs pos="0">
                <a:srgbClr val="000066"/>
              </a:gs>
              <a:gs pos="100000">
                <a:schemeClr val="bg1"/>
              </a:gs>
            </a:gsLst>
            <a:lin ang="5400000" scaled="1"/>
          </a:gradFill>
          <a:ln w="9525" algn="ctr">
            <a:noFill/>
            <a:miter lim="800000"/>
            <a:headEnd/>
            <a:tailEnd/>
          </a:ln>
          <a:effectLst/>
        </p:spPr>
        <p:txBody>
          <a:bodyPr anchor="ctr">
            <a:spAutoFit/>
          </a:bodyPr>
          <a:lstStyle/>
          <a:p>
            <a:pPr>
              <a:defRPr/>
            </a:pPr>
            <a:endParaRPr lang="en-GB"/>
          </a:p>
        </p:txBody>
      </p:sp>
      <p:sp>
        <p:nvSpPr>
          <p:cNvPr id="1055" name="Rectangle 31"/>
          <p:cNvSpPr>
            <a:spLocks noChangeArrowheads="1"/>
          </p:cNvSpPr>
          <p:nvPr/>
        </p:nvSpPr>
        <p:spPr bwMode="auto">
          <a:xfrm>
            <a:off x="0" y="-7938"/>
            <a:ext cx="9144000" cy="557213"/>
          </a:xfrm>
          <a:prstGeom prst="rect">
            <a:avLst/>
          </a:prstGeom>
          <a:gradFill rotWithShape="1">
            <a:gsLst>
              <a:gs pos="0">
                <a:srgbClr val="000066"/>
              </a:gs>
              <a:gs pos="100000">
                <a:srgbClr val="00002F"/>
              </a:gs>
            </a:gsLst>
            <a:lin ang="0" scaled="1"/>
          </a:gradFill>
          <a:ln w="9525" algn="ctr">
            <a:noFill/>
            <a:miter lim="800000"/>
            <a:headEnd/>
            <a:tailEnd/>
          </a:ln>
          <a:effectLst/>
        </p:spPr>
        <p:txBody>
          <a:bodyPr anchor="ctr">
            <a:spAutoFit/>
          </a:bodyPr>
          <a:lstStyle/>
          <a:p>
            <a:pPr>
              <a:defRPr/>
            </a:pPr>
            <a:endParaRPr lang="en-GB"/>
          </a:p>
        </p:txBody>
      </p:sp>
      <p:pic>
        <p:nvPicPr>
          <p:cNvPr id="1031" name="Picture 20" descr="GOB-MDE-INTA"/>
          <p:cNvPicPr>
            <a:picLocks noChangeAspect="1" noChangeArrowheads="1"/>
          </p:cNvPicPr>
          <p:nvPr/>
        </p:nvPicPr>
        <p:blipFill>
          <a:blip r:embed="rId13"/>
          <a:srcRect/>
          <a:stretch>
            <a:fillRect/>
          </a:stretch>
        </p:blipFill>
        <p:spPr bwMode="auto">
          <a:xfrm>
            <a:off x="7740650" y="6021388"/>
            <a:ext cx="1336675" cy="334962"/>
          </a:xfrm>
          <a:prstGeom prst="rect">
            <a:avLst/>
          </a:prstGeom>
          <a:noFill/>
          <a:ln w="9525">
            <a:noFill/>
            <a:miter lim="800000"/>
            <a:headEnd/>
            <a:tailEnd/>
          </a:ln>
        </p:spPr>
      </p:pic>
      <p:sp>
        <p:nvSpPr>
          <p:cNvPr id="1063" name="Rectangle 39"/>
          <p:cNvSpPr>
            <a:spLocks noChangeArrowheads="1"/>
          </p:cNvSpPr>
          <p:nvPr/>
        </p:nvSpPr>
        <p:spPr bwMode="auto">
          <a:xfrm>
            <a:off x="0" y="6621463"/>
            <a:ext cx="9151938" cy="228600"/>
          </a:xfrm>
          <a:prstGeom prst="rect">
            <a:avLst/>
          </a:prstGeom>
          <a:noFill/>
          <a:ln w="9525" algn="ctr">
            <a:noFill/>
            <a:miter lim="800000"/>
            <a:headEnd/>
            <a:tailEnd/>
          </a:ln>
          <a:effectLst/>
        </p:spPr>
        <p:txBody>
          <a:bodyPr anchor="ctr">
            <a:prstTxWarp prst="textNoShape">
              <a:avLst/>
            </a:prstTxWarp>
            <a:spAutoFit/>
          </a:bodyPr>
          <a:lstStyle/>
          <a:p>
            <a:pPr algn="l">
              <a:buFontTx/>
              <a:buNone/>
            </a:pPr>
            <a:r>
              <a:rPr lang="es-ES_tradnl">
                <a:solidFill>
                  <a:srgbClr val="F8F8F8"/>
                </a:solidFill>
              </a:rPr>
              <a:t>ELSHIELD – Progress Meeting #4 – WP 2330 						         Madrid, July 4</a:t>
            </a:r>
            <a:r>
              <a:rPr lang="es-ES_tradnl" baseline="30000">
                <a:solidFill>
                  <a:srgbClr val="F8F8F8"/>
                </a:solidFill>
              </a:rPr>
              <a:t>th</a:t>
            </a:r>
            <a:r>
              <a:rPr lang="es-ES_tradnl">
                <a:solidFill>
                  <a:srgbClr val="F8F8F8"/>
                </a:solidFill>
              </a:rPr>
              <a:t> 2011</a:t>
            </a:r>
            <a:endParaRPr lang="es-ES">
              <a:solidFill>
                <a:srgbClr val="F8F8F8"/>
              </a:solidFill>
            </a:endParaRPr>
          </a:p>
        </p:txBody>
      </p:sp>
      <p:sp>
        <p:nvSpPr>
          <p:cNvPr id="1065" name="Line 41"/>
          <p:cNvSpPr>
            <a:spLocks noChangeShapeType="1"/>
          </p:cNvSpPr>
          <p:nvPr/>
        </p:nvSpPr>
        <p:spPr bwMode="auto">
          <a:xfrm>
            <a:off x="4500563" y="25400"/>
            <a:ext cx="0" cy="476250"/>
          </a:xfrm>
          <a:prstGeom prst="line">
            <a:avLst/>
          </a:prstGeom>
          <a:noFill/>
          <a:ln w="12700">
            <a:solidFill>
              <a:srgbClr val="F8F8F8"/>
            </a:solidFill>
            <a:round/>
            <a:headEnd/>
            <a:tailEnd/>
          </a:ln>
          <a:effectLst/>
        </p:spPr>
        <p:txBody>
          <a:bodyPr>
            <a:spAutoFit/>
          </a:bodyPr>
          <a:lstStyle/>
          <a:p>
            <a:pPr>
              <a:defRPr/>
            </a:pPr>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1" Type="http://schemas.openxmlformats.org/officeDocument/2006/relationships/slideLayout" Target="../slideLayouts/slideLayout24.xml"/><Relationship Id="rId2"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4" Type="http://schemas.openxmlformats.org/officeDocument/2006/relationships/image" Target="../media/image18.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4.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6" Type="http://schemas.openxmlformats.org/officeDocument/2006/relationships/image" Target="../media/image12.png"/><Relationship Id="rId1" Type="http://schemas.openxmlformats.org/officeDocument/2006/relationships/slideLayout" Target="../slideLayouts/slideLayout24.xml"/><Relationship Id="rId2"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2.png"/><Relationship Id="rId6" Type="http://schemas.openxmlformats.org/officeDocument/2006/relationships/image" Target="../media/image13.png"/><Relationship Id="rId1" Type="http://schemas.openxmlformats.org/officeDocument/2006/relationships/slideLayout" Target="../slideLayouts/slideLayout24.xml"/><Relationship Id="rId2"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Space requirements</a:t>
            </a:r>
            <a:endParaRPr lang="en-US" dirty="0"/>
          </a:p>
        </p:txBody>
      </p:sp>
      <p:sp>
        <p:nvSpPr>
          <p:cNvPr id="3" name="Subtitle 2"/>
          <p:cNvSpPr>
            <a:spLocks noGrp="1"/>
          </p:cNvSpPr>
          <p:nvPr>
            <p:ph type="subTitle" idx="1"/>
          </p:nvPr>
        </p:nvSpPr>
        <p:spPr/>
        <p:txBody>
          <a:bodyPr>
            <a:normAutofit fontScale="55000" lnSpcReduction="20000"/>
          </a:bodyPr>
          <a:lstStyle/>
          <a:p>
            <a:r>
              <a:rPr lang="en-US" dirty="0" smtClean="0"/>
              <a:t>Contributors:</a:t>
            </a:r>
            <a:br>
              <a:rPr lang="en-US" dirty="0" smtClean="0"/>
            </a:br>
            <a:r>
              <a:rPr lang="en-US" dirty="0" smtClean="0"/>
              <a:t>Giovanni </a:t>
            </a:r>
            <a:r>
              <a:rPr lang="en-US" dirty="0" err="1" smtClean="0"/>
              <a:t>Santin</a:t>
            </a:r>
            <a:r>
              <a:rPr lang="en-US" dirty="0" smtClean="0"/>
              <a:t> (ESA), Vladimir Ivantchenko (G4AI), Vladimir Grichine (LPI), Alex Howard (PSI), Sébastien Incerti (CENBG), Dennis Wright (SLAC), Sergio </a:t>
            </a:r>
            <a:r>
              <a:rPr lang="en-US" dirty="0" err="1" smtClean="0"/>
              <a:t>Ibarmia</a:t>
            </a:r>
            <a:r>
              <a:rPr lang="en-US" dirty="0" smtClean="0"/>
              <a:t> (INTA), Angela Rivera (INTA)</a:t>
            </a:r>
            <a:br>
              <a:rPr lang="en-US" dirty="0" smtClean="0"/>
            </a:br>
            <a:r>
              <a:rPr lang="en-US" dirty="0" smtClean="0"/>
              <a:t>Presented by:</a:t>
            </a:r>
            <a:br>
              <a:rPr lang="en-US" dirty="0" smtClean="0"/>
            </a:br>
            <a:r>
              <a:rPr lang="en-US" dirty="0" smtClean="0"/>
              <a:t>John Allison (G4AI)</a:t>
            </a:r>
            <a:endParaRPr lang="en-US" dirty="0"/>
          </a:p>
        </p:txBody>
      </p:sp>
      <p:sp>
        <p:nvSpPr>
          <p:cNvPr id="4" name="Date Placeholder 3"/>
          <p:cNvSpPr>
            <a:spLocks noGrp="1"/>
          </p:cNvSpPr>
          <p:nvPr>
            <p:ph type="dt" sz="half" idx="10"/>
          </p:nvPr>
        </p:nvSpPr>
        <p:spPr/>
        <p:txBody>
          <a:bodyPr/>
          <a:lstStyle/>
          <a:p>
            <a:r>
              <a:rPr lang="en-GB" smtClean="0"/>
              <a:t>19th September 2011</a:t>
            </a:r>
            <a:endParaRPr lang="en-US"/>
          </a:p>
        </p:txBody>
      </p:sp>
      <p:sp>
        <p:nvSpPr>
          <p:cNvPr id="5" name="Slide Number Placeholder 4"/>
          <p:cNvSpPr>
            <a:spLocks noGrp="1"/>
          </p:cNvSpPr>
          <p:nvPr>
            <p:ph type="sldNum" sz="quarter" idx="12"/>
          </p:nvPr>
        </p:nvSpPr>
        <p:spPr/>
        <p:txBody>
          <a:bodyPr/>
          <a:lstStyle/>
          <a:p>
            <a:fld id="{0D2F194A-29FD-2F4E-9889-5BC32E1A7CB1}"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Geant4 Collaboration Meeting SLAC 2011</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300" name="Text Box 4"/>
          <p:cNvSpPr txBox="1">
            <a:spLocks noChangeArrowheads="1"/>
          </p:cNvSpPr>
          <p:nvPr/>
        </p:nvSpPr>
        <p:spPr bwMode="auto">
          <a:xfrm>
            <a:off x="827088" y="260350"/>
            <a:ext cx="3600450" cy="274638"/>
          </a:xfrm>
          <a:prstGeom prst="rect">
            <a:avLst/>
          </a:prstGeom>
          <a:noFill/>
          <a:ln w="9525">
            <a:noFill/>
            <a:miter lim="800000"/>
            <a:headEnd/>
            <a:tailEnd/>
          </a:ln>
        </p:spPr>
        <p:txBody>
          <a:bodyPr>
            <a:prstTxWarp prst="textNoShape">
              <a:avLst/>
            </a:prstTxWarp>
            <a:spAutoFit/>
          </a:bodyPr>
          <a:lstStyle/>
          <a:p>
            <a:pPr>
              <a:spcBef>
                <a:spcPct val="0"/>
              </a:spcBef>
              <a:buFontTx/>
              <a:buNone/>
            </a:pPr>
            <a:r>
              <a:rPr lang="es-ES_tradnl" sz="1200">
                <a:solidFill>
                  <a:srgbClr val="F8F8F8"/>
                </a:solidFill>
              </a:rPr>
              <a:t>WP 2330 – GRAS Charging Analysis Module</a:t>
            </a:r>
            <a:endParaRPr lang="es-ES" sz="1200">
              <a:solidFill>
                <a:srgbClr val="F8F8F8"/>
              </a:solidFill>
            </a:endParaRPr>
          </a:p>
        </p:txBody>
      </p:sp>
      <p:sp>
        <p:nvSpPr>
          <p:cNvPr id="55301" name="Text Box 2"/>
          <p:cNvSpPr txBox="1">
            <a:spLocks noChangeArrowheads="1"/>
          </p:cNvSpPr>
          <p:nvPr/>
        </p:nvSpPr>
        <p:spPr bwMode="auto">
          <a:xfrm>
            <a:off x="4716463" y="188913"/>
            <a:ext cx="4176712" cy="366712"/>
          </a:xfrm>
          <a:prstGeom prst="rect">
            <a:avLst/>
          </a:prstGeom>
          <a:noFill/>
          <a:ln w="9525">
            <a:noFill/>
            <a:miter lim="800000"/>
            <a:headEnd/>
            <a:tailEnd/>
          </a:ln>
        </p:spPr>
        <p:txBody>
          <a:bodyPr>
            <a:prstTxWarp prst="textNoShape">
              <a:avLst/>
            </a:prstTxWarp>
            <a:spAutoFit/>
          </a:bodyPr>
          <a:lstStyle/>
          <a:p>
            <a:pPr algn="l">
              <a:spcBef>
                <a:spcPct val="50000"/>
              </a:spcBef>
              <a:buFontTx/>
              <a:buNone/>
            </a:pPr>
            <a:r>
              <a:rPr lang="en-US" sz="1800" b="1">
                <a:solidFill>
                  <a:srgbClr val="F7F7F7"/>
                </a:solidFill>
              </a:rPr>
              <a:t>EXAMPLES &amp; DEMO</a:t>
            </a:r>
            <a:endParaRPr lang="en-US" sz="1400">
              <a:solidFill>
                <a:srgbClr val="F7F7F7"/>
              </a:solidFill>
            </a:endParaRPr>
          </a:p>
        </p:txBody>
      </p:sp>
      <p:pic>
        <p:nvPicPr>
          <p:cNvPr id="55302" name="Picture 6" descr="EXAMPLE_08"/>
          <p:cNvPicPr>
            <a:picLocks noChangeAspect="1" noChangeArrowheads="1"/>
          </p:cNvPicPr>
          <p:nvPr/>
        </p:nvPicPr>
        <p:blipFill>
          <a:blip r:embed="rId2"/>
          <a:srcRect/>
          <a:stretch>
            <a:fillRect/>
          </a:stretch>
        </p:blipFill>
        <p:spPr bwMode="auto">
          <a:xfrm>
            <a:off x="611188" y="1700213"/>
            <a:ext cx="2622550" cy="2736850"/>
          </a:xfrm>
          <a:prstGeom prst="rect">
            <a:avLst/>
          </a:prstGeom>
          <a:noFill/>
        </p:spPr>
      </p:pic>
      <p:pic>
        <p:nvPicPr>
          <p:cNvPr id="55303" name="Picture 7" descr="EXAMPLE_09"/>
          <p:cNvPicPr>
            <a:picLocks noChangeAspect="1" noChangeArrowheads="1"/>
          </p:cNvPicPr>
          <p:nvPr/>
        </p:nvPicPr>
        <p:blipFill>
          <a:blip r:embed="rId3"/>
          <a:srcRect/>
          <a:stretch>
            <a:fillRect/>
          </a:stretch>
        </p:blipFill>
        <p:spPr bwMode="auto">
          <a:xfrm>
            <a:off x="3203575" y="2133600"/>
            <a:ext cx="2813050" cy="2952750"/>
          </a:xfrm>
          <a:prstGeom prst="rect">
            <a:avLst/>
          </a:prstGeom>
          <a:noFill/>
        </p:spPr>
      </p:pic>
      <p:pic>
        <p:nvPicPr>
          <p:cNvPr id="55304" name="Picture 8" descr="EXAMPLE_10"/>
          <p:cNvPicPr>
            <a:picLocks noChangeAspect="1" noChangeArrowheads="1"/>
          </p:cNvPicPr>
          <p:nvPr/>
        </p:nvPicPr>
        <p:blipFill>
          <a:blip r:embed="rId4"/>
          <a:srcRect/>
          <a:stretch>
            <a:fillRect/>
          </a:stretch>
        </p:blipFill>
        <p:spPr bwMode="auto">
          <a:xfrm>
            <a:off x="6011863" y="2492375"/>
            <a:ext cx="2644775" cy="2808288"/>
          </a:xfrm>
          <a:prstGeom prst="rect">
            <a:avLst/>
          </a:prstGeom>
          <a:noFill/>
        </p:spPr>
      </p:pic>
      <p:sp>
        <p:nvSpPr>
          <p:cNvPr id="55305" name="Text Box 9"/>
          <p:cNvSpPr txBox="1">
            <a:spLocks noChangeArrowheads="1"/>
          </p:cNvSpPr>
          <p:nvPr/>
        </p:nvSpPr>
        <p:spPr bwMode="auto">
          <a:xfrm>
            <a:off x="2771775" y="1052513"/>
            <a:ext cx="3608388" cy="555625"/>
          </a:xfrm>
          <a:prstGeom prst="rect">
            <a:avLst/>
          </a:prstGeom>
          <a:noFill/>
          <a:ln w="9525">
            <a:noFill/>
            <a:miter lim="800000"/>
            <a:headEnd/>
            <a:tailEnd/>
          </a:ln>
          <a:effectLst/>
        </p:spPr>
        <p:txBody>
          <a:bodyPr>
            <a:prstTxWarp prst="textNoShape">
              <a:avLst/>
            </a:prstTxWarp>
            <a:spAutoFit/>
          </a:bodyPr>
          <a:lstStyle/>
          <a:p>
            <a:pPr>
              <a:buFontTx/>
              <a:buNone/>
            </a:pPr>
            <a:r>
              <a:rPr lang="en-GB" sz="1600" b="1">
                <a:solidFill>
                  <a:srgbClr val="000099"/>
                </a:solidFill>
              </a:rPr>
              <a:t>Deposited Energy</a:t>
            </a:r>
          </a:p>
          <a:p>
            <a:pPr>
              <a:buFontTx/>
              <a:buNone/>
            </a:pPr>
            <a:r>
              <a:rPr lang="en-GB" sz="1200"/>
              <a:t>Visulaization with GMSH post-processing tool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0915" name="AutoShape 3"/>
          <p:cNvSpPr>
            <a:spLocks noChangeArrowheads="1"/>
          </p:cNvSpPr>
          <p:nvPr/>
        </p:nvSpPr>
        <p:spPr bwMode="auto">
          <a:xfrm>
            <a:off x="1479550" y="847725"/>
            <a:ext cx="6581775" cy="2571750"/>
          </a:xfrm>
          <a:prstGeom prst="roundRect">
            <a:avLst>
              <a:gd name="adj" fmla="val 6736"/>
            </a:avLst>
          </a:prstGeom>
          <a:solidFill>
            <a:srgbClr val="EAEAEA"/>
          </a:solidFill>
          <a:ln w="9525" algn="ctr">
            <a:noFill/>
            <a:round/>
            <a:headEnd/>
            <a:tailEnd/>
          </a:ln>
          <a:effectLst>
            <a:outerShdw dist="107763" dir="2700000" algn="ctr" rotWithShape="0">
              <a:schemeClr val="bg2">
                <a:alpha val="50000"/>
              </a:schemeClr>
            </a:outerShdw>
          </a:effectLst>
        </p:spPr>
        <p:txBody>
          <a:bodyPr anchor="ctr">
            <a:prstTxWarp prst="textNoShape">
              <a:avLst/>
            </a:prstTxWarp>
            <a:spAutoFit/>
          </a:bodyPr>
          <a:lstStyle/>
          <a:p>
            <a:pPr>
              <a:buClr>
                <a:srgbClr val="003399"/>
              </a:buClr>
              <a:buSzPct val="120000"/>
              <a:buFont typeface="Wingdings" charset="2"/>
              <a:buNone/>
            </a:pPr>
            <a:r>
              <a:rPr lang="es-ES_tradnl" sz="2000" b="1">
                <a:solidFill>
                  <a:srgbClr val="000099"/>
                </a:solidFill>
              </a:rPr>
              <a:t>GRAS-SPIS Charging Interface</a:t>
            </a:r>
          </a:p>
          <a:p>
            <a:pPr lvl="1" algn="l">
              <a:spcBef>
                <a:spcPct val="70000"/>
              </a:spcBef>
              <a:buClr>
                <a:schemeClr val="accent2"/>
              </a:buClr>
              <a:buSzPct val="95000"/>
              <a:buFont typeface="Wingdings" charset="2"/>
              <a:buChar char="§"/>
            </a:pPr>
            <a:r>
              <a:rPr lang="es-ES_tradnl" sz="1600"/>
              <a:t> New GMSH “.msh” file reader classes for Geant4 and GRAS</a:t>
            </a:r>
            <a:endParaRPr lang="es-ES_tradnl" sz="1600">
              <a:ea typeface="Arial" charset="0"/>
              <a:cs typeface="Arial" charset="0"/>
            </a:endParaRPr>
          </a:p>
          <a:p>
            <a:pPr lvl="1" algn="l">
              <a:spcBef>
                <a:spcPct val="70000"/>
              </a:spcBef>
              <a:buClr>
                <a:schemeClr val="accent2"/>
              </a:buClr>
              <a:buSzPct val="95000"/>
              <a:buFont typeface="Wingdings" charset="2"/>
              <a:buChar char="§"/>
            </a:pPr>
            <a:r>
              <a:rPr lang="es-ES_tradnl" sz="1600">
                <a:ea typeface="Arial" charset="0"/>
                <a:cs typeface="Arial" charset="0"/>
              </a:rPr>
              <a:t> New generic G4ScoringUserGeomFile to score quantities in arbitrary geometry volumes user-defined (GDML, GMSH, C++)</a:t>
            </a:r>
          </a:p>
          <a:p>
            <a:pPr lvl="1" algn="l">
              <a:spcBef>
                <a:spcPct val="70000"/>
              </a:spcBef>
              <a:buClr>
                <a:schemeClr val="accent2"/>
              </a:buClr>
              <a:buSzPct val="95000"/>
              <a:buFont typeface="Wingdings" charset="2"/>
              <a:buChar char="§"/>
            </a:pPr>
            <a:r>
              <a:rPr lang="es-ES_tradnl" sz="1600">
                <a:ea typeface="Arial" charset="0"/>
                <a:cs typeface="Arial" charset="0"/>
              </a:rPr>
              <a:t> New GRASMeshAnalysisModule</a:t>
            </a:r>
          </a:p>
          <a:p>
            <a:pPr lvl="2" algn="l">
              <a:spcBef>
                <a:spcPct val="60000"/>
              </a:spcBef>
              <a:buClr>
                <a:schemeClr val="accent2"/>
              </a:buClr>
              <a:buSzPct val="95000"/>
              <a:buFont typeface="Wingdings" charset="2"/>
              <a:buChar char="§"/>
            </a:pPr>
            <a:r>
              <a:rPr lang="es-ES_tradnl" sz="1200">
                <a:ea typeface="Arial" charset="0"/>
                <a:cs typeface="Arial" charset="0"/>
              </a:rPr>
              <a:t> Loads GMSH, GDML files as parallel scorers</a:t>
            </a:r>
          </a:p>
          <a:p>
            <a:pPr lvl="2" algn="l">
              <a:spcBef>
                <a:spcPct val="60000"/>
              </a:spcBef>
              <a:buClr>
                <a:schemeClr val="accent2"/>
              </a:buClr>
              <a:buSzPct val="95000"/>
              <a:buFont typeface="Wingdings" charset="2"/>
              <a:buChar char="§"/>
            </a:pPr>
            <a:r>
              <a:rPr lang="es-ES_tradnl" sz="1200">
                <a:ea typeface="Arial" charset="0"/>
                <a:cs typeface="Arial" charset="0"/>
              </a:rPr>
              <a:t> Outputs analysis results in a SPIS-GMSH compliant format</a:t>
            </a:r>
            <a:endParaRPr lang="es-ES_tradnl" sz="1600">
              <a:solidFill>
                <a:srgbClr val="000099"/>
              </a:solidFill>
            </a:endParaRPr>
          </a:p>
        </p:txBody>
      </p:sp>
      <p:sp>
        <p:nvSpPr>
          <p:cNvPr id="56323" name="Text Box 4"/>
          <p:cNvSpPr txBox="1">
            <a:spLocks noChangeArrowheads="1"/>
          </p:cNvSpPr>
          <p:nvPr/>
        </p:nvSpPr>
        <p:spPr bwMode="auto">
          <a:xfrm>
            <a:off x="827088" y="260350"/>
            <a:ext cx="3600450" cy="274638"/>
          </a:xfrm>
          <a:prstGeom prst="rect">
            <a:avLst/>
          </a:prstGeom>
          <a:noFill/>
          <a:ln w="9525">
            <a:noFill/>
            <a:miter lim="800000"/>
            <a:headEnd/>
            <a:tailEnd/>
          </a:ln>
        </p:spPr>
        <p:txBody>
          <a:bodyPr>
            <a:prstTxWarp prst="textNoShape">
              <a:avLst/>
            </a:prstTxWarp>
            <a:spAutoFit/>
          </a:bodyPr>
          <a:lstStyle/>
          <a:p>
            <a:pPr>
              <a:spcBef>
                <a:spcPct val="0"/>
              </a:spcBef>
              <a:buFontTx/>
              <a:buNone/>
            </a:pPr>
            <a:r>
              <a:rPr lang="es-ES_tradnl" sz="1200">
                <a:solidFill>
                  <a:srgbClr val="F8F8F8"/>
                </a:solidFill>
              </a:rPr>
              <a:t>WP 2330 – GRAS Charging Analysis Module</a:t>
            </a:r>
            <a:endParaRPr lang="es-ES" sz="1200">
              <a:solidFill>
                <a:srgbClr val="F8F8F8"/>
              </a:solidFill>
            </a:endParaRPr>
          </a:p>
        </p:txBody>
      </p:sp>
      <p:sp>
        <p:nvSpPr>
          <p:cNvPr id="56324" name="Text Box 2"/>
          <p:cNvSpPr txBox="1">
            <a:spLocks noChangeArrowheads="1"/>
          </p:cNvSpPr>
          <p:nvPr/>
        </p:nvSpPr>
        <p:spPr bwMode="auto">
          <a:xfrm>
            <a:off x="4716463" y="188913"/>
            <a:ext cx="4176712" cy="366712"/>
          </a:xfrm>
          <a:prstGeom prst="rect">
            <a:avLst/>
          </a:prstGeom>
          <a:noFill/>
          <a:ln w="9525">
            <a:noFill/>
            <a:miter lim="800000"/>
            <a:headEnd/>
            <a:tailEnd/>
          </a:ln>
        </p:spPr>
        <p:txBody>
          <a:bodyPr>
            <a:prstTxWarp prst="textNoShape">
              <a:avLst/>
            </a:prstTxWarp>
            <a:spAutoFit/>
          </a:bodyPr>
          <a:lstStyle/>
          <a:p>
            <a:pPr algn="l">
              <a:spcBef>
                <a:spcPct val="50000"/>
              </a:spcBef>
              <a:buFontTx/>
              <a:buNone/>
            </a:pPr>
            <a:r>
              <a:rPr lang="en-US" sz="1800" b="1">
                <a:solidFill>
                  <a:srgbClr val="F7F7F7"/>
                </a:solidFill>
              </a:rPr>
              <a:t>SUMMARY</a:t>
            </a:r>
            <a:endParaRPr lang="en-US" sz="1400">
              <a:solidFill>
                <a:srgbClr val="F7F7F7"/>
              </a:solidFill>
            </a:endParaRPr>
          </a:p>
        </p:txBody>
      </p:sp>
      <p:sp>
        <p:nvSpPr>
          <p:cNvPr id="2" name="AutoShape 3"/>
          <p:cNvSpPr>
            <a:spLocks noChangeArrowheads="1"/>
          </p:cNvSpPr>
          <p:nvPr/>
        </p:nvSpPr>
        <p:spPr bwMode="auto">
          <a:xfrm>
            <a:off x="1476375" y="3573463"/>
            <a:ext cx="6573838" cy="2651125"/>
          </a:xfrm>
          <a:prstGeom prst="roundRect">
            <a:avLst>
              <a:gd name="adj" fmla="val 6736"/>
            </a:avLst>
          </a:prstGeom>
          <a:solidFill>
            <a:srgbClr val="EAEAEA"/>
          </a:solidFill>
          <a:ln w="9525" algn="ctr">
            <a:noFill/>
            <a:round/>
            <a:headEnd/>
            <a:tailEnd/>
          </a:ln>
          <a:effectLst>
            <a:outerShdw dist="107763" dir="2700000" algn="ctr" rotWithShape="0">
              <a:schemeClr val="bg2">
                <a:alpha val="50000"/>
              </a:schemeClr>
            </a:outerShdw>
          </a:effectLst>
        </p:spPr>
        <p:txBody>
          <a:bodyPr anchor="ctr">
            <a:prstTxWarp prst="textNoShape">
              <a:avLst/>
            </a:prstTxWarp>
            <a:spAutoFit/>
          </a:bodyPr>
          <a:lstStyle/>
          <a:p>
            <a:pPr>
              <a:buClr>
                <a:srgbClr val="003399"/>
              </a:buClr>
              <a:buSzPct val="120000"/>
              <a:buFont typeface="Wingdings" charset="2"/>
              <a:buNone/>
            </a:pPr>
            <a:r>
              <a:rPr lang="es-ES_tradnl" sz="2000" b="1">
                <a:solidFill>
                  <a:srgbClr val="000099"/>
                </a:solidFill>
              </a:rPr>
              <a:t>WP status</a:t>
            </a:r>
          </a:p>
          <a:p>
            <a:pPr lvl="1" algn="l">
              <a:spcBef>
                <a:spcPct val="70000"/>
              </a:spcBef>
              <a:buClr>
                <a:schemeClr val="accent2"/>
              </a:buClr>
              <a:buSzPct val="95000"/>
              <a:buFont typeface="Wingdings" charset="2"/>
              <a:buChar char="§"/>
            </a:pPr>
            <a:r>
              <a:rPr lang="es-ES_tradnl" sz="1600"/>
              <a:t> First beta version of all developments available.</a:t>
            </a:r>
          </a:p>
          <a:p>
            <a:pPr lvl="1" algn="l">
              <a:spcBef>
                <a:spcPct val="70000"/>
              </a:spcBef>
              <a:buClr>
                <a:schemeClr val="accent2"/>
              </a:buClr>
              <a:buSzPct val="95000"/>
              <a:buFont typeface="Wingdings" charset="2"/>
              <a:buChar char="§"/>
            </a:pPr>
            <a:r>
              <a:rPr lang="es-ES_tradnl" sz="1600">
                <a:ea typeface="Arial" charset="0"/>
                <a:cs typeface="Arial" charset="0"/>
              </a:rPr>
              <a:t> GRAS new classes and modifications already comitted to trunk</a:t>
            </a:r>
          </a:p>
          <a:p>
            <a:pPr lvl="1" algn="l">
              <a:spcBef>
                <a:spcPct val="70000"/>
              </a:spcBef>
              <a:buClr>
                <a:schemeClr val="accent2"/>
              </a:buClr>
              <a:buSzPct val="95000"/>
              <a:buFont typeface="Wingdings" charset="2"/>
              <a:buChar char="§"/>
            </a:pPr>
            <a:r>
              <a:rPr lang="es-ES_tradnl" sz="1600">
                <a:ea typeface="Arial" charset="0"/>
                <a:cs typeface="Arial" charset="0"/>
              </a:rPr>
              <a:t> Geant4 modified classes (Scoring) should be reviewed and proposed for next G4 release</a:t>
            </a:r>
          </a:p>
          <a:p>
            <a:pPr lvl="1" algn="l">
              <a:spcBef>
                <a:spcPct val="70000"/>
              </a:spcBef>
              <a:buClr>
                <a:schemeClr val="accent2"/>
              </a:buClr>
              <a:buSzPct val="95000"/>
              <a:buFont typeface="Wingdings" charset="2"/>
              <a:buChar char="§"/>
            </a:pPr>
            <a:r>
              <a:rPr lang="es-ES_tradnl" sz="1600">
                <a:ea typeface="Arial" charset="0"/>
                <a:cs typeface="Arial" charset="0"/>
              </a:rPr>
              <a:t> If ESA approves, GRAS SUM will be updated and a new GRAS tag created.</a:t>
            </a:r>
            <a:endParaRPr lang="es-ES_tradnl" sz="1600">
              <a:solidFill>
                <a:srgbClr val="000099"/>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Ion-ion physics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Galactic Cosmic Rays</a:t>
            </a:r>
          </a:p>
          <a:p>
            <a:pPr lvl="1"/>
            <a:r>
              <a:rPr lang="en-US" dirty="0" smtClean="0"/>
              <a:t>mostly protons (90%) and alphas (9%)</a:t>
            </a:r>
          </a:p>
          <a:p>
            <a:pPr lvl="1"/>
            <a:r>
              <a:rPr lang="en-US" dirty="0" smtClean="0"/>
              <a:t>1% heavier ions (very little above Fe) but significant ionising effect, including fragments</a:t>
            </a:r>
          </a:p>
          <a:p>
            <a:pPr lvl="1"/>
            <a:r>
              <a:rPr lang="en-US" dirty="0" smtClean="0"/>
              <a:t>peak near 1 GeV/</a:t>
            </a:r>
            <a:r>
              <a:rPr lang="en-US" dirty="0" err="1" smtClean="0"/>
              <a:t>u</a:t>
            </a:r>
            <a:r>
              <a:rPr lang="en-US" dirty="0" smtClean="0"/>
              <a:t>, significant out to 100 GeV/</a:t>
            </a:r>
            <a:r>
              <a:rPr lang="en-US" dirty="0" err="1" smtClean="0"/>
              <a:t>u</a:t>
            </a:r>
            <a:endParaRPr lang="en-US" dirty="0" smtClean="0"/>
          </a:p>
          <a:p>
            <a:pPr lvl="1"/>
            <a:r>
              <a:rPr lang="en-US" dirty="0" smtClean="0"/>
              <a:t>significant biological hazard in space habitats</a:t>
            </a:r>
          </a:p>
          <a:p>
            <a:r>
              <a:rPr lang="en-US" dirty="0" smtClean="0"/>
              <a:t>Known deficiencies</a:t>
            </a:r>
          </a:p>
          <a:p>
            <a:pPr lvl="1"/>
            <a:r>
              <a:rPr lang="en-US" dirty="0" smtClean="0"/>
              <a:t>d</a:t>
            </a:r>
            <a:r>
              <a:rPr lang="en-US" dirty="0" smtClean="0"/>
              <a:t>eficiencies in some models even with known data</a:t>
            </a:r>
          </a:p>
          <a:p>
            <a:pPr lvl="1"/>
            <a:r>
              <a:rPr lang="en-US" dirty="0" smtClean="0"/>
              <a:t>big gaps in our knowledge of ion-ion interactions</a:t>
            </a:r>
          </a:p>
          <a:p>
            <a:pPr lvl="2"/>
            <a:r>
              <a:rPr lang="en-US" dirty="0" smtClean="0"/>
              <a:t>new data needed</a:t>
            </a:r>
          </a:p>
          <a:p>
            <a:pPr lvl="1"/>
            <a:r>
              <a:rPr lang="en-US" dirty="0" smtClean="0"/>
              <a:t>please consult </a:t>
            </a:r>
            <a:r>
              <a:rPr lang="en-US" dirty="0" err="1" smtClean="0"/>
              <a:t>D.Wright</a:t>
            </a:r>
            <a:r>
              <a:rPr lang="en-US" dirty="0" smtClean="0"/>
              <a:t> and </a:t>
            </a:r>
            <a:r>
              <a:rPr lang="en-US" dirty="0" err="1" smtClean="0"/>
              <a:t>V.Ivantchenko</a:t>
            </a:r>
            <a:endParaRPr lang="en-US" dirty="0" smtClean="0"/>
          </a:p>
          <a:p>
            <a:pPr lvl="1"/>
            <a:r>
              <a:rPr lang="en-US" dirty="0" smtClean="0"/>
              <a:t>interface to Fortran DPMJET-II.5 is available</a:t>
            </a:r>
          </a:p>
          <a:p>
            <a:pPr lvl="2"/>
            <a:r>
              <a:rPr lang="en-US" dirty="0" smtClean="0"/>
              <a:t>not ideal situation</a:t>
            </a:r>
            <a:endParaRPr lang="en-US" dirty="0" smtClean="0"/>
          </a:p>
          <a:p>
            <a:r>
              <a:rPr lang="en-US" dirty="0" smtClean="0"/>
              <a:t>ESA have issued an ITT</a:t>
            </a:r>
          </a:p>
          <a:p>
            <a:pPr lvl="1"/>
            <a:r>
              <a:rPr lang="en-US" dirty="0" smtClean="0"/>
              <a:t>experimental work at GSI (Darmstadt)</a:t>
            </a:r>
          </a:p>
          <a:p>
            <a:pPr lvl="1"/>
            <a:r>
              <a:rPr lang="en-US" dirty="0" smtClean="0"/>
              <a:t>comparison with existing simulation codes</a:t>
            </a:r>
          </a:p>
          <a:p>
            <a:pPr lvl="1"/>
            <a:r>
              <a:rPr lang="en-US" dirty="0" smtClean="0"/>
              <a:t>recommendations for improvements of Geant4 models</a:t>
            </a:r>
            <a:endParaRPr lang="en-US" dirty="0"/>
          </a:p>
        </p:txBody>
      </p:sp>
      <p:sp>
        <p:nvSpPr>
          <p:cNvPr id="4" name="Date Placeholder 3"/>
          <p:cNvSpPr>
            <a:spLocks noGrp="1"/>
          </p:cNvSpPr>
          <p:nvPr>
            <p:ph type="dt" sz="half" idx="10"/>
          </p:nvPr>
        </p:nvSpPr>
        <p:spPr/>
        <p:txBody>
          <a:bodyPr/>
          <a:lstStyle/>
          <a:p>
            <a:r>
              <a:rPr lang="en-GB" smtClean="0"/>
              <a:t>19th September 2011</a:t>
            </a:r>
            <a:endParaRPr lang="en-US"/>
          </a:p>
        </p:txBody>
      </p:sp>
      <p:sp>
        <p:nvSpPr>
          <p:cNvPr id="5" name="Slide Number Placeholder 4"/>
          <p:cNvSpPr>
            <a:spLocks noGrp="1"/>
          </p:cNvSpPr>
          <p:nvPr>
            <p:ph type="sldNum" sz="quarter" idx="12"/>
          </p:nvPr>
        </p:nvSpPr>
        <p:spPr/>
        <p:txBody>
          <a:bodyPr/>
          <a:lstStyle/>
          <a:p>
            <a:fld id="{0D2F194A-29FD-2F4E-9889-5BC32E1A7CB1}"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Geant4 Collaboration Meeting SLAC 2011</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2000" cy="1143000"/>
          </a:xfrm>
        </p:spPr>
        <p:txBody>
          <a:bodyPr/>
          <a:lstStyle/>
          <a:p>
            <a:r>
              <a:rPr lang="en-US" dirty="0" smtClean="0"/>
              <a:t>Biasing</a:t>
            </a:r>
            <a:endParaRPr lang="en-US" dirty="0"/>
          </a:p>
        </p:txBody>
      </p:sp>
      <p:sp>
        <p:nvSpPr>
          <p:cNvPr id="3" name="Content Placeholder 2"/>
          <p:cNvSpPr>
            <a:spLocks noGrp="1"/>
          </p:cNvSpPr>
          <p:nvPr>
            <p:ph idx="1"/>
          </p:nvPr>
        </p:nvSpPr>
        <p:spPr>
          <a:xfrm>
            <a:off x="457200" y="1600200"/>
            <a:ext cx="4572000" cy="1884363"/>
          </a:xfrm>
        </p:spPr>
        <p:txBody>
          <a:bodyPr>
            <a:normAutofit fontScale="85000" lnSpcReduction="20000"/>
          </a:bodyPr>
          <a:lstStyle/>
          <a:p>
            <a:r>
              <a:rPr lang="en-US" dirty="0" smtClean="0"/>
              <a:t>Reverse Monte Carlo</a:t>
            </a:r>
          </a:p>
          <a:p>
            <a:pPr lvl="1"/>
            <a:r>
              <a:rPr lang="en-US" dirty="0"/>
              <a:t>i</a:t>
            </a:r>
            <a:r>
              <a:rPr lang="en-US" dirty="0" smtClean="0"/>
              <a:t>mprovement: x600 typical</a:t>
            </a:r>
          </a:p>
          <a:p>
            <a:pPr lvl="1"/>
            <a:r>
              <a:rPr lang="en-US" dirty="0" smtClean="0"/>
              <a:t>only standard electromagnetic processes</a:t>
            </a:r>
          </a:p>
          <a:p>
            <a:pPr lvl="1"/>
            <a:r>
              <a:rPr lang="en-US" dirty="0" smtClean="0"/>
              <a:t>supported by ESA contract</a:t>
            </a:r>
            <a:endParaRPr lang="en-US" dirty="0"/>
          </a:p>
        </p:txBody>
      </p:sp>
      <p:pic>
        <p:nvPicPr>
          <p:cNvPr id="4" name="Picture 3"/>
          <p:cNvPicPr>
            <a:picLocks noChangeAspect="1"/>
          </p:cNvPicPr>
          <p:nvPr/>
        </p:nvPicPr>
        <p:blipFill>
          <a:blip r:embed="rId3"/>
          <a:stretch>
            <a:fillRect/>
          </a:stretch>
        </p:blipFill>
        <p:spPr>
          <a:xfrm>
            <a:off x="5622694" y="851646"/>
            <a:ext cx="3064105" cy="2978991"/>
          </a:xfrm>
          <a:prstGeom prst="rect">
            <a:avLst/>
          </a:prstGeom>
        </p:spPr>
      </p:pic>
      <p:pic>
        <p:nvPicPr>
          <p:cNvPr id="5" name="Picture 4"/>
          <p:cNvPicPr>
            <a:picLocks noChangeAspect="1"/>
          </p:cNvPicPr>
          <p:nvPr/>
        </p:nvPicPr>
        <p:blipFill>
          <a:blip r:embed="rId4"/>
          <a:stretch>
            <a:fillRect/>
          </a:stretch>
        </p:blipFill>
        <p:spPr>
          <a:xfrm>
            <a:off x="800100" y="3830637"/>
            <a:ext cx="7886700" cy="2641600"/>
          </a:xfrm>
          <a:prstGeom prst="rect">
            <a:avLst/>
          </a:prstGeom>
        </p:spPr>
      </p:pic>
      <p:sp>
        <p:nvSpPr>
          <p:cNvPr id="6" name="Date Placeholder 5"/>
          <p:cNvSpPr>
            <a:spLocks noGrp="1"/>
          </p:cNvSpPr>
          <p:nvPr>
            <p:ph type="dt" sz="half" idx="10"/>
          </p:nvPr>
        </p:nvSpPr>
        <p:spPr/>
        <p:txBody>
          <a:bodyPr/>
          <a:lstStyle/>
          <a:p>
            <a:r>
              <a:rPr lang="en-GB" smtClean="0"/>
              <a:t>19th September 2011</a:t>
            </a:r>
            <a:endParaRPr lang="en-US"/>
          </a:p>
        </p:txBody>
      </p:sp>
      <p:sp>
        <p:nvSpPr>
          <p:cNvPr id="7" name="Slide Number Placeholder 6"/>
          <p:cNvSpPr>
            <a:spLocks noGrp="1"/>
          </p:cNvSpPr>
          <p:nvPr>
            <p:ph type="sldNum" sz="quarter" idx="12"/>
          </p:nvPr>
        </p:nvSpPr>
        <p:spPr/>
        <p:txBody>
          <a:bodyPr/>
          <a:lstStyle/>
          <a:p>
            <a:fld id="{0D2F194A-29FD-2F4E-9889-5BC32E1A7CB1}" type="slidenum">
              <a:rPr lang="en-US" smtClean="0"/>
              <a:pPr/>
              <a:t>13</a:t>
            </a:fld>
            <a:endParaRPr lang="en-US"/>
          </a:p>
        </p:txBody>
      </p:sp>
      <p:sp>
        <p:nvSpPr>
          <p:cNvPr id="8" name="Footer Placeholder 7"/>
          <p:cNvSpPr>
            <a:spLocks noGrp="1"/>
          </p:cNvSpPr>
          <p:nvPr>
            <p:ph type="ftr" sz="quarter" idx="11"/>
          </p:nvPr>
        </p:nvSpPr>
        <p:spPr/>
        <p:txBody>
          <a:bodyPr/>
          <a:lstStyle/>
          <a:p>
            <a:r>
              <a:rPr lang="en-US" smtClean="0"/>
              <a:t>Geant4 Collaboration Meeting SLAC 2011</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Geometrical precision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Space applications encompass</a:t>
            </a:r>
          </a:p>
          <a:p>
            <a:pPr lvl="1"/>
            <a:r>
              <a:rPr lang="en-US" dirty="0" smtClean="0"/>
              <a:t>galaxy: 10</a:t>
            </a:r>
            <a:r>
              <a:rPr lang="en-US" baseline="30000" dirty="0" smtClean="0"/>
              <a:t>20</a:t>
            </a:r>
            <a:r>
              <a:rPr lang="en-US" dirty="0" smtClean="0"/>
              <a:t> </a:t>
            </a:r>
            <a:r>
              <a:rPr lang="en-US" dirty="0" err="1" smtClean="0"/>
              <a:t>m</a:t>
            </a:r>
            <a:endParaRPr lang="en-US" dirty="0" smtClean="0"/>
          </a:p>
          <a:p>
            <a:pPr lvl="1"/>
            <a:r>
              <a:rPr lang="en-US" dirty="0" smtClean="0"/>
              <a:t>solar system: 10</a:t>
            </a:r>
            <a:r>
              <a:rPr lang="en-US" baseline="30000" dirty="0" smtClean="0"/>
              <a:t>12</a:t>
            </a:r>
            <a:r>
              <a:rPr lang="en-US" dirty="0" smtClean="0"/>
              <a:t> </a:t>
            </a:r>
            <a:r>
              <a:rPr lang="en-US" dirty="0" err="1" smtClean="0"/>
              <a:t>m</a:t>
            </a:r>
            <a:endParaRPr lang="en-US" dirty="0" smtClean="0"/>
          </a:p>
          <a:p>
            <a:pPr lvl="1"/>
            <a:r>
              <a:rPr lang="en-US" dirty="0" smtClean="0"/>
              <a:t>Earth system: 10</a:t>
            </a:r>
            <a:r>
              <a:rPr lang="en-US" baseline="30000" dirty="0"/>
              <a:t>8</a:t>
            </a:r>
            <a:r>
              <a:rPr lang="en-US" dirty="0" smtClean="0"/>
              <a:t> </a:t>
            </a:r>
            <a:r>
              <a:rPr lang="en-US" dirty="0" err="1" smtClean="0"/>
              <a:t>m</a:t>
            </a:r>
            <a:endParaRPr lang="en-US" dirty="0" smtClean="0"/>
          </a:p>
          <a:p>
            <a:pPr lvl="1"/>
            <a:r>
              <a:rPr lang="en-US" dirty="0" smtClean="0"/>
              <a:t>spacecraft: 10</a:t>
            </a:r>
            <a:r>
              <a:rPr lang="en-US" baseline="30000" dirty="0" smtClean="0"/>
              <a:t>0</a:t>
            </a:r>
            <a:r>
              <a:rPr lang="en-US" dirty="0" smtClean="0"/>
              <a:t> </a:t>
            </a:r>
            <a:r>
              <a:rPr lang="en-US" dirty="0" err="1" smtClean="0"/>
              <a:t>m</a:t>
            </a:r>
            <a:endParaRPr lang="en-US" dirty="0" smtClean="0"/>
          </a:p>
          <a:p>
            <a:pPr lvl="1"/>
            <a:r>
              <a:rPr lang="en-US" dirty="0" smtClean="0"/>
              <a:t>components: 10</a:t>
            </a:r>
            <a:r>
              <a:rPr lang="en-US" baseline="30000" dirty="0" smtClean="0"/>
              <a:t>-6</a:t>
            </a:r>
            <a:r>
              <a:rPr lang="en-US" dirty="0" smtClean="0"/>
              <a:t> </a:t>
            </a:r>
            <a:r>
              <a:rPr lang="en-US" dirty="0" err="1" smtClean="0"/>
              <a:t>m</a:t>
            </a:r>
            <a:endParaRPr lang="en-US" dirty="0" smtClean="0"/>
          </a:p>
          <a:p>
            <a:pPr lvl="1"/>
            <a:r>
              <a:rPr lang="en-US" dirty="0" smtClean="0"/>
              <a:t>biology: 10</a:t>
            </a:r>
            <a:r>
              <a:rPr lang="en-US" baseline="30000" dirty="0" smtClean="0"/>
              <a:t>-9</a:t>
            </a:r>
            <a:r>
              <a:rPr lang="en-US" dirty="0" smtClean="0"/>
              <a:t> </a:t>
            </a:r>
            <a:r>
              <a:rPr lang="en-US" dirty="0" err="1" smtClean="0"/>
              <a:t>m</a:t>
            </a:r>
            <a:endParaRPr lang="en-US" dirty="0" smtClean="0"/>
          </a:p>
          <a:p>
            <a:r>
              <a:rPr lang="en-US" dirty="0" smtClean="0"/>
              <a:t>Best practice?</a:t>
            </a:r>
          </a:p>
          <a:p>
            <a:pPr lvl="1"/>
            <a:r>
              <a:rPr lang="en-US" dirty="0" smtClean="0"/>
              <a:t>Adjusting tolerances</a:t>
            </a:r>
            <a:r>
              <a:rPr lang="en-US" dirty="0" smtClean="0"/>
              <a:t>?</a:t>
            </a:r>
          </a:p>
          <a:p>
            <a:pPr lvl="2"/>
            <a:r>
              <a:rPr lang="en-US" dirty="0" smtClean="0"/>
              <a:t>S</a:t>
            </a:r>
            <a:r>
              <a:rPr lang="en-US" dirty="0" smtClean="0"/>
              <a:t>urface </a:t>
            </a:r>
            <a:r>
              <a:rPr lang="en-US" dirty="0" smtClean="0"/>
              <a:t>tolerance</a:t>
            </a:r>
            <a:r>
              <a:rPr lang="en-US" dirty="0" smtClean="0"/>
              <a:t> can be adjusted: </a:t>
            </a:r>
            <a:r>
              <a:rPr lang="en-US" dirty="0" err="1" smtClean="0"/>
              <a:t>worldExtent</a:t>
            </a:r>
            <a:r>
              <a:rPr lang="en-US" dirty="0" smtClean="0"/>
              <a:t>*10</a:t>
            </a:r>
            <a:r>
              <a:rPr lang="en-US" baseline="30000" dirty="0" smtClean="0"/>
              <a:t>-</a:t>
            </a:r>
            <a:r>
              <a:rPr lang="en-US" baseline="30000" dirty="0" smtClean="0"/>
              <a:t>11</a:t>
            </a:r>
            <a:endParaRPr lang="en-US" dirty="0" smtClean="0"/>
          </a:p>
          <a:p>
            <a:pPr lvl="2"/>
            <a:r>
              <a:rPr lang="en-US" dirty="0" smtClean="0"/>
              <a:t>But radial and angular tolerances cannot be adjusted</a:t>
            </a:r>
          </a:p>
          <a:p>
            <a:pPr lvl="1"/>
            <a:r>
              <a:rPr lang="en-US" dirty="0" smtClean="0"/>
              <a:t>Changing base</a:t>
            </a:r>
            <a:r>
              <a:rPr lang="en-US" dirty="0" smtClean="0"/>
              <a:t> CLHEP unit</a:t>
            </a:r>
            <a:r>
              <a:rPr lang="en-US" dirty="0" smtClean="0"/>
              <a:t>?</a:t>
            </a:r>
          </a:p>
          <a:p>
            <a:pPr lvl="1"/>
            <a:endParaRPr lang="en-US" dirty="0"/>
          </a:p>
        </p:txBody>
      </p:sp>
      <p:sp>
        <p:nvSpPr>
          <p:cNvPr id="4" name="Date Placeholder 3"/>
          <p:cNvSpPr>
            <a:spLocks noGrp="1"/>
          </p:cNvSpPr>
          <p:nvPr>
            <p:ph type="dt" sz="half" idx="10"/>
          </p:nvPr>
        </p:nvSpPr>
        <p:spPr/>
        <p:txBody>
          <a:bodyPr/>
          <a:lstStyle/>
          <a:p>
            <a:r>
              <a:rPr lang="en-GB" smtClean="0"/>
              <a:t>19th September 2011</a:t>
            </a:r>
            <a:endParaRPr lang="en-US"/>
          </a:p>
        </p:txBody>
      </p:sp>
      <p:sp>
        <p:nvSpPr>
          <p:cNvPr id="5" name="Slide Number Placeholder 4"/>
          <p:cNvSpPr>
            <a:spLocks noGrp="1"/>
          </p:cNvSpPr>
          <p:nvPr>
            <p:ph type="sldNum" sz="quarter" idx="12"/>
          </p:nvPr>
        </p:nvSpPr>
        <p:spPr/>
        <p:txBody>
          <a:bodyPr/>
          <a:lstStyle/>
          <a:p>
            <a:fld id="{0D2F194A-29FD-2F4E-9889-5BC32E1A7CB1}" type="slidenum">
              <a:rPr lang="en-US" smtClean="0"/>
              <a:pPr/>
              <a:t>14</a:t>
            </a:fld>
            <a:endParaRPr lang="en-US"/>
          </a:p>
        </p:txBody>
      </p:sp>
      <p:sp>
        <p:nvSpPr>
          <p:cNvPr id="6" name="Footer Placeholder 5"/>
          <p:cNvSpPr>
            <a:spLocks noGrp="1"/>
          </p:cNvSpPr>
          <p:nvPr>
            <p:ph type="ftr" sz="quarter" idx="11"/>
          </p:nvPr>
        </p:nvSpPr>
        <p:spPr/>
        <p:txBody>
          <a:bodyPr/>
          <a:lstStyle/>
          <a:p>
            <a:r>
              <a:rPr lang="en-US" smtClean="0"/>
              <a:t>Geant4 Collaboration Meeting SLAC 2011</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Issues are recognised and are being addressed</a:t>
            </a:r>
          </a:p>
        </p:txBody>
      </p:sp>
      <p:sp>
        <p:nvSpPr>
          <p:cNvPr id="4" name="Date Placeholder 3"/>
          <p:cNvSpPr>
            <a:spLocks noGrp="1"/>
          </p:cNvSpPr>
          <p:nvPr>
            <p:ph type="dt" sz="half" idx="10"/>
          </p:nvPr>
        </p:nvSpPr>
        <p:spPr/>
        <p:txBody>
          <a:bodyPr/>
          <a:lstStyle/>
          <a:p>
            <a:r>
              <a:rPr lang="en-GB" smtClean="0"/>
              <a:t>19th September 2011</a:t>
            </a:r>
            <a:endParaRPr lang="en-US"/>
          </a:p>
        </p:txBody>
      </p:sp>
      <p:sp>
        <p:nvSpPr>
          <p:cNvPr id="5" name="Slide Number Placeholder 4"/>
          <p:cNvSpPr>
            <a:spLocks noGrp="1"/>
          </p:cNvSpPr>
          <p:nvPr>
            <p:ph type="sldNum" sz="quarter" idx="12"/>
          </p:nvPr>
        </p:nvSpPr>
        <p:spPr/>
        <p:txBody>
          <a:bodyPr/>
          <a:lstStyle/>
          <a:p>
            <a:fld id="{0D2F194A-29FD-2F4E-9889-5BC32E1A7CB1}"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Geant4 Collaboration Meeting SLAC 2011</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Topics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Low energy electromagnetic physics</a:t>
            </a:r>
          </a:p>
          <a:p>
            <a:pPr lvl="1"/>
            <a:r>
              <a:rPr lang="en-US" dirty="0" smtClean="0"/>
              <a:t>dose precision</a:t>
            </a:r>
          </a:p>
          <a:p>
            <a:pPr lvl="1"/>
            <a:r>
              <a:rPr lang="en-US" dirty="0" smtClean="0"/>
              <a:t>biological effects</a:t>
            </a:r>
          </a:p>
          <a:p>
            <a:r>
              <a:rPr lang="en-US" dirty="0" smtClean="0"/>
              <a:t>Dose and charge scoring</a:t>
            </a:r>
          </a:p>
          <a:p>
            <a:r>
              <a:rPr lang="en-US" dirty="0" smtClean="0"/>
              <a:t>Ion-ion interactions</a:t>
            </a:r>
          </a:p>
          <a:p>
            <a:pPr lvl="1"/>
            <a:r>
              <a:rPr lang="en-US" dirty="0" smtClean="0"/>
              <a:t>Galactic Cosmic Rays</a:t>
            </a:r>
          </a:p>
          <a:p>
            <a:r>
              <a:rPr lang="en-US" dirty="0" smtClean="0"/>
              <a:t>Non-ionising energy loss</a:t>
            </a:r>
          </a:p>
          <a:p>
            <a:r>
              <a:rPr lang="en-US" dirty="0" smtClean="0"/>
              <a:t>Biasing</a:t>
            </a:r>
          </a:p>
          <a:p>
            <a:pPr lvl="1"/>
            <a:r>
              <a:rPr lang="en-US" dirty="0" smtClean="0"/>
              <a:t>Reverse Monte Carlo</a:t>
            </a:r>
          </a:p>
          <a:p>
            <a:r>
              <a:rPr lang="en-US" dirty="0" smtClean="0"/>
              <a:t>Multi-threading</a:t>
            </a:r>
          </a:p>
          <a:p>
            <a:r>
              <a:rPr lang="en-US" dirty="0" smtClean="0"/>
              <a:t>Geometrical precision</a:t>
            </a:r>
          </a:p>
        </p:txBody>
      </p:sp>
      <p:sp>
        <p:nvSpPr>
          <p:cNvPr id="4" name="Date Placeholder 3"/>
          <p:cNvSpPr>
            <a:spLocks noGrp="1"/>
          </p:cNvSpPr>
          <p:nvPr>
            <p:ph type="dt" sz="half" idx="10"/>
          </p:nvPr>
        </p:nvSpPr>
        <p:spPr/>
        <p:txBody>
          <a:bodyPr/>
          <a:lstStyle/>
          <a:p>
            <a:r>
              <a:rPr lang="en-GB" smtClean="0"/>
              <a:t>19th September 2011</a:t>
            </a:r>
            <a:endParaRPr lang="en-US"/>
          </a:p>
        </p:txBody>
      </p:sp>
      <p:sp>
        <p:nvSpPr>
          <p:cNvPr id="5" name="Slide Number Placeholder 4"/>
          <p:cNvSpPr>
            <a:spLocks noGrp="1"/>
          </p:cNvSpPr>
          <p:nvPr>
            <p:ph type="sldNum" sz="quarter" idx="12"/>
          </p:nvPr>
        </p:nvSpPr>
        <p:spPr/>
        <p:txBody>
          <a:bodyPr/>
          <a:lstStyle/>
          <a:p>
            <a:fld id="{0D2F194A-29FD-2F4E-9889-5BC32E1A7CB1}"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Geant4 Collaboration Meeting SLAC 2011</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Low energy electromagnetic physics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Dose in complex geometries</a:t>
            </a:r>
          </a:p>
          <a:p>
            <a:pPr lvl="1"/>
            <a:r>
              <a:rPr lang="en-US" dirty="0" smtClean="0"/>
              <a:t>electronic components</a:t>
            </a:r>
          </a:p>
          <a:p>
            <a:pPr lvl="1"/>
            <a:r>
              <a:rPr lang="en-US" dirty="0" smtClean="0"/>
              <a:t>effect of nearby high-Z material</a:t>
            </a:r>
          </a:p>
          <a:p>
            <a:pPr lvl="2"/>
            <a:r>
              <a:rPr lang="en-US" dirty="0" smtClean="0"/>
              <a:t>secondary fluorescent x-rays</a:t>
            </a:r>
          </a:p>
          <a:p>
            <a:r>
              <a:rPr lang="en-US" dirty="0" smtClean="0"/>
              <a:t>Charge accumulation in complex geometries</a:t>
            </a:r>
          </a:p>
          <a:p>
            <a:r>
              <a:rPr lang="en-US" dirty="0" smtClean="0"/>
              <a:t>Dose in biological tissue and effect</a:t>
            </a:r>
          </a:p>
          <a:p>
            <a:pPr lvl="1"/>
            <a:r>
              <a:rPr lang="en-US" dirty="0" smtClean="0"/>
              <a:t>Geant4 DNA project</a:t>
            </a:r>
          </a:p>
          <a:p>
            <a:pPr lvl="2"/>
            <a:r>
              <a:rPr lang="en-US" dirty="0" smtClean="0"/>
              <a:t>Tracking of chemical ions</a:t>
            </a:r>
          </a:p>
          <a:p>
            <a:r>
              <a:rPr lang="en-US" dirty="0" smtClean="0"/>
              <a:t>Supported by ESA </a:t>
            </a:r>
            <a:r>
              <a:rPr lang="en-US" dirty="0" smtClean="0"/>
              <a:t>contract AO6041</a:t>
            </a:r>
            <a:endParaRPr lang="en-US" dirty="0"/>
          </a:p>
        </p:txBody>
      </p:sp>
      <p:sp>
        <p:nvSpPr>
          <p:cNvPr id="4" name="Date Placeholder 3"/>
          <p:cNvSpPr>
            <a:spLocks noGrp="1"/>
          </p:cNvSpPr>
          <p:nvPr>
            <p:ph type="dt" sz="half" idx="10"/>
          </p:nvPr>
        </p:nvSpPr>
        <p:spPr/>
        <p:txBody>
          <a:bodyPr/>
          <a:lstStyle/>
          <a:p>
            <a:r>
              <a:rPr lang="en-GB" smtClean="0"/>
              <a:t>19th September 2011</a:t>
            </a:r>
            <a:endParaRPr lang="en-US"/>
          </a:p>
        </p:txBody>
      </p:sp>
      <p:sp>
        <p:nvSpPr>
          <p:cNvPr id="5" name="Slide Number Placeholder 4"/>
          <p:cNvSpPr>
            <a:spLocks noGrp="1"/>
          </p:cNvSpPr>
          <p:nvPr>
            <p:ph type="sldNum" sz="quarter" idx="12"/>
          </p:nvPr>
        </p:nvSpPr>
        <p:spPr/>
        <p:txBody>
          <a:bodyPr/>
          <a:lstStyle/>
          <a:p>
            <a:fld id="{0D2F194A-29FD-2F4E-9889-5BC32E1A7CB1}"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Geant4 Collaboration Meeting SLAC 2011</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err="1" smtClean="0"/>
              <a:t>Low</a:t>
            </a:r>
            <a:r>
              <a:rPr lang="fr-FR" sz="3600" dirty="0" smtClean="0"/>
              <a:t> </a:t>
            </a:r>
            <a:r>
              <a:rPr lang="fr-FR" sz="3600" dirty="0" err="1" smtClean="0"/>
              <a:t>energy</a:t>
            </a:r>
            <a:r>
              <a:rPr lang="fr-FR" sz="3600" dirty="0" smtClean="0"/>
              <a:t> </a:t>
            </a:r>
            <a:r>
              <a:rPr lang="fr-FR" sz="3600" dirty="0" err="1" smtClean="0"/>
              <a:t>electromagnetic</a:t>
            </a:r>
            <a:r>
              <a:rPr lang="fr-FR" sz="3600" dirty="0" smtClean="0"/>
              <a:t> </a:t>
            </a:r>
            <a:r>
              <a:rPr lang="fr-FR" sz="3600" dirty="0" err="1" smtClean="0"/>
              <a:t>physics</a:t>
            </a:r>
            <a:endParaRPr lang="fr-FR" sz="3600" dirty="0"/>
          </a:p>
        </p:txBody>
      </p:sp>
      <p:sp>
        <p:nvSpPr>
          <p:cNvPr id="3" name="Espace réservé du contenu 2"/>
          <p:cNvSpPr>
            <a:spLocks noGrp="1"/>
          </p:cNvSpPr>
          <p:nvPr>
            <p:ph sz="quarter" idx="1"/>
          </p:nvPr>
        </p:nvSpPr>
        <p:spPr/>
        <p:txBody>
          <a:bodyPr>
            <a:normAutofit fontScale="77500" lnSpcReduction="20000"/>
          </a:bodyPr>
          <a:lstStyle/>
          <a:p>
            <a:r>
              <a:rPr lang="fr-FR" dirty="0" smtClean="0">
                <a:solidFill>
                  <a:srgbClr val="FF0000"/>
                </a:solidFill>
              </a:rPr>
              <a:t>Dose </a:t>
            </a:r>
            <a:r>
              <a:rPr lang="fr-FR" dirty="0" smtClean="0"/>
              <a:t>in </a:t>
            </a:r>
            <a:r>
              <a:rPr lang="fr-FR" dirty="0" err="1" smtClean="0"/>
              <a:t>complex</a:t>
            </a:r>
            <a:r>
              <a:rPr lang="fr-FR" dirty="0" smtClean="0"/>
              <a:t> </a:t>
            </a:r>
            <a:r>
              <a:rPr lang="fr-FR" dirty="0" err="1" smtClean="0"/>
              <a:t>geometries</a:t>
            </a:r>
            <a:endParaRPr lang="fr-FR" dirty="0" smtClean="0"/>
          </a:p>
          <a:p>
            <a:pPr lvl="1"/>
            <a:r>
              <a:rPr lang="fr-FR" dirty="0" err="1" smtClean="0"/>
              <a:t>Electronic</a:t>
            </a:r>
            <a:r>
              <a:rPr lang="fr-FR" dirty="0" smtClean="0"/>
              <a:t> components </a:t>
            </a:r>
          </a:p>
          <a:p>
            <a:pPr lvl="2"/>
            <a:r>
              <a:rPr lang="fr-FR" dirty="0" err="1" smtClean="0"/>
              <a:t>Eg</a:t>
            </a:r>
            <a:r>
              <a:rPr lang="fr-FR" dirty="0" smtClean="0"/>
              <a:t>. </a:t>
            </a:r>
            <a:r>
              <a:rPr lang="fr-FR" dirty="0" err="1" smtClean="0"/>
              <a:t>microdosimetry</a:t>
            </a:r>
            <a:r>
              <a:rPr lang="fr-FR" dirty="0" smtClean="0"/>
              <a:t> </a:t>
            </a:r>
            <a:r>
              <a:rPr lang="fr-FR" dirty="0" err="1" smtClean="0"/>
              <a:t>models</a:t>
            </a:r>
            <a:r>
              <a:rPr lang="fr-FR" dirty="0" smtClean="0"/>
              <a:t> in Si </a:t>
            </a:r>
          </a:p>
          <a:p>
            <a:pPr lvl="1"/>
            <a:r>
              <a:rPr lang="fr-FR" dirty="0" err="1" smtClean="0"/>
              <a:t>Effect</a:t>
            </a:r>
            <a:r>
              <a:rPr lang="fr-FR" dirty="0" smtClean="0"/>
              <a:t> of </a:t>
            </a:r>
            <a:r>
              <a:rPr lang="fr-FR" dirty="0" err="1" smtClean="0"/>
              <a:t>nearby</a:t>
            </a:r>
            <a:r>
              <a:rPr lang="fr-FR" dirty="0" smtClean="0"/>
              <a:t> </a:t>
            </a:r>
            <a:r>
              <a:rPr lang="fr-FR" dirty="0" err="1" smtClean="0"/>
              <a:t>high</a:t>
            </a:r>
            <a:r>
              <a:rPr lang="fr-FR" dirty="0" smtClean="0"/>
              <a:t>-Z </a:t>
            </a:r>
            <a:r>
              <a:rPr lang="fr-FR" dirty="0" err="1" smtClean="0"/>
              <a:t>material</a:t>
            </a:r>
            <a:endParaRPr lang="fr-FR" dirty="0" smtClean="0"/>
          </a:p>
          <a:p>
            <a:pPr lvl="2"/>
            <a:endParaRPr lang="fr-FR" dirty="0" smtClean="0"/>
          </a:p>
          <a:p>
            <a:r>
              <a:rPr lang="fr-FR" dirty="0" smtClean="0">
                <a:solidFill>
                  <a:srgbClr val="FF0000"/>
                </a:solidFill>
              </a:rPr>
              <a:t>Charge accumulation </a:t>
            </a:r>
            <a:r>
              <a:rPr lang="fr-FR" dirty="0" smtClean="0"/>
              <a:t>in </a:t>
            </a:r>
            <a:r>
              <a:rPr lang="fr-FR" dirty="0" err="1" smtClean="0"/>
              <a:t>complex</a:t>
            </a:r>
            <a:r>
              <a:rPr lang="fr-FR" dirty="0" smtClean="0"/>
              <a:t> </a:t>
            </a:r>
            <a:r>
              <a:rPr lang="fr-FR" dirty="0" err="1" smtClean="0"/>
              <a:t>geometries</a:t>
            </a:r>
            <a:endParaRPr lang="fr-FR" dirty="0" smtClean="0"/>
          </a:p>
          <a:p>
            <a:endParaRPr lang="fr-FR" dirty="0" smtClean="0"/>
          </a:p>
          <a:p>
            <a:r>
              <a:rPr lang="fr-FR" dirty="0" err="1" smtClean="0"/>
              <a:t>Secondary</a:t>
            </a:r>
            <a:r>
              <a:rPr lang="fr-FR" dirty="0" smtClean="0"/>
              <a:t> </a:t>
            </a:r>
            <a:r>
              <a:rPr lang="fr-FR" dirty="0" smtClean="0">
                <a:solidFill>
                  <a:srgbClr val="FF0000"/>
                </a:solidFill>
              </a:rPr>
              <a:t>fluorescence </a:t>
            </a:r>
            <a:endParaRPr lang="fr-FR" dirty="0" smtClean="0"/>
          </a:p>
          <a:p>
            <a:pPr lvl="1"/>
            <a:r>
              <a:rPr lang="fr-FR" dirty="0" err="1" smtClean="0"/>
              <a:t>Requires</a:t>
            </a:r>
            <a:r>
              <a:rPr lang="fr-FR" dirty="0" smtClean="0"/>
              <a:t> unification of </a:t>
            </a:r>
            <a:r>
              <a:rPr lang="fr-FR" dirty="0" err="1" smtClean="0"/>
              <a:t>atomic</a:t>
            </a:r>
            <a:r>
              <a:rPr lang="fr-FR" dirty="0" smtClean="0"/>
              <a:t> de-excitation in EM </a:t>
            </a:r>
            <a:r>
              <a:rPr lang="fr-FR" dirty="0" err="1" smtClean="0"/>
              <a:t>physics</a:t>
            </a:r>
            <a:endParaRPr lang="fr-FR" dirty="0" smtClean="0"/>
          </a:p>
          <a:p>
            <a:pPr lvl="1"/>
            <a:r>
              <a:rPr lang="fr-FR" dirty="0" err="1" smtClean="0"/>
              <a:t>See</a:t>
            </a:r>
            <a:r>
              <a:rPr lang="fr-FR" dirty="0" smtClean="0"/>
              <a:t> </a:t>
            </a:r>
            <a:r>
              <a:rPr lang="fr-FR" dirty="0" smtClean="0">
                <a:solidFill>
                  <a:srgbClr val="FF00FF"/>
                </a:solidFill>
              </a:rPr>
              <a:t>talk by Alfonso </a:t>
            </a:r>
            <a:r>
              <a:rPr lang="fr-FR" dirty="0" smtClean="0"/>
              <a:t>on Thursday: </a:t>
            </a:r>
            <a:r>
              <a:rPr lang="fr-FR" dirty="0" err="1" smtClean="0"/>
              <a:t>parallel</a:t>
            </a:r>
            <a:r>
              <a:rPr lang="fr-FR" dirty="0" smtClean="0"/>
              <a:t> 7A – 14h25</a:t>
            </a:r>
          </a:p>
          <a:p>
            <a:endParaRPr lang="fr-FR" dirty="0" smtClean="0"/>
          </a:p>
          <a:p>
            <a:r>
              <a:rPr lang="fr-FR" dirty="0" err="1" smtClean="0"/>
              <a:t>Modelling</a:t>
            </a:r>
            <a:r>
              <a:rPr lang="fr-FR" dirty="0" smtClean="0"/>
              <a:t> of </a:t>
            </a:r>
            <a:r>
              <a:rPr lang="fr-FR" dirty="0" err="1" smtClean="0">
                <a:solidFill>
                  <a:srgbClr val="FF0000"/>
                </a:solidFill>
              </a:rPr>
              <a:t>complex</a:t>
            </a:r>
            <a:r>
              <a:rPr lang="fr-FR" dirty="0" smtClean="0">
                <a:solidFill>
                  <a:srgbClr val="FF0000"/>
                </a:solidFill>
              </a:rPr>
              <a:t> </a:t>
            </a:r>
            <a:r>
              <a:rPr lang="fr-FR" dirty="0" err="1" smtClean="0">
                <a:solidFill>
                  <a:srgbClr val="FF0000"/>
                </a:solidFill>
              </a:rPr>
              <a:t>geometries</a:t>
            </a:r>
            <a:endParaRPr lang="fr-FR" dirty="0" smtClean="0">
              <a:solidFill>
                <a:srgbClr val="FF0000"/>
              </a:solidFill>
            </a:endParaRPr>
          </a:p>
          <a:p>
            <a:pPr lvl="1"/>
            <a:r>
              <a:rPr lang="fr-FR" dirty="0" err="1" smtClean="0"/>
              <a:t>Eg</a:t>
            </a:r>
            <a:r>
              <a:rPr lang="fr-FR" dirty="0" smtClean="0"/>
              <a:t>. upgrade of ISS DESIRE model (in </a:t>
            </a:r>
            <a:r>
              <a:rPr lang="fr-FR" dirty="0" err="1" smtClean="0"/>
              <a:t>progress</a:t>
            </a:r>
            <a:r>
              <a:rPr lang="fr-FR" dirty="0" smtClean="0"/>
              <a:t> </a:t>
            </a:r>
            <a:r>
              <a:rPr lang="fr-FR" dirty="0" smtClean="0">
                <a:solidFill>
                  <a:srgbClr val="C00000"/>
                </a:solidFill>
              </a:rPr>
              <a:t>ESA AO6041</a:t>
            </a:r>
            <a:r>
              <a:rPr lang="fr-FR" dirty="0" smtClean="0"/>
              <a:t>)</a:t>
            </a:r>
          </a:p>
          <a:p>
            <a:pPr lvl="1"/>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err="1" smtClean="0"/>
              <a:t>Low</a:t>
            </a:r>
            <a:r>
              <a:rPr lang="fr-FR" sz="3600" dirty="0" smtClean="0"/>
              <a:t> </a:t>
            </a:r>
            <a:r>
              <a:rPr lang="fr-FR" sz="3600" dirty="0" err="1" smtClean="0"/>
              <a:t>energy</a:t>
            </a:r>
            <a:r>
              <a:rPr lang="fr-FR" sz="3600" dirty="0" smtClean="0"/>
              <a:t> </a:t>
            </a:r>
            <a:r>
              <a:rPr lang="fr-FR" sz="3600" dirty="0" err="1" smtClean="0"/>
              <a:t>electromagnetic</a:t>
            </a:r>
            <a:r>
              <a:rPr lang="fr-FR" sz="3600" dirty="0" smtClean="0"/>
              <a:t> </a:t>
            </a:r>
            <a:r>
              <a:rPr lang="fr-FR" sz="3600" dirty="0" err="1" smtClean="0"/>
              <a:t>physics</a:t>
            </a:r>
            <a:endParaRPr lang="fr-FR" sz="3600" dirty="0"/>
          </a:p>
        </p:txBody>
      </p:sp>
      <p:sp>
        <p:nvSpPr>
          <p:cNvPr id="3" name="Espace réservé du contenu 2"/>
          <p:cNvSpPr>
            <a:spLocks noGrp="1"/>
          </p:cNvSpPr>
          <p:nvPr>
            <p:ph sz="quarter" idx="1"/>
          </p:nvPr>
        </p:nvSpPr>
        <p:spPr/>
        <p:txBody>
          <a:bodyPr>
            <a:noAutofit/>
          </a:bodyPr>
          <a:lstStyle/>
          <a:p>
            <a:r>
              <a:rPr lang="fr-FR" sz="1400" dirty="0" err="1" smtClean="0"/>
              <a:t>Modelling</a:t>
            </a:r>
            <a:r>
              <a:rPr lang="fr-FR" sz="1400" dirty="0" smtClean="0"/>
              <a:t> </a:t>
            </a:r>
            <a:r>
              <a:rPr lang="fr-FR" sz="1400" dirty="0" err="1" smtClean="0">
                <a:solidFill>
                  <a:srgbClr val="FF0000"/>
                </a:solidFill>
              </a:rPr>
              <a:t>biological</a:t>
            </a:r>
            <a:r>
              <a:rPr lang="fr-FR" sz="1400" dirty="0" smtClean="0">
                <a:solidFill>
                  <a:srgbClr val="FF0000"/>
                </a:solidFill>
              </a:rPr>
              <a:t> </a:t>
            </a:r>
            <a:r>
              <a:rPr lang="fr-FR" sz="1400" dirty="0" err="1" smtClean="0">
                <a:solidFill>
                  <a:srgbClr val="FF0000"/>
                </a:solidFill>
              </a:rPr>
              <a:t>effects</a:t>
            </a:r>
            <a:r>
              <a:rPr lang="fr-FR" sz="1400" dirty="0" smtClean="0">
                <a:solidFill>
                  <a:srgbClr val="FF0000"/>
                </a:solidFill>
              </a:rPr>
              <a:t> </a:t>
            </a:r>
            <a:r>
              <a:rPr lang="fr-FR" sz="1400" dirty="0" smtClean="0"/>
              <a:t>of </a:t>
            </a:r>
            <a:r>
              <a:rPr lang="fr-FR" sz="1400" dirty="0" err="1" smtClean="0"/>
              <a:t>space</a:t>
            </a:r>
            <a:r>
              <a:rPr lang="fr-FR" sz="1400" dirty="0" smtClean="0"/>
              <a:t> radiation in Geant4 </a:t>
            </a:r>
            <a:br>
              <a:rPr lang="fr-FR" sz="1400" dirty="0" smtClean="0"/>
            </a:br>
            <a:r>
              <a:rPr lang="fr-FR" sz="1400" dirty="0" smtClean="0"/>
              <a:t>(</a:t>
            </a:r>
            <a:r>
              <a:rPr lang="fr-FR" sz="1400" dirty="0" smtClean="0">
                <a:solidFill>
                  <a:srgbClr val="C00000"/>
                </a:solidFill>
              </a:rPr>
              <a:t>ESA AO6041 </a:t>
            </a:r>
            <a:r>
              <a:rPr lang="fr-FR" sz="1400" dirty="0" smtClean="0"/>
              <a:t>&amp; </a:t>
            </a:r>
            <a:r>
              <a:rPr lang="fr-FR" sz="1400" dirty="0" smtClean="0">
                <a:solidFill>
                  <a:srgbClr val="C00000"/>
                </a:solidFill>
              </a:rPr>
              <a:t>French ANR Geant4-DNA </a:t>
            </a:r>
            <a:r>
              <a:rPr lang="fr-FR" sz="1400" dirty="0" err="1" smtClean="0"/>
              <a:t>fundings</a:t>
            </a:r>
            <a:r>
              <a:rPr lang="fr-FR" sz="1400" dirty="0" smtClean="0"/>
              <a:t>)</a:t>
            </a:r>
          </a:p>
          <a:p>
            <a:pPr lvl="1"/>
            <a:endParaRPr lang="fr-FR" sz="1200" dirty="0" smtClean="0"/>
          </a:p>
          <a:p>
            <a:pPr lvl="1"/>
            <a:r>
              <a:rPr lang="fr-FR" sz="1200" dirty="0" smtClean="0"/>
              <a:t>Inclusion of </a:t>
            </a:r>
            <a:r>
              <a:rPr lang="fr-FR" sz="1200" dirty="0" err="1" smtClean="0">
                <a:solidFill>
                  <a:srgbClr val="3333FF"/>
                </a:solidFill>
              </a:rPr>
              <a:t>accurate</a:t>
            </a:r>
            <a:r>
              <a:rPr lang="fr-FR" sz="1200" dirty="0" smtClean="0">
                <a:solidFill>
                  <a:srgbClr val="3333FF"/>
                </a:solidFill>
              </a:rPr>
              <a:t> </a:t>
            </a:r>
            <a:r>
              <a:rPr lang="fr-FR" sz="1200" dirty="0" err="1" smtClean="0">
                <a:solidFill>
                  <a:srgbClr val="3333FF"/>
                </a:solidFill>
              </a:rPr>
              <a:t>physical</a:t>
            </a:r>
            <a:r>
              <a:rPr lang="fr-FR" sz="1200" dirty="0" smtClean="0">
                <a:solidFill>
                  <a:srgbClr val="3333FF"/>
                </a:solidFill>
              </a:rPr>
              <a:t> </a:t>
            </a:r>
            <a:r>
              <a:rPr lang="fr-FR" sz="1200" dirty="0" err="1" smtClean="0">
                <a:solidFill>
                  <a:srgbClr val="3333FF"/>
                </a:solidFill>
              </a:rPr>
              <a:t>processes</a:t>
            </a:r>
            <a:r>
              <a:rPr lang="fr-FR" sz="1200" dirty="0" smtClean="0">
                <a:solidFill>
                  <a:srgbClr val="3333FF"/>
                </a:solidFill>
              </a:rPr>
              <a:t> </a:t>
            </a:r>
            <a:r>
              <a:rPr lang="fr-FR" sz="1200" dirty="0" smtClean="0"/>
              <a:t>for </a:t>
            </a:r>
            <a:r>
              <a:rPr lang="fr-FR" sz="1200" dirty="0" err="1" smtClean="0"/>
              <a:t>biological</a:t>
            </a:r>
            <a:r>
              <a:rPr lang="fr-FR" sz="1200" dirty="0" smtClean="0"/>
              <a:t> </a:t>
            </a:r>
            <a:r>
              <a:rPr lang="fr-FR" sz="1200" dirty="0" err="1" smtClean="0"/>
              <a:t>targets</a:t>
            </a:r>
            <a:r>
              <a:rPr lang="fr-FR" sz="1200" dirty="0" smtClean="0"/>
              <a:t> </a:t>
            </a:r>
            <a:r>
              <a:rPr lang="fr-FR" sz="1200" dirty="0" err="1" smtClean="0"/>
              <a:t>such</a:t>
            </a:r>
            <a:r>
              <a:rPr lang="fr-FR" sz="1200" dirty="0" smtClean="0"/>
              <a:t> as </a:t>
            </a:r>
            <a:r>
              <a:rPr lang="fr-FR" sz="1200" dirty="0" err="1" smtClean="0"/>
              <a:t>liquid</a:t>
            </a:r>
            <a:r>
              <a:rPr lang="fr-FR" sz="1200" dirty="0" smtClean="0"/>
              <a:t> water and DNA </a:t>
            </a:r>
          </a:p>
          <a:p>
            <a:pPr lvl="2"/>
            <a:r>
              <a:rPr lang="fr-FR" sz="1100" dirty="0" smtClean="0"/>
              <a:t>For  dominant </a:t>
            </a:r>
            <a:r>
              <a:rPr lang="fr-FR" sz="1100" dirty="0" err="1" smtClean="0"/>
              <a:t>species</a:t>
            </a:r>
            <a:r>
              <a:rPr lang="fr-FR" sz="1100" dirty="0" smtClean="0"/>
              <a:t> first: e-, p, He, C, N, O, Fe….</a:t>
            </a:r>
          </a:p>
          <a:p>
            <a:pPr lvl="2"/>
            <a:r>
              <a:rPr lang="fr-FR" sz="1100" dirty="0" err="1" smtClean="0"/>
              <a:t>Modelling</a:t>
            </a:r>
            <a:r>
              <a:rPr lang="fr-FR" sz="1100" dirty="0" smtClean="0"/>
              <a:t> of </a:t>
            </a:r>
            <a:r>
              <a:rPr lang="fr-FR" sz="1100" dirty="0" smtClean="0">
                <a:solidFill>
                  <a:srgbClr val="FF0000"/>
                </a:solidFill>
              </a:rPr>
              <a:t>direct DNA damages</a:t>
            </a:r>
          </a:p>
          <a:p>
            <a:pPr lvl="1"/>
            <a:endParaRPr lang="fr-FR" sz="1200" dirty="0" smtClean="0"/>
          </a:p>
          <a:p>
            <a:pPr lvl="1"/>
            <a:r>
              <a:rPr lang="fr-FR" sz="1200" dirty="0" smtClean="0"/>
              <a:t>Inclusion of </a:t>
            </a:r>
            <a:r>
              <a:rPr lang="fr-FR" sz="1200" dirty="0" err="1" smtClean="0">
                <a:solidFill>
                  <a:srgbClr val="3333FF"/>
                </a:solidFill>
              </a:rPr>
              <a:t>radiochemistry</a:t>
            </a:r>
            <a:r>
              <a:rPr lang="fr-FR" sz="1200" dirty="0" smtClean="0">
                <a:solidFill>
                  <a:srgbClr val="3333FF"/>
                </a:solidFill>
              </a:rPr>
              <a:t> </a:t>
            </a:r>
            <a:r>
              <a:rPr lang="fr-FR" sz="1200" dirty="0" err="1" smtClean="0">
                <a:solidFill>
                  <a:srgbClr val="3333FF"/>
                </a:solidFill>
              </a:rPr>
              <a:t>processes</a:t>
            </a:r>
            <a:r>
              <a:rPr lang="fr-FR" sz="1200" dirty="0" smtClean="0">
                <a:solidFill>
                  <a:srgbClr val="3333FF"/>
                </a:solidFill>
              </a:rPr>
              <a:t> </a:t>
            </a:r>
            <a:r>
              <a:rPr lang="fr-FR" sz="1200" dirty="0" smtClean="0"/>
              <a:t>for the production and interactions of oxydative radical </a:t>
            </a:r>
            <a:r>
              <a:rPr lang="fr-FR" sz="1200" dirty="0" err="1" smtClean="0"/>
              <a:t>species</a:t>
            </a:r>
            <a:endParaRPr lang="fr-FR" sz="1200" dirty="0" smtClean="0"/>
          </a:p>
          <a:p>
            <a:pPr lvl="2"/>
            <a:r>
              <a:rPr lang="fr-FR" sz="1100" dirty="0" err="1" smtClean="0"/>
              <a:t>Modelling</a:t>
            </a:r>
            <a:r>
              <a:rPr lang="fr-FR" sz="1100" dirty="0" smtClean="0"/>
              <a:t> of </a:t>
            </a:r>
            <a:r>
              <a:rPr lang="fr-FR" sz="1100" dirty="0" err="1" smtClean="0">
                <a:solidFill>
                  <a:srgbClr val="FF0000"/>
                </a:solidFill>
              </a:rPr>
              <a:t>non-direct</a:t>
            </a:r>
            <a:r>
              <a:rPr lang="fr-FR" sz="1100" dirty="0" smtClean="0">
                <a:solidFill>
                  <a:srgbClr val="FF0000"/>
                </a:solidFill>
              </a:rPr>
              <a:t> DNA damages </a:t>
            </a:r>
            <a:r>
              <a:rPr lang="fr-FR" sz="1100" dirty="0" smtClean="0"/>
              <a:t>(dominant)</a:t>
            </a:r>
          </a:p>
          <a:p>
            <a:pPr lvl="2"/>
            <a:r>
              <a:rPr lang="fr-FR" sz="1100" dirty="0" err="1" smtClean="0"/>
              <a:t>See</a:t>
            </a:r>
            <a:r>
              <a:rPr lang="fr-FR" sz="1100" dirty="0" smtClean="0"/>
              <a:t> </a:t>
            </a:r>
            <a:r>
              <a:rPr lang="fr-FR" sz="1100" dirty="0" smtClean="0">
                <a:solidFill>
                  <a:srgbClr val="FF00FF"/>
                </a:solidFill>
              </a:rPr>
              <a:t>talk by Mathieu </a:t>
            </a:r>
            <a:r>
              <a:rPr lang="fr-FR" sz="1100" dirty="0" smtClean="0"/>
              <a:t>on Thursday: </a:t>
            </a:r>
            <a:r>
              <a:rPr lang="fr-FR" sz="1100" dirty="0" err="1" smtClean="0"/>
              <a:t>parallel</a:t>
            </a:r>
            <a:r>
              <a:rPr lang="fr-FR" sz="1100" dirty="0" smtClean="0"/>
              <a:t> 7A – 14h25</a:t>
            </a:r>
          </a:p>
          <a:p>
            <a:pPr lvl="1"/>
            <a:endParaRPr lang="fr-FR" sz="1200" dirty="0" smtClean="0"/>
          </a:p>
          <a:p>
            <a:pPr lvl="1"/>
            <a:r>
              <a:rPr lang="fr-FR" sz="1200" dirty="0" err="1" smtClean="0"/>
              <a:t>Geometrical</a:t>
            </a:r>
            <a:r>
              <a:rPr lang="fr-FR" sz="1200" dirty="0" smtClean="0"/>
              <a:t> </a:t>
            </a:r>
            <a:r>
              <a:rPr lang="fr-FR" sz="1200" dirty="0" err="1" smtClean="0"/>
              <a:t>modelling</a:t>
            </a:r>
            <a:r>
              <a:rPr lang="fr-FR" sz="1200" dirty="0" smtClean="0"/>
              <a:t> of </a:t>
            </a:r>
            <a:r>
              <a:rPr lang="fr-FR" sz="1200" dirty="0" err="1" smtClean="0">
                <a:solidFill>
                  <a:srgbClr val="3333FF"/>
                </a:solidFill>
              </a:rPr>
              <a:t>biological</a:t>
            </a:r>
            <a:r>
              <a:rPr lang="fr-FR" sz="1200" dirty="0" smtClean="0">
                <a:solidFill>
                  <a:srgbClr val="3333FF"/>
                </a:solidFill>
              </a:rPr>
              <a:t> </a:t>
            </a:r>
            <a:r>
              <a:rPr lang="fr-FR" sz="1200" dirty="0" err="1" smtClean="0">
                <a:solidFill>
                  <a:srgbClr val="3333FF"/>
                </a:solidFill>
              </a:rPr>
              <a:t>targets</a:t>
            </a:r>
            <a:endParaRPr lang="fr-FR" sz="1200" dirty="0" smtClean="0"/>
          </a:p>
          <a:p>
            <a:pPr lvl="2"/>
            <a:r>
              <a:rPr lang="fr-FR" sz="1100" dirty="0" smtClean="0"/>
              <a:t>DNA content, </a:t>
            </a:r>
            <a:r>
              <a:rPr lang="fr-FR" sz="1100" dirty="0" err="1" smtClean="0"/>
              <a:t>nuclei</a:t>
            </a:r>
            <a:r>
              <a:rPr lang="fr-FR" sz="1100" dirty="0" smtClean="0"/>
              <a:t>, tissues, </a:t>
            </a:r>
            <a:r>
              <a:rPr lang="fr-FR" sz="1100" dirty="0" err="1" smtClean="0"/>
              <a:t>organs</a:t>
            </a:r>
            <a:endParaRPr lang="fr-FR" sz="1100" dirty="0" smtClean="0"/>
          </a:p>
          <a:p>
            <a:pPr lvl="2"/>
            <a:r>
              <a:rPr lang="fr-FR" sz="1100" dirty="0" err="1" smtClean="0"/>
              <a:t>Bacteriae</a:t>
            </a:r>
            <a:r>
              <a:rPr lang="fr-FR" sz="1100" dirty="0" smtClean="0"/>
              <a:t>, multi-cellular </a:t>
            </a:r>
            <a:r>
              <a:rPr lang="fr-FR" sz="1100" dirty="0" err="1" smtClean="0"/>
              <a:t>organisms</a:t>
            </a:r>
            <a:endParaRPr lang="fr-FR" sz="1100" dirty="0" smtClean="0"/>
          </a:p>
          <a:p>
            <a:pPr lvl="1"/>
            <a:endParaRPr lang="fr-FR" sz="1200" dirty="0" smtClean="0"/>
          </a:p>
          <a:p>
            <a:pPr lvl="1"/>
            <a:r>
              <a:rPr lang="fr-FR" sz="1200" dirty="0" smtClean="0"/>
              <a:t>Possible inclusion of simple </a:t>
            </a:r>
            <a:r>
              <a:rPr lang="fr-FR" sz="1200" dirty="0" err="1" smtClean="0">
                <a:solidFill>
                  <a:srgbClr val="3333FF"/>
                </a:solidFill>
              </a:rPr>
              <a:t>biological</a:t>
            </a:r>
            <a:r>
              <a:rPr lang="fr-FR" sz="1200" dirty="0" smtClean="0">
                <a:solidFill>
                  <a:srgbClr val="3333FF"/>
                </a:solidFill>
              </a:rPr>
              <a:t> </a:t>
            </a:r>
            <a:r>
              <a:rPr lang="fr-FR" sz="1200" dirty="0" err="1" smtClean="0">
                <a:solidFill>
                  <a:srgbClr val="3333FF"/>
                </a:solidFill>
              </a:rPr>
              <a:t>repair</a:t>
            </a:r>
            <a:r>
              <a:rPr lang="fr-FR" sz="1200" dirty="0" smtClean="0">
                <a:solidFill>
                  <a:srgbClr val="3333FF"/>
                </a:solidFill>
              </a:rPr>
              <a:t> </a:t>
            </a:r>
            <a:r>
              <a:rPr lang="fr-FR" sz="1200" dirty="0" err="1" smtClean="0">
                <a:solidFill>
                  <a:srgbClr val="3333FF"/>
                </a:solidFill>
              </a:rPr>
              <a:t>models</a:t>
            </a:r>
            <a:endParaRPr lang="fr-FR" sz="1200" dirty="0" smtClean="0">
              <a:solidFill>
                <a:srgbClr val="3333FF"/>
              </a:solidFill>
            </a:endParaRPr>
          </a:p>
          <a:p>
            <a:endParaRPr lang="fr-FR" sz="1400" dirty="0" smtClean="0"/>
          </a:p>
          <a:p>
            <a:r>
              <a:rPr lang="fr-FR" sz="1400" dirty="0" err="1" smtClean="0"/>
              <a:t>Requirements</a:t>
            </a:r>
            <a:r>
              <a:rPr lang="fr-FR" sz="1400" dirty="0" smtClean="0"/>
              <a:t> </a:t>
            </a:r>
            <a:r>
              <a:rPr lang="fr-FR" sz="1400" dirty="0" err="1" smtClean="0"/>
              <a:t>similar</a:t>
            </a:r>
            <a:r>
              <a:rPr lang="fr-FR" sz="1400" dirty="0" smtClean="0"/>
              <a:t> to </a:t>
            </a:r>
            <a:r>
              <a:rPr lang="fr-FR" sz="1400" dirty="0" smtClean="0">
                <a:solidFill>
                  <a:srgbClr val="C00000"/>
                </a:solidFill>
              </a:rPr>
              <a:t>radio/hadron-</a:t>
            </a:r>
            <a:r>
              <a:rPr lang="fr-FR" sz="1400" dirty="0" err="1" smtClean="0">
                <a:solidFill>
                  <a:srgbClr val="C00000"/>
                </a:solidFill>
              </a:rPr>
              <a:t>therapy</a:t>
            </a:r>
            <a:endParaRPr lang="fr-FR" sz="1400"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71986" y="1120588"/>
            <a:ext cx="7914813" cy="1143000"/>
          </a:xfrm>
        </p:spPr>
        <p:txBody>
          <a:bodyPr>
            <a:normAutofit fontScale="90000"/>
          </a:bodyPr>
          <a:lstStyle/>
          <a:p>
            <a:r>
              <a:rPr lang="en-US" dirty="0" smtClean="0"/>
              <a:t>Charge accumulation in complex geometries</a:t>
            </a:r>
            <a:br>
              <a:rPr lang="en-US" dirty="0" smtClean="0"/>
            </a:br>
            <a:endParaRPr lang="en-US" dirty="0"/>
          </a:p>
        </p:txBody>
      </p:sp>
      <p:sp>
        <p:nvSpPr>
          <p:cNvPr id="11" name="Content Placeholder 10"/>
          <p:cNvSpPr>
            <a:spLocks noGrp="1"/>
          </p:cNvSpPr>
          <p:nvPr>
            <p:ph idx="1"/>
          </p:nvPr>
        </p:nvSpPr>
        <p:spPr/>
        <p:txBody>
          <a:bodyPr>
            <a:normAutofit fontScale="92500" lnSpcReduction="20000"/>
          </a:bodyPr>
          <a:lstStyle/>
          <a:p>
            <a:r>
              <a:rPr lang="en-US" dirty="0" smtClean="0"/>
              <a:t>Form tetrahedral mesh</a:t>
            </a:r>
          </a:p>
          <a:p>
            <a:pPr lvl="1"/>
            <a:r>
              <a:rPr lang="en-US" dirty="0" smtClean="0"/>
              <a:t>parallel world</a:t>
            </a:r>
          </a:p>
          <a:p>
            <a:r>
              <a:rPr lang="en-US" dirty="0" smtClean="0"/>
              <a:t>Score charge (and dose)</a:t>
            </a:r>
          </a:p>
          <a:p>
            <a:pPr lvl="1"/>
            <a:r>
              <a:rPr lang="en-US" dirty="0" smtClean="0"/>
              <a:t>enhancement of Geant4 scoring</a:t>
            </a:r>
          </a:p>
          <a:p>
            <a:r>
              <a:rPr lang="en-US" dirty="0" smtClean="0"/>
              <a:t>Solve Poisson’s equation and Ohm’s Law</a:t>
            </a:r>
          </a:p>
          <a:p>
            <a:pPr lvl="1"/>
            <a:r>
              <a:rPr lang="en-US" dirty="0" smtClean="0"/>
              <a:t>SPIS open source solver</a:t>
            </a:r>
          </a:p>
          <a:p>
            <a:pPr lvl="1"/>
            <a:r>
              <a:rPr lang="en-US" dirty="0" smtClean="0"/>
              <a:t>tricky boundary conditions</a:t>
            </a:r>
          </a:p>
          <a:p>
            <a:pPr lvl="1"/>
            <a:r>
              <a:rPr lang="en-US" dirty="0" smtClean="0"/>
              <a:t>get electric potential</a:t>
            </a:r>
          </a:p>
          <a:p>
            <a:r>
              <a:rPr lang="en-US" dirty="0" smtClean="0"/>
              <a:t>Supported by ESA contract AO6049</a:t>
            </a:r>
            <a:endParaRPr lang="en-US" dirty="0"/>
          </a:p>
        </p:txBody>
      </p:sp>
      <p:sp>
        <p:nvSpPr>
          <p:cNvPr id="4" name="Date Placeholder 3"/>
          <p:cNvSpPr>
            <a:spLocks noGrp="1"/>
          </p:cNvSpPr>
          <p:nvPr>
            <p:ph type="dt" sz="half" idx="10"/>
          </p:nvPr>
        </p:nvSpPr>
        <p:spPr/>
        <p:txBody>
          <a:bodyPr/>
          <a:lstStyle/>
          <a:p>
            <a:r>
              <a:rPr lang="en-GB" smtClean="0"/>
              <a:t>19th September 2011</a:t>
            </a:r>
            <a:endParaRPr lang="en-US"/>
          </a:p>
        </p:txBody>
      </p:sp>
      <p:sp>
        <p:nvSpPr>
          <p:cNvPr id="5" name="Footer Placeholder 4"/>
          <p:cNvSpPr>
            <a:spLocks noGrp="1"/>
          </p:cNvSpPr>
          <p:nvPr>
            <p:ph type="ftr" sz="quarter" idx="11"/>
          </p:nvPr>
        </p:nvSpPr>
        <p:spPr/>
        <p:txBody>
          <a:bodyPr/>
          <a:lstStyle/>
          <a:p>
            <a:r>
              <a:rPr lang="en-US" smtClean="0"/>
              <a:t>Geant4 Collaboration Meeting SLAC 2011</a:t>
            </a:r>
            <a:endParaRPr lang="en-US"/>
          </a:p>
        </p:txBody>
      </p:sp>
      <p:sp>
        <p:nvSpPr>
          <p:cNvPr id="6" name="Slide Number Placeholder 5"/>
          <p:cNvSpPr>
            <a:spLocks noGrp="1"/>
          </p:cNvSpPr>
          <p:nvPr>
            <p:ph type="sldNum" sz="quarter" idx="12"/>
          </p:nvPr>
        </p:nvSpPr>
        <p:spPr/>
        <p:txBody>
          <a:bodyPr/>
          <a:lstStyle/>
          <a:p>
            <a:fld id="{0D2F194A-29FD-2F4E-9889-5BC32E1A7CB1}"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4" name="Text Box 4"/>
          <p:cNvSpPr txBox="1">
            <a:spLocks noChangeArrowheads="1"/>
          </p:cNvSpPr>
          <p:nvPr/>
        </p:nvSpPr>
        <p:spPr bwMode="auto">
          <a:xfrm>
            <a:off x="827088" y="260350"/>
            <a:ext cx="3600450" cy="274638"/>
          </a:xfrm>
          <a:prstGeom prst="rect">
            <a:avLst/>
          </a:prstGeom>
          <a:noFill/>
          <a:ln w="9525">
            <a:noFill/>
            <a:miter lim="800000"/>
            <a:headEnd/>
            <a:tailEnd/>
          </a:ln>
        </p:spPr>
        <p:txBody>
          <a:bodyPr>
            <a:prstTxWarp prst="textNoShape">
              <a:avLst/>
            </a:prstTxWarp>
            <a:spAutoFit/>
          </a:bodyPr>
          <a:lstStyle/>
          <a:p>
            <a:pPr>
              <a:spcBef>
                <a:spcPct val="0"/>
              </a:spcBef>
              <a:buFontTx/>
              <a:buNone/>
            </a:pPr>
            <a:r>
              <a:rPr lang="es-ES_tradnl" sz="1200">
                <a:solidFill>
                  <a:srgbClr val="F8F8F8"/>
                </a:solidFill>
              </a:rPr>
              <a:t>WP 2330 – GRAS Charging Analysis Module</a:t>
            </a:r>
            <a:endParaRPr lang="es-ES" sz="1200">
              <a:solidFill>
                <a:srgbClr val="F8F8F8"/>
              </a:solidFill>
            </a:endParaRPr>
          </a:p>
        </p:txBody>
      </p:sp>
      <p:sp>
        <p:nvSpPr>
          <p:cNvPr id="51205" name="Text Box 2"/>
          <p:cNvSpPr txBox="1">
            <a:spLocks noChangeArrowheads="1"/>
          </p:cNvSpPr>
          <p:nvPr/>
        </p:nvSpPr>
        <p:spPr bwMode="auto">
          <a:xfrm>
            <a:off x="4716463" y="188913"/>
            <a:ext cx="4176712" cy="366712"/>
          </a:xfrm>
          <a:prstGeom prst="rect">
            <a:avLst/>
          </a:prstGeom>
          <a:noFill/>
          <a:ln w="9525">
            <a:noFill/>
            <a:miter lim="800000"/>
            <a:headEnd/>
            <a:tailEnd/>
          </a:ln>
        </p:spPr>
        <p:txBody>
          <a:bodyPr>
            <a:prstTxWarp prst="textNoShape">
              <a:avLst/>
            </a:prstTxWarp>
            <a:spAutoFit/>
          </a:bodyPr>
          <a:lstStyle/>
          <a:p>
            <a:pPr algn="l">
              <a:spcBef>
                <a:spcPct val="50000"/>
              </a:spcBef>
              <a:buFontTx/>
              <a:buNone/>
            </a:pPr>
            <a:r>
              <a:rPr lang="en-US" sz="1800" b="1">
                <a:solidFill>
                  <a:srgbClr val="F7F7F7"/>
                </a:solidFill>
              </a:rPr>
              <a:t>EXAMPLES &amp; DEMO</a:t>
            </a:r>
            <a:endParaRPr lang="en-US" sz="1400">
              <a:solidFill>
                <a:srgbClr val="F7F7F7"/>
              </a:solidFill>
            </a:endParaRPr>
          </a:p>
        </p:txBody>
      </p:sp>
      <p:sp>
        <p:nvSpPr>
          <p:cNvPr id="51206" name="AutoShape 6"/>
          <p:cNvSpPr>
            <a:spLocks noChangeArrowheads="1"/>
          </p:cNvSpPr>
          <p:nvPr/>
        </p:nvSpPr>
        <p:spPr bwMode="auto">
          <a:xfrm>
            <a:off x="827088" y="2060575"/>
            <a:ext cx="1724025" cy="3662363"/>
          </a:xfrm>
          <a:prstGeom prst="flowChartProcess">
            <a:avLst/>
          </a:prstGeom>
          <a:solidFill>
            <a:srgbClr val="F7F7F7"/>
          </a:solidFill>
          <a:ln w="9525">
            <a:noFill/>
            <a:miter lim="800000"/>
            <a:headEnd/>
            <a:tailEnd/>
          </a:ln>
          <a:effectLst>
            <a:outerShdw blurRad="63500" dist="107763" dir="2700000" algn="ctr" rotWithShape="0">
              <a:schemeClr val="bg2">
                <a:alpha val="50000"/>
              </a:schemeClr>
            </a:outerShdw>
          </a:effectLst>
        </p:spPr>
        <p:txBody>
          <a:bodyPr anchor="ctr">
            <a:prstTxWarp prst="textNoShape">
              <a:avLst/>
            </a:prstTxWarp>
            <a:spAutoFit/>
          </a:bodyPr>
          <a:lstStyle/>
          <a:p>
            <a:pPr algn="l">
              <a:buFontTx/>
              <a:buNone/>
            </a:pPr>
            <a:r>
              <a:rPr lang="en-GB">
                <a:latin typeface="Courier New" charset="0"/>
              </a:rPr>
              <a:t>$MeshFormat</a:t>
            </a:r>
          </a:p>
          <a:p>
            <a:pPr algn="l">
              <a:buFontTx/>
              <a:buNone/>
            </a:pPr>
            <a:r>
              <a:rPr lang="en-GB">
                <a:latin typeface="Courier New" charset="0"/>
              </a:rPr>
              <a:t>2 0 8</a:t>
            </a:r>
          </a:p>
          <a:p>
            <a:pPr algn="l">
              <a:buFontTx/>
              <a:buNone/>
            </a:pPr>
            <a:r>
              <a:rPr lang="en-GB">
                <a:latin typeface="Courier New" charset="0"/>
              </a:rPr>
              <a:t>$EndMeshFormat</a:t>
            </a:r>
          </a:p>
          <a:p>
            <a:pPr algn="l">
              <a:buFontTx/>
              <a:buNone/>
            </a:pPr>
            <a:r>
              <a:rPr lang="en-GB">
                <a:latin typeface="Courier New" charset="0"/>
              </a:rPr>
              <a:t>$Nodes</a:t>
            </a:r>
          </a:p>
          <a:p>
            <a:pPr algn="l">
              <a:buFontTx/>
              <a:buNone/>
            </a:pPr>
            <a:r>
              <a:rPr lang="en-GB">
                <a:latin typeface="Courier New" charset="0"/>
              </a:rPr>
              <a:t>696</a:t>
            </a:r>
          </a:p>
          <a:p>
            <a:pPr algn="l">
              <a:buFontTx/>
              <a:buNone/>
            </a:pPr>
            <a:r>
              <a:rPr lang="en-GB">
                <a:latin typeface="Courier New" charset="0"/>
              </a:rPr>
              <a:t>1 2 0 0</a:t>
            </a:r>
          </a:p>
          <a:p>
            <a:pPr algn="l">
              <a:buFontTx/>
              <a:buNone/>
            </a:pPr>
            <a:r>
              <a:rPr lang="en-GB">
                <a:latin typeface="Courier New" charset="0"/>
              </a:rPr>
              <a:t>2 -2 0 0</a:t>
            </a:r>
          </a:p>
          <a:p>
            <a:pPr algn="l">
              <a:buFontTx/>
              <a:buNone/>
            </a:pPr>
            <a:r>
              <a:rPr lang="en-GB">
                <a:latin typeface="Courier New" charset="0"/>
              </a:rPr>
              <a:t>3 0 2 0</a:t>
            </a:r>
          </a:p>
          <a:p>
            <a:pPr algn="l">
              <a:buFontTx/>
              <a:buNone/>
            </a:pPr>
            <a:r>
              <a:rPr lang="en-GB">
                <a:latin typeface="Courier New" charset="0"/>
              </a:rPr>
              <a:t>4 0 -2 0</a:t>
            </a:r>
          </a:p>
          <a:p>
            <a:pPr algn="l">
              <a:buFontTx/>
              <a:buNone/>
            </a:pPr>
            <a:r>
              <a:rPr lang="en-GB">
                <a:latin typeface="Courier New" charset="0"/>
              </a:rPr>
              <a:t>5 0 0 2</a:t>
            </a:r>
          </a:p>
          <a:p>
            <a:pPr algn="l">
              <a:buFontTx/>
              <a:buNone/>
            </a:pPr>
            <a:r>
              <a:rPr lang="en-GB">
                <a:latin typeface="Courier New" charset="0"/>
              </a:rPr>
              <a:t>…</a:t>
            </a:r>
          </a:p>
          <a:p>
            <a:pPr algn="l">
              <a:buFontTx/>
              <a:buNone/>
            </a:pPr>
            <a:r>
              <a:rPr lang="en-GB">
                <a:latin typeface="Courier New" charset="0"/>
              </a:rPr>
              <a:t>$EndNodes</a:t>
            </a:r>
          </a:p>
          <a:p>
            <a:pPr algn="l">
              <a:buFontTx/>
              <a:buNone/>
            </a:pPr>
            <a:r>
              <a:rPr lang="en-GB">
                <a:latin typeface="Courier New" charset="0"/>
              </a:rPr>
              <a:t>$Elements</a:t>
            </a:r>
          </a:p>
          <a:p>
            <a:pPr algn="l">
              <a:buFontTx/>
              <a:buNone/>
            </a:pPr>
            <a:r>
              <a:rPr lang="en-GB">
                <a:latin typeface="Courier New" charset="0"/>
              </a:rPr>
              <a:t>4058</a:t>
            </a:r>
          </a:p>
          <a:p>
            <a:pPr algn="l">
              <a:buFontTx/>
              <a:buNone/>
            </a:pPr>
            <a:r>
              <a:rPr lang="en-GB">
                <a:latin typeface="Courier New" charset="0"/>
              </a:rPr>
              <a:t>1 15 2 59 1 12 15 </a:t>
            </a:r>
          </a:p>
          <a:p>
            <a:pPr algn="l">
              <a:buFontTx/>
              <a:buNone/>
            </a:pPr>
            <a:r>
              <a:rPr lang="en-GB">
                <a:latin typeface="Courier New" charset="0"/>
              </a:rPr>
              <a:t>2 59 2 23 15 2 59 </a:t>
            </a:r>
          </a:p>
          <a:p>
            <a:pPr algn="l">
              <a:buFontTx/>
              <a:buNone/>
            </a:pPr>
            <a:r>
              <a:rPr lang="en-GB">
                <a:latin typeface="Courier New" charset="0"/>
              </a:rPr>
              <a:t>3 34 15 2 59 </a:t>
            </a:r>
          </a:p>
          <a:p>
            <a:pPr algn="l">
              <a:buFontTx/>
              <a:buNone/>
            </a:pPr>
            <a:r>
              <a:rPr lang="en-GB">
                <a:latin typeface="Courier New" charset="0"/>
              </a:rPr>
              <a:t>4 45 15 2 59 </a:t>
            </a:r>
          </a:p>
          <a:p>
            <a:pPr algn="l">
              <a:buFontTx/>
              <a:buNone/>
            </a:pPr>
            <a:r>
              <a:rPr lang="en-GB">
                <a:latin typeface="Courier New" charset="0"/>
              </a:rPr>
              <a:t>5 56 15 2 59 </a:t>
            </a:r>
          </a:p>
          <a:p>
            <a:pPr algn="l">
              <a:buFontTx/>
              <a:buNone/>
            </a:pPr>
            <a:r>
              <a:rPr lang="en-GB">
                <a:latin typeface="Courier New" charset="0"/>
              </a:rPr>
              <a:t>6 67 15 2 59</a:t>
            </a:r>
          </a:p>
          <a:p>
            <a:pPr algn="l">
              <a:buFontTx/>
              <a:buNone/>
            </a:pPr>
            <a:r>
              <a:rPr lang="en-GB">
                <a:latin typeface="Courier New" charset="0"/>
              </a:rPr>
              <a:t>[…]</a:t>
            </a:r>
          </a:p>
          <a:p>
            <a:endParaRPr lang="en-GB">
              <a:latin typeface="Courier New" charset="0"/>
            </a:endParaRPr>
          </a:p>
        </p:txBody>
      </p:sp>
      <p:sp>
        <p:nvSpPr>
          <p:cNvPr id="51207" name="Text Box 7"/>
          <p:cNvSpPr txBox="1">
            <a:spLocks noChangeArrowheads="1"/>
          </p:cNvSpPr>
          <p:nvPr/>
        </p:nvSpPr>
        <p:spPr bwMode="auto">
          <a:xfrm>
            <a:off x="827088" y="909638"/>
            <a:ext cx="1736725" cy="889000"/>
          </a:xfrm>
          <a:prstGeom prst="rect">
            <a:avLst/>
          </a:prstGeom>
          <a:noFill/>
          <a:ln w="9525">
            <a:noFill/>
            <a:miter lim="800000"/>
            <a:headEnd/>
            <a:tailEnd/>
          </a:ln>
          <a:effectLst/>
        </p:spPr>
        <p:txBody>
          <a:bodyPr>
            <a:prstTxWarp prst="textNoShape">
              <a:avLst/>
            </a:prstTxWarp>
            <a:spAutoFit/>
          </a:bodyPr>
          <a:lstStyle/>
          <a:p>
            <a:pPr algn="l">
              <a:buFontTx/>
              <a:buNone/>
            </a:pPr>
            <a:r>
              <a:rPr lang="en-GB" sz="1400" b="1">
                <a:solidFill>
                  <a:srgbClr val="000099"/>
                </a:solidFill>
              </a:rPr>
              <a:t>Example</a:t>
            </a:r>
          </a:p>
          <a:p>
            <a:pPr algn="l">
              <a:buFontTx/>
              <a:buNone/>
            </a:pPr>
            <a:r>
              <a:rPr lang="en-GB" sz="1200"/>
              <a:t>Box 10x10x10 mm with an spherical hole inside</a:t>
            </a:r>
          </a:p>
        </p:txBody>
      </p:sp>
      <p:sp>
        <p:nvSpPr>
          <p:cNvPr id="51209" name="Text Box 9"/>
          <p:cNvSpPr txBox="1">
            <a:spLocks noChangeArrowheads="1"/>
          </p:cNvSpPr>
          <p:nvPr/>
        </p:nvSpPr>
        <p:spPr bwMode="auto">
          <a:xfrm>
            <a:off x="827088" y="1773238"/>
            <a:ext cx="1736725" cy="304800"/>
          </a:xfrm>
          <a:prstGeom prst="rect">
            <a:avLst/>
          </a:prstGeom>
          <a:noFill/>
          <a:ln w="9525">
            <a:noFill/>
            <a:miter lim="800000"/>
            <a:headEnd/>
            <a:tailEnd/>
          </a:ln>
          <a:effectLst/>
        </p:spPr>
        <p:txBody>
          <a:bodyPr>
            <a:prstTxWarp prst="textNoShape">
              <a:avLst/>
            </a:prstTxWarp>
            <a:spAutoFit/>
          </a:bodyPr>
          <a:lstStyle/>
          <a:p>
            <a:pPr algn="l">
              <a:buFontTx/>
              <a:buNone/>
            </a:pPr>
            <a:r>
              <a:rPr lang="en-GB" sz="1400" b="1">
                <a:solidFill>
                  <a:srgbClr val="000099"/>
                </a:solidFill>
              </a:rPr>
              <a:t>.msh File</a:t>
            </a:r>
          </a:p>
        </p:txBody>
      </p:sp>
      <p:pic>
        <p:nvPicPr>
          <p:cNvPr id="51210" name="Picture 10" descr="EXAMPLE_01"/>
          <p:cNvPicPr>
            <a:picLocks noChangeAspect="1" noChangeArrowheads="1"/>
          </p:cNvPicPr>
          <p:nvPr/>
        </p:nvPicPr>
        <p:blipFill>
          <a:blip r:embed="rId2"/>
          <a:srcRect/>
          <a:stretch>
            <a:fillRect/>
          </a:stretch>
        </p:blipFill>
        <p:spPr bwMode="auto">
          <a:xfrm>
            <a:off x="3132138" y="1052513"/>
            <a:ext cx="2016125" cy="2159000"/>
          </a:xfrm>
          <a:prstGeom prst="rect">
            <a:avLst/>
          </a:prstGeom>
          <a:noFill/>
        </p:spPr>
      </p:pic>
      <p:sp>
        <p:nvSpPr>
          <p:cNvPr id="51211" name="Line 11"/>
          <p:cNvSpPr>
            <a:spLocks noChangeShapeType="1"/>
          </p:cNvSpPr>
          <p:nvPr/>
        </p:nvSpPr>
        <p:spPr bwMode="auto">
          <a:xfrm>
            <a:off x="2193925" y="1701800"/>
            <a:ext cx="865188" cy="0"/>
          </a:xfrm>
          <a:prstGeom prst="line">
            <a:avLst/>
          </a:prstGeom>
          <a:noFill/>
          <a:ln w="25400">
            <a:solidFill>
              <a:srgbClr val="FF9900"/>
            </a:solidFill>
            <a:round/>
            <a:headEnd/>
            <a:tailEnd type="stealth" w="lg" len="lg"/>
          </a:ln>
          <a:effectLst/>
        </p:spPr>
        <p:txBody>
          <a:bodyPr>
            <a:prstTxWarp prst="textNoShape">
              <a:avLst/>
            </a:prstTxWarp>
            <a:spAutoFit/>
          </a:bodyPr>
          <a:lstStyle/>
          <a:p>
            <a:endParaRPr lang="en-US"/>
          </a:p>
        </p:txBody>
      </p:sp>
      <p:sp>
        <p:nvSpPr>
          <p:cNvPr id="51212" name="Line 12"/>
          <p:cNvSpPr>
            <a:spLocks noChangeShapeType="1"/>
          </p:cNvSpPr>
          <p:nvPr/>
        </p:nvSpPr>
        <p:spPr bwMode="auto">
          <a:xfrm>
            <a:off x="5364163" y="1701800"/>
            <a:ext cx="647700" cy="0"/>
          </a:xfrm>
          <a:prstGeom prst="line">
            <a:avLst/>
          </a:prstGeom>
          <a:noFill/>
          <a:ln w="25400">
            <a:solidFill>
              <a:srgbClr val="FF9900"/>
            </a:solidFill>
            <a:round/>
            <a:headEnd/>
            <a:tailEnd type="stealth" w="lg" len="lg"/>
          </a:ln>
          <a:effectLst/>
        </p:spPr>
        <p:txBody>
          <a:bodyPr>
            <a:prstTxWarp prst="textNoShape">
              <a:avLst/>
            </a:prstTxWarp>
            <a:spAutoFit/>
          </a:bodyPr>
          <a:lstStyle/>
          <a:p>
            <a:endParaRPr lang="en-US"/>
          </a:p>
        </p:txBody>
      </p:sp>
      <p:pic>
        <p:nvPicPr>
          <p:cNvPr id="51213" name="Picture 13" descr="EXAMPLE_02"/>
          <p:cNvPicPr>
            <a:picLocks noChangeAspect="1" noChangeArrowheads="1"/>
          </p:cNvPicPr>
          <p:nvPr/>
        </p:nvPicPr>
        <p:blipFill>
          <a:blip r:embed="rId3"/>
          <a:srcRect/>
          <a:stretch>
            <a:fillRect/>
          </a:stretch>
        </p:blipFill>
        <p:spPr bwMode="auto">
          <a:xfrm>
            <a:off x="6234113" y="1052513"/>
            <a:ext cx="2082800" cy="2159000"/>
          </a:xfrm>
          <a:prstGeom prst="rect">
            <a:avLst/>
          </a:prstGeom>
          <a:noFill/>
        </p:spPr>
      </p:pic>
      <p:sp>
        <p:nvSpPr>
          <p:cNvPr id="51214" name="Text Box 14"/>
          <p:cNvSpPr txBox="1">
            <a:spLocks noChangeArrowheads="1"/>
          </p:cNvSpPr>
          <p:nvPr/>
        </p:nvSpPr>
        <p:spPr bwMode="auto">
          <a:xfrm>
            <a:off x="3348038" y="3068638"/>
            <a:ext cx="1736725" cy="487362"/>
          </a:xfrm>
          <a:prstGeom prst="rect">
            <a:avLst/>
          </a:prstGeom>
          <a:noFill/>
          <a:ln w="9525">
            <a:noFill/>
            <a:miter lim="800000"/>
            <a:headEnd/>
            <a:tailEnd/>
          </a:ln>
          <a:effectLst/>
        </p:spPr>
        <p:txBody>
          <a:bodyPr>
            <a:prstTxWarp prst="textNoShape">
              <a:avLst/>
            </a:prstTxWarp>
            <a:spAutoFit/>
          </a:bodyPr>
          <a:lstStyle/>
          <a:p>
            <a:pPr>
              <a:buFontTx/>
              <a:buNone/>
            </a:pPr>
            <a:r>
              <a:rPr lang="en-GB" sz="1400" b="1">
                <a:solidFill>
                  <a:srgbClr val="000099"/>
                </a:solidFill>
              </a:rPr>
              <a:t>Original volume</a:t>
            </a:r>
          </a:p>
          <a:p>
            <a:pPr>
              <a:buFontTx/>
              <a:buNone/>
            </a:pPr>
            <a:r>
              <a:rPr lang="en-GB" sz="1000" b="1">
                <a:solidFill>
                  <a:srgbClr val="000099"/>
                </a:solidFill>
              </a:rPr>
              <a:t>(as seen in GMSH tool)</a:t>
            </a:r>
          </a:p>
        </p:txBody>
      </p:sp>
      <p:sp>
        <p:nvSpPr>
          <p:cNvPr id="51215" name="Text Box 15"/>
          <p:cNvSpPr txBox="1">
            <a:spLocks noChangeArrowheads="1"/>
          </p:cNvSpPr>
          <p:nvPr/>
        </p:nvSpPr>
        <p:spPr bwMode="auto">
          <a:xfrm>
            <a:off x="6227763" y="3068638"/>
            <a:ext cx="2160587" cy="487362"/>
          </a:xfrm>
          <a:prstGeom prst="rect">
            <a:avLst/>
          </a:prstGeom>
          <a:noFill/>
          <a:ln w="9525">
            <a:noFill/>
            <a:miter lim="800000"/>
            <a:headEnd/>
            <a:tailEnd/>
          </a:ln>
          <a:effectLst/>
        </p:spPr>
        <p:txBody>
          <a:bodyPr>
            <a:prstTxWarp prst="textNoShape">
              <a:avLst/>
            </a:prstTxWarp>
            <a:spAutoFit/>
          </a:bodyPr>
          <a:lstStyle/>
          <a:p>
            <a:pPr>
              <a:buFontTx/>
              <a:buNone/>
            </a:pPr>
            <a:r>
              <a:rPr lang="en-GB" sz="1400" b="1">
                <a:solidFill>
                  <a:srgbClr val="000099"/>
                </a:solidFill>
              </a:rPr>
              <a:t>Meshed volume</a:t>
            </a:r>
          </a:p>
          <a:p>
            <a:pPr>
              <a:buFontTx/>
              <a:buNone/>
            </a:pPr>
            <a:r>
              <a:rPr lang="en-GB" sz="1000" b="1">
                <a:solidFill>
                  <a:srgbClr val="000099"/>
                </a:solidFill>
              </a:rPr>
              <a:t>(only tetrahedra. 3200 volumes)</a:t>
            </a:r>
          </a:p>
        </p:txBody>
      </p:sp>
      <p:pic>
        <p:nvPicPr>
          <p:cNvPr id="51216" name="Picture 16" descr="EXAMPLE_03"/>
          <p:cNvPicPr>
            <a:picLocks noChangeAspect="1" noChangeArrowheads="1"/>
          </p:cNvPicPr>
          <p:nvPr/>
        </p:nvPicPr>
        <p:blipFill>
          <a:blip r:embed="rId4"/>
          <a:srcRect/>
          <a:stretch>
            <a:fillRect/>
          </a:stretch>
        </p:blipFill>
        <p:spPr bwMode="auto">
          <a:xfrm>
            <a:off x="3522663" y="3860800"/>
            <a:ext cx="2344737" cy="2376488"/>
          </a:xfrm>
          <a:prstGeom prst="rect">
            <a:avLst/>
          </a:prstGeom>
          <a:noFill/>
        </p:spPr>
      </p:pic>
      <p:sp>
        <p:nvSpPr>
          <p:cNvPr id="51217" name="Text Box 17"/>
          <p:cNvSpPr txBox="1">
            <a:spLocks noChangeArrowheads="1"/>
          </p:cNvSpPr>
          <p:nvPr/>
        </p:nvSpPr>
        <p:spPr bwMode="auto">
          <a:xfrm>
            <a:off x="6011863" y="5661025"/>
            <a:ext cx="2160587" cy="487363"/>
          </a:xfrm>
          <a:prstGeom prst="rect">
            <a:avLst/>
          </a:prstGeom>
          <a:noFill/>
          <a:ln w="9525">
            <a:noFill/>
            <a:miter lim="800000"/>
            <a:headEnd/>
            <a:tailEnd/>
          </a:ln>
          <a:effectLst/>
        </p:spPr>
        <p:txBody>
          <a:bodyPr>
            <a:prstTxWarp prst="textNoShape">
              <a:avLst/>
            </a:prstTxWarp>
            <a:spAutoFit/>
          </a:bodyPr>
          <a:lstStyle/>
          <a:p>
            <a:pPr algn="l">
              <a:buFontTx/>
              <a:buNone/>
            </a:pPr>
            <a:r>
              <a:rPr lang="en-GB" sz="1400" b="1">
                <a:solidFill>
                  <a:srgbClr val="000099"/>
                </a:solidFill>
              </a:rPr>
              <a:t>Geant4 World</a:t>
            </a:r>
          </a:p>
          <a:p>
            <a:pPr algn="l">
              <a:buFontTx/>
              <a:buNone/>
            </a:pPr>
            <a:r>
              <a:rPr lang="en-GB" sz="1000" b="1">
                <a:solidFill>
                  <a:srgbClr val="000099"/>
                </a:solidFill>
              </a:rPr>
              <a:t>(VRML view)</a:t>
            </a:r>
          </a:p>
        </p:txBody>
      </p:sp>
      <p:sp>
        <p:nvSpPr>
          <p:cNvPr id="51218" name="Line 18"/>
          <p:cNvSpPr>
            <a:spLocks noChangeShapeType="1"/>
          </p:cNvSpPr>
          <p:nvPr/>
        </p:nvSpPr>
        <p:spPr bwMode="auto">
          <a:xfrm flipH="1">
            <a:off x="5651500" y="3213100"/>
            <a:ext cx="504825" cy="504825"/>
          </a:xfrm>
          <a:prstGeom prst="line">
            <a:avLst/>
          </a:prstGeom>
          <a:noFill/>
          <a:ln w="25400">
            <a:solidFill>
              <a:srgbClr val="FF9900"/>
            </a:solidFill>
            <a:round/>
            <a:headEnd/>
            <a:tailEnd type="stealth" w="lg" len="lg"/>
          </a:ln>
          <a:effectLst/>
        </p:spPr>
        <p:txBody>
          <a:bodyPr>
            <a:prstTxWarp prst="textNoShape">
              <a:avLst/>
            </a:prstTxWarp>
            <a:spAutoFit/>
          </a:bodyPr>
          <a:lstStyle/>
          <a:p>
            <a:endParaRPr lang="en-US"/>
          </a:p>
        </p:txBody>
      </p:sp>
      <p:sp>
        <p:nvSpPr>
          <p:cNvPr id="51219" name="Rectangle 19"/>
          <p:cNvSpPr>
            <a:spLocks noChangeArrowheads="1"/>
          </p:cNvSpPr>
          <p:nvPr/>
        </p:nvSpPr>
        <p:spPr bwMode="auto">
          <a:xfrm>
            <a:off x="6227763" y="4149725"/>
            <a:ext cx="2520950" cy="601663"/>
          </a:xfrm>
          <a:prstGeom prst="rect">
            <a:avLst/>
          </a:prstGeom>
          <a:noFill/>
          <a:ln w="19050">
            <a:solidFill>
              <a:srgbClr val="FF9900"/>
            </a:solidFill>
            <a:miter lim="800000"/>
            <a:headEnd/>
            <a:tailEnd/>
          </a:ln>
          <a:effectLst/>
        </p:spPr>
        <p:txBody>
          <a:bodyPr wrap="none" anchor="ctr">
            <a:prstTxWarp prst="textNoShape">
              <a:avLst/>
            </a:prstTxWarp>
          </a:bodyPr>
          <a:lstStyle/>
          <a:p>
            <a:pPr algn="l">
              <a:spcBef>
                <a:spcPct val="0"/>
              </a:spcBef>
              <a:buFontTx/>
              <a:buNone/>
            </a:pPr>
            <a:r>
              <a:rPr lang="en-GB" sz="1200">
                <a:latin typeface="Courier New" charset="0"/>
              </a:rPr>
              <a:t>/gras/</a:t>
            </a:r>
            <a:r>
              <a:rPr lang="en-US" sz="1200">
                <a:latin typeface="Courier New" charset="0"/>
              </a:rPr>
              <a:t>geometry/type</a:t>
            </a:r>
            <a:r>
              <a:rPr lang="en-US" sz="1200">
                <a:solidFill>
                  <a:srgbClr val="FF9900"/>
                </a:solidFill>
                <a:latin typeface="Courier New" charset="0"/>
              </a:rPr>
              <a:t> gmsh</a:t>
            </a:r>
            <a:endParaRPr lang="en-GB" sz="1200">
              <a:latin typeface="Courier New" charset="0"/>
            </a:endParaRPr>
          </a:p>
          <a:p>
            <a:pPr algn="l">
              <a:spcBef>
                <a:spcPct val="0"/>
              </a:spcBef>
              <a:buFontTx/>
              <a:buNone/>
            </a:pPr>
            <a:r>
              <a:rPr lang="en-GB" sz="1200">
                <a:latin typeface="Courier New" charset="0"/>
              </a:rPr>
              <a:t>/</a:t>
            </a:r>
            <a:r>
              <a:rPr lang="en-US" sz="1200">
                <a:latin typeface="Courier New" charset="0"/>
              </a:rPr>
              <a:t>gdml/file/</a:t>
            </a:r>
            <a:r>
              <a:rPr lang="en-US" sz="1200">
                <a:solidFill>
                  <a:srgbClr val="FF9900"/>
                </a:solidFill>
                <a:latin typeface="Courier New" charset="0"/>
              </a:rPr>
              <a:t> test.mesh</a:t>
            </a:r>
            <a:endParaRPr lang="en-GB" sz="1200">
              <a:latin typeface="Courier New"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Text Box 4"/>
          <p:cNvSpPr txBox="1">
            <a:spLocks noChangeArrowheads="1"/>
          </p:cNvSpPr>
          <p:nvPr/>
        </p:nvSpPr>
        <p:spPr bwMode="auto">
          <a:xfrm>
            <a:off x="827088" y="260350"/>
            <a:ext cx="3600450" cy="274638"/>
          </a:xfrm>
          <a:prstGeom prst="rect">
            <a:avLst/>
          </a:prstGeom>
          <a:noFill/>
          <a:ln w="9525">
            <a:noFill/>
            <a:miter lim="800000"/>
            <a:headEnd/>
            <a:tailEnd/>
          </a:ln>
        </p:spPr>
        <p:txBody>
          <a:bodyPr>
            <a:prstTxWarp prst="textNoShape">
              <a:avLst/>
            </a:prstTxWarp>
            <a:spAutoFit/>
          </a:bodyPr>
          <a:lstStyle/>
          <a:p>
            <a:pPr>
              <a:spcBef>
                <a:spcPct val="0"/>
              </a:spcBef>
              <a:buFontTx/>
              <a:buNone/>
            </a:pPr>
            <a:r>
              <a:rPr lang="es-ES_tradnl" sz="1200">
                <a:solidFill>
                  <a:srgbClr val="F8F8F8"/>
                </a:solidFill>
              </a:rPr>
              <a:t>WP 2330 – GRAS Charging Analysis Module</a:t>
            </a:r>
            <a:endParaRPr lang="es-ES" sz="1200">
              <a:solidFill>
                <a:srgbClr val="F8F8F8"/>
              </a:solidFill>
            </a:endParaRPr>
          </a:p>
        </p:txBody>
      </p:sp>
      <p:sp>
        <p:nvSpPr>
          <p:cNvPr id="53251" name="Text Box 2"/>
          <p:cNvSpPr txBox="1">
            <a:spLocks noChangeArrowheads="1"/>
          </p:cNvSpPr>
          <p:nvPr/>
        </p:nvSpPr>
        <p:spPr bwMode="auto">
          <a:xfrm>
            <a:off x="4716463" y="188913"/>
            <a:ext cx="4176712" cy="366712"/>
          </a:xfrm>
          <a:prstGeom prst="rect">
            <a:avLst/>
          </a:prstGeom>
          <a:noFill/>
          <a:ln w="9525">
            <a:noFill/>
            <a:miter lim="800000"/>
            <a:headEnd/>
            <a:tailEnd/>
          </a:ln>
        </p:spPr>
        <p:txBody>
          <a:bodyPr>
            <a:prstTxWarp prst="textNoShape">
              <a:avLst/>
            </a:prstTxWarp>
            <a:spAutoFit/>
          </a:bodyPr>
          <a:lstStyle/>
          <a:p>
            <a:pPr algn="l">
              <a:spcBef>
                <a:spcPct val="50000"/>
              </a:spcBef>
              <a:buFontTx/>
              <a:buNone/>
            </a:pPr>
            <a:r>
              <a:rPr lang="en-US" sz="1800" b="1">
                <a:solidFill>
                  <a:srgbClr val="F7F7F7"/>
                </a:solidFill>
              </a:rPr>
              <a:t>EXAMPLES &amp; DEMO</a:t>
            </a:r>
            <a:endParaRPr lang="en-US" sz="1400">
              <a:solidFill>
                <a:srgbClr val="F7F7F7"/>
              </a:solidFill>
            </a:endParaRPr>
          </a:p>
        </p:txBody>
      </p:sp>
      <p:sp>
        <p:nvSpPr>
          <p:cNvPr id="53252" name="Text Box 4"/>
          <p:cNvSpPr txBox="1">
            <a:spLocks noChangeArrowheads="1"/>
          </p:cNvSpPr>
          <p:nvPr/>
        </p:nvSpPr>
        <p:spPr bwMode="auto">
          <a:xfrm>
            <a:off x="820738" y="2149475"/>
            <a:ext cx="1736725" cy="889000"/>
          </a:xfrm>
          <a:prstGeom prst="rect">
            <a:avLst/>
          </a:prstGeom>
          <a:noFill/>
          <a:ln w="9525">
            <a:noFill/>
            <a:miter lim="800000"/>
            <a:headEnd/>
            <a:tailEnd/>
          </a:ln>
          <a:effectLst/>
        </p:spPr>
        <p:txBody>
          <a:bodyPr>
            <a:prstTxWarp prst="textNoShape">
              <a:avLst/>
            </a:prstTxWarp>
            <a:spAutoFit/>
          </a:bodyPr>
          <a:lstStyle/>
          <a:p>
            <a:pPr algn="l">
              <a:buFontTx/>
              <a:buNone/>
            </a:pPr>
            <a:r>
              <a:rPr lang="en-GB" sz="1400" b="1">
                <a:solidFill>
                  <a:srgbClr val="000099"/>
                </a:solidFill>
              </a:rPr>
              <a:t>Mesh</a:t>
            </a:r>
          </a:p>
          <a:p>
            <a:pPr algn="l">
              <a:buFontTx/>
              <a:buNone/>
            </a:pPr>
            <a:r>
              <a:rPr lang="en-GB" sz="1200"/>
              <a:t>Box 10x10x10 mm with an spherical hole inside</a:t>
            </a:r>
          </a:p>
        </p:txBody>
      </p:sp>
      <p:sp>
        <p:nvSpPr>
          <p:cNvPr id="53253" name="Line 5"/>
          <p:cNvSpPr>
            <a:spLocks noChangeShapeType="1"/>
          </p:cNvSpPr>
          <p:nvPr/>
        </p:nvSpPr>
        <p:spPr bwMode="auto">
          <a:xfrm>
            <a:off x="2051050" y="1862138"/>
            <a:ext cx="865188" cy="0"/>
          </a:xfrm>
          <a:prstGeom prst="line">
            <a:avLst/>
          </a:prstGeom>
          <a:noFill/>
          <a:ln w="25400">
            <a:solidFill>
              <a:srgbClr val="FF9900"/>
            </a:solidFill>
            <a:round/>
            <a:headEnd/>
            <a:tailEnd type="stealth" w="lg" len="lg"/>
          </a:ln>
          <a:effectLst/>
        </p:spPr>
        <p:txBody>
          <a:bodyPr>
            <a:prstTxWarp prst="textNoShape">
              <a:avLst/>
            </a:prstTxWarp>
            <a:spAutoFit/>
          </a:bodyPr>
          <a:lstStyle/>
          <a:p>
            <a:endParaRPr lang="en-US"/>
          </a:p>
        </p:txBody>
      </p:sp>
      <p:sp>
        <p:nvSpPr>
          <p:cNvPr id="53254" name="Line 6"/>
          <p:cNvSpPr>
            <a:spLocks noChangeShapeType="1"/>
          </p:cNvSpPr>
          <p:nvPr/>
        </p:nvSpPr>
        <p:spPr bwMode="auto">
          <a:xfrm flipV="1">
            <a:off x="2195513" y="3860800"/>
            <a:ext cx="646112" cy="17463"/>
          </a:xfrm>
          <a:prstGeom prst="line">
            <a:avLst/>
          </a:prstGeom>
          <a:noFill/>
          <a:ln w="25400">
            <a:solidFill>
              <a:srgbClr val="FF9900"/>
            </a:solidFill>
            <a:round/>
            <a:headEnd/>
            <a:tailEnd type="stealth" w="lg" len="lg"/>
          </a:ln>
          <a:effectLst/>
        </p:spPr>
        <p:txBody>
          <a:bodyPr>
            <a:prstTxWarp prst="textNoShape">
              <a:avLst/>
            </a:prstTxWarp>
            <a:spAutoFit/>
          </a:bodyPr>
          <a:lstStyle/>
          <a:p>
            <a:endParaRPr lang="en-US"/>
          </a:p>
        </p:txBody>
      </p:sp>
      <p:pic>
        <p:nvPicPr>
          <p:cNvPr id="53255" name="Picture 7" descr="EXAMPLE_02"/>
          <p:cNvPicPr>
            <a:picLocks noChangeAspect="1" noChangeArrowheads="1"/>
          </p:cNvPicPr>
          <p:nvPr/>
        </p:nvPicPr>
        <p:blipFill>
          <a:blip r:embed="rId2"/>
          <a:srcRect/>
          <a:stretch>
            <a:fillRect/>
          </a:stretch>
        </p:blipFill>
        <p:spPr bwMode="auto">
          <a:xfrm>
            <a:off x="1042988" y="3357563"/>
            <a:ext cx="1112837" cy="1152525"/>
          </a:xfrm>
          <a:prstGeom prst="rect">
            <a:avLst/>
          </a:prstGeom>
          <a:noFill/>
        </p:spPr>
      </p:pic>
      <p:sp>
        <p:nvSpPr>
          <p:cNvPr id="53256" name="Text Box 8"/>
          <p:cNvSpPr txBox="1">
            <a:spLocks noChangeArrowheads="1"/>
          </p:cNvSpPr>
          <p:nvPr/>
        </p:nvSpPr>
        <p:spPr bwMode="auto">
          <a:xfrm>
            <a:off x="539750" y="4581525"/>
            <a:ext cx="2160588" cy="669925"/>
          </a:xfrm>
          <a:prstGeom prst="rect">
            <a:avLst/>
          </a:prstGeom>
          <a:noFill/>
          <a:ln w="9525">
            <a:noFill/>
            <a:miter lim="800000"/>
            <a:headEnd/>
            <a:tailEnd/>
          </a:ln>
          <a:effectLst/>
        </p:spPr>
        <p:txBody>
          <a:bodyPr>
            <a:prstTxWarp prst="textNoShape">
              <a:avLst/>
            </a:prstTxWarp>
            <a:spAutoFit/>
          </a:bodyPr>
          <a:lstStyle/>
          <a:p>
            <a:pPr>
              <a:buFontTx/>
              <a:buNone/>
            </a:pPr>
            <a:r>
              <a:rPr lang="en-GB" sz="1400" b="1">
                <a:solidFill>
                  <a:srgbClr val="000099"/>
                </a:solidFill>
              </a:rPr>
              <a:t>Mesh</a:t>
            </a:r>
          </a:p>
          <a:p>
            <a:pPr>
              <a:buFontTx/>
              <a:buNone/>
            </a:pPr>
            <a:r>
              <a:rPr lang="en-GB" sz="1000" b="1">
                <a:solidFill>
                  <a:srgbClr val="000099"/>
                </a:solidFill>
              </a:rPr>
              <a:t>(only tetrahedra.</a:t>
            </a:r>
          </a:p>
          <a:p>
            <a:pPr>
              <a:buFontTx/>
              <a:buNone/>
            </a:pPr>
            <a:r>
              <a:rPr lang="en-GB" sz="1000" b="1">
                <a:solidFill>
                  <a:srgbClr val="000099"/>
                </a:solidFill>
              </a:rPr>
              <a:t> 3200 volumes)</a:t>
            </a:r>
          </a:p>
        </p:txBody>
      </p:sp>
      <p:pic>
        <p:nvPicPr>
          <p:cNvPr id="53257" name="Picture 9" descr="EXAMPLE_03"/>
          <p:cNvPicPr>
            <a:picLocks noChangeAspect="1" noChangeArrowheads="1"/>
          </p:cNvPicPr>
          <p:nvPr/>
        </p:nvPicPr>
        <p:blipFill>
          <a:blip r:embed="rId3"/>
          <a:srcRect/>
          <a:stretch>
            <a:fillRect/>
          </a:stretch>
        </p:blipFill>
        <p:spPr bwMode="auto">
          <a:xfrm>
            <a:off x="2987675" y="3357563"/>
            <a:ext cx="995363" cy="1008062"/>
          </a:xfrm>
          <a:prstGeom prst="rect">
            <a:avLst/>
          </a:prstGeom>
          <a:noFill/>
        </p:spPr>
      </p:pic>
      <p:sp>
        <p:nvSpPr>
          <p:cNvPr id="53258" name="Text Box 10"/>
          <p:cNvSpPr txBox="1">
            <a:spLocks noChangeArrowheads="1"/>
          </p:cNvSpPr>
          <p:nvPr/>
        </p:nvSpPr>
        <p:spPr bwMode="auto">
          <a:xfrm>
            <a:off x="2700338" y="2420938"/>
            <a:ext cx="1728787" cy="487362"/>
          </a:xfrm>
          <a:prstGeom prst="rect">
            <a:avLst/>
          </a:prstGeom>
          <a:noFill/>
          <a:ln w="9525">
            <a:noFill/>
            <a:miter lim="800000"/>
            <a:headEnd/>
            <a:tailEnd/>
          </a:ln>
          <a:effectLst/>
        </p:spPr>
        <p:txBody>
          <a:bodyPr>
            <a:prstTxWarp prst="textNoShape">
              <a:avLst/>
            </a:prstTxWarp>
            <a:spAutoFit/>
          </a:bodyPr>
          <a:lstStyle/>
          <a:p>
            <a:pPr algn="l">
              <a:buFontTx/>
              <a:buNone/>
            </a:pPr>
            <a:r>
              <a:rPr lang="en-GB" sz="1400" b="1">
                <a:solidFill>
                  <a:srgbClr val="000099"/>
                </a:solidFill>
              </a:rPr>
              <a:t>Geant4 geometry</a:t>
            </a:r>
          </a:p>
          <a:p>
            <a:pPr algn="l">
              <a:buFontTx/>
              <a:buNone/>
            </a:pPr>
            <a:r>
              <a:rPr lang="en-GB" sz="1000" b="1">
                <a:solidFill>
                  <a:srgbClr val="000099"/>
                </a:solidFill>
              </a:rPr>
              <a:t>(Only mass world visible)</a:t>
            </a:r>
          </a:p>
        </p:txBody>
      </p:sp>
      <p:sp>
        <p:nvSpPr>
          <p:cNvPr id="53259" name="Line 11"/>
          <p:cNvSpPr>
            <a:spLocks noChangeShapeType="1"/>
          </p:cNvSpPr>
          <p:nvPr/>
        </p:nvSpPr>
        <p:spPr bwMode="auto">
          <a:xfrm flipH="1">
            <a:off x="1619250" y="2870200"/>
            <a:ext cx="1588" cy="414338"/>
          </a:xfrm>
          <a:prstGeom prst="line">
            <a:avLst/>
          </a:prstGeom>
          <a:noFill/>
          <a:ln w="25400">
            <a:solidFill>
              <a:srgbClr val="FF9900"/>
            </a:solidFill>
            <a:round/>
            <a:headEnd/>
            <a:tailEnd type="stealth" w="lg" len="lg"/>
          </a:ln>
          <a:effectLst/>
        </p:spPr>
        <p:txBody>
          <a:bodyPr>
            <a:prstTxWarp prst="textNoShape">
              <a:avLst/>
            </a:prstTxWarp>
            <a:spAutoFit/>
          </a:bodyPr>
          <a:lstStyle/>
          <a:p>
            <a:endParaRPr lang="en-US"/>
          </a:p>
        </p:txBody>
      </p:sp>
      <p:sp>
        <p:nvSpPr>
          <p:cNvPr id="53260" name="Rectangle 12"/>
          <p:cNvSpPr>
            <a:spLocks noChangeArrowheads="1"/>
          </p:cNvSpPr>
          <p:nvPr/>
        </p:nvSpPr>
        <p:spPr bwMode="auto">
          <a:xfrm>
            <a:off x="2411413" y="692150"/>
            <a:ext cx="2520950" cy="601663"/>
          </a:xfrm>
          <a:prstGeom prst="rect">
            <a:avLst/>
          </a:prstGeom>
          <a:noFill/>
          <a:ln w="19050">
            <a:solidFill>
              <a:srgbClr val="FF9900"/>
            </a:solidFill>
            <a:miter lim="800000"/>
            <a:headEnd/>
            <a:tailEnd/>
          </a:ln>
          <a:effectLst/>
        </p:spPr>
        <p:txBody>
          <a:bodyPr wrap="none" anchor="ctr">
            <a:prstTxWarp prst="textNoShape">
              <a:avLst/>
            </a:prstTxWarp>
          </a:bodyPr>
          <a:lstStyle/>
          <a:p>
            <a:pPr algn="l">
              <a:spcBef>
                <a:spcPct val="0"/>
              </a:spcBef>
              <a:buFontTx/>
              <a:buNone/>
            </a:pPr>
            <a:r>
              <a:rPr lang="en-GB" sz="1200">
                <a:latin typeface="Courier New" charset="0"/>
              </a:rPr>
              <a:t>/gras/</a:t>
            </a:r>
            <a:r>
              <a:rPr lang="en-US" sz="1200">
                <a:latin typeface="Courier New" charset="0"/>
              </a:rPr>
              <a:t>geometry/type</a:t>
            </a:r>
            <a:r>
              <a:rPr lang="en-US" sz="1200">
                <a:solidFill>
                  <a:srgbClr val="FF9900"/>
                </a:solidFill>
                <a:latin typeface="Courier New" charset="0"/>
              </a:rPr>
              <a:t> </a:t>
            </a:r>
            <a:r>
              <a:rPr lang="en-US" sz="1200">
                <a:solidFill>
                  <a:srgbClr val="000099"/>
                </a:solidFill>
                <a:latin typeface="Courier New" charset="0"/>
              </a:rPr>
              <a:t>gdml</a:t>
            </a:r>
            <a:endParaRPr lang="en-GB" sz="1200">
              <a:solidFill>
                <a:srgbClr val="000099"/>
              </a:solidFill>
              <a:latin typeface="Courier New" charset="0"/>
            </a:endParaRPr>
          </a:p>
          <a:p>
            <a:pPr algn="l">
              <a:spcBef>
                <a:spcPct val="0"/>
              </a:spcBef>
              <a:buFontTx/>
              <a:buNone/>
            </a:pPr>
            <a:r>
              <a:rPr lang="en-GB" sz="1200">
                <a:latin typeface="Courier New" charset="0"/>
              </a:rPr>
              <a:t>/</a:t>
            </a:r>
            <a:r>
              <a:rPr lang="en-US" sz="1200">
                <a:latin typeface="Courier New" charset="0"/>
              </a:rPr>
              <a:t>gdml/file/</a:t>
            </a:r>
            <a:r>
              <a:rPr lang="en-US" sz="1200">
                <a:solidFill>
                  <a:srgbClr val="FF9900"/>
                </a:solidFill>
                <a:latin typeface="Courier New" charset="0"/>
              </a:rPr>
              <a:t> </a:t>
            </a:r>
            <a:r>
              <a:rPr lang="en-US" sz="1200">
                <a:solidFill>
                  <a:srgbClr val="000099"/>
                </a:solidFill>
                <a:latin typeface="Courier New" charset="0"/>
              </a:rPr>
              <a:t>test_geom.gdml</a:t>
            </a:r>
            <a:endParaRPr lang="en-GB" sz="1200">
              <a:solidFill>
                <a:srgbClr val="000099"/>
              </a:solidFill>
              <a:latin typeface="Courier New" charset="0"/>
            </a:endParaRPr>
          </a:p>
        </p:txBody>
      </p:sp>
      <p:sp>
        <p:nvSpPr>
          <p:cNvPr id="53261" name="Text Box 13"/>
          <p:cNvSpPr txBox="1">
            <a:spLocks noChangeArrowheads="1"/>
          </p:cNvSpPr>
          <p:nvPr/>
        </p:nvSpPr>
        <p:spPr bwMode="auto">
          <a:xfrm>
            <a:off x="828675" y="1285875"/>
            <a:ext cx="1736725" cy="706438"/>
          </a:xfrm>
          <a:prstGeom prst="rect">
            <a:avLst/>
          </a:prstGeom>
          <a:noFill/>
          <a:ln w="9525">
            <a:noFill/>
            <a:miter lim="800000"/>
            <a:headEnd/>
            <a:tailEnd/>
          </a:ln>
          <a:effectLst/>
        </p:spPr>
        <p:txBody>
          <a:bodyPr>
            <a:prstTxWarp prst="textNoShape">
              <a:avLst/>
            </a:prstTxWarp>
            <a:spAutoFit/>
          </a:bodyPr>
          <a:lstStyle/>
          <a:p>
            <a:pPr algn="l">
              <a:buFontTx/>
              <a:buNone/>
            </a:pPr>
            <a:r>
              <a:rPr lang="en-GB" sz="1400" b="1">
                <a:solidFill>
                  <a:srgbClr val="000099"/>
                </a:solidFill>
              </a:rPr>
              <a:t>Mass world</a:t>
            </a:r>
          </a:p>
          <a:p>
            <a:pPr algn="l">
              <a:buFontTx/>
              <a:buNone/>
            </a:pPr>
            <a:r>
              <a:rPr lang="en-GB" sz="1200"/>
              <a:t>Aluminium solid box 10x10x10 mm</a:t>
            </a:r>
          </a:p>
        </p:txBody>
      </p:sp>
      <p:pic>
        <p:nvPicPr>
          <p:cNvPr id="53262" name="Picture 14" descr="EXAMPLE_04"/>
          <p:cNvPicPr>
            <a:picLocks noChangeAspect="1" noChangeArrowheads="1"/>
          </p:cNvPicPr>
          <p:nvPr/>
        </p:nvPicPr>
        <p:blipFill>
          <a:blip r:embed="rId4"/>
          <a:srcRect/>
          <a:stretch>
            <a:fillRect/>
          </a:stretch>
        </p:blipFill>
        <p:spPr bwMode="auto">
          <a:xfrm>
            <a:off x="2987675" y="1341438"/>
            <a:ext cx="1006475" cy="1001712"/>
          </a:xfrm>
          <a:prstGeom prst="rect">
            <a:avLst/>
          </a:prstGeom>
          <a:noFill/>
        </p:spPr>
      </p:pic>
      <p:sp>
        <p:nvSpPr>
          <p:cNvPr id="53263" name="Rectangle 15"/>
          <p:cNvSpPr>
            <a:spLocks noChangeArrowheads="1"/>
          </p:cNvSpPr>
          <p:nvPr/>
        </p:nvSpPr>
        <p:spPr bwMode="auto">
          <a:xfrm>
            <a:off x="179388" y="5373688"/>
            <a:ext cx="4679950" cy="719137"/>
          </a:xfrm>
          <a:prstGeom prst="rect">
            <a:avLst/>
          </a:prstGeom>
          <a:noFill/>
          <a:ln w="19050">
            <a:solidFill>
              <a:srgbClr val="FF9900"/>
            </a:solidFill>
            <a:miter lim="800000"/>
            <a:headEnd/>
            <a:tailEnd/>
          </a:ln>
          <a:effectLst/>
        </p:spPr>
        <p:txBody>
          <a:bodyPr wrap="none" anchor="ctr">
            <a:prstTxWarp prst="textNoShape">
              <a:avLst/>
            </a:prstTxWarp>
          </a:bodyPr>
          <a:lstStyle/>
          <a:p>
            <a:pPr algn="l">
              <a:spcBef>
                <a:spcPct val="0"/>
              </a:spcBef>
              <a:buFontTx/>
              <a:buNone/>
            </a:pPr>
            <a:r>
              <a:rPr lang="en-GB" sz="1200">
                <a:latin typeface="Courier New" charset="0"/>
              </a:rPr>
              <a:t>/gras/analysis/mesh/addModule MyMesh</a:t>
            </a:r>
          </a:p>
          <a:p>
            <a:pPr algn="l">
              <a:spcBef>
                <a:spcPct val="0"/>
              </a:spcBef>
              <a:buFontTx/>
              <a:buNone/>
            </a:pPr>
            <a:r>
              <a:rPr lang="en-GB" sz="1200">
                <a:latin typeface="Courier New" charset="0"/>
              </a:rPr>
              <a:t>/gras/analysis/mesh/MyMesh/geometryType </a:t>
            </a:r>
            <a:r>
              <a:rPr lang="en-GB" sz="1200">
                <a:solidFill>
                  <a:srgbClr val="000099"/>
                </a:solidFill>
                <a:latin typeface="Courier New" charset="0"/>
              </a:rPr>
              <a:t>gmsh</a:t>
            </a:r>
          </a:p>
          <a:p>
            <a:pPr algn="l">
              <a:spcBef>
                <a:spcPct val="0"/>
              </a:spcBef>
              <a:buFontTx/>
              <a:buNone/>
            </a:pPr>
            <a:r>
              <a:rPr lang="en-GB" sz="1200">
                <a:latin typeface="Courier New" charset="0"/>
              </a:rPr>
              <a:t>/gras/analysis/mesh/MyMesh/geometryFile </a:t>
            </a:r>
            <a:r>
              <a:rPr lang="en-GB" sz="1200">
                <a:solidFill>
                  <a:srgbClr val="000099"/>
                </a:solidFill>
                <a:latin typeface="Courier New" charset="0"/>
              </a:rPr>
              <a:t>test.msh</a:t>
            </a:r>
            <a:endParaRPr lang="en-GB" sz="1200" b="1">
              <a:solidFill>
                <a:srgbClr val="000099"/>
              </a:solidFill>
              <a:latin typeface="Courier New" charset="0"/>
            </a:endParaRPr>
          </a:p>
        </p:txBody>
      </p:sp>
      <p:sp>
        <p:nvSpPr>
          <p:cNvPr id="53264" name="Line 16"/>
          <p:cNvSpPr>
            <a:spLocks noChangeShapeType="1"/>
          </p:cNvSpPr>
          <p:nvPr/>
        </p:nvSpPr>
        <p:spPr bwMode="auto">
          <a:xfrm>
            <a:off x="3492500" y="2924175"/>
            <a:ext cx="0" cy="360363"/>
          </a:xfrm>
          <a:prstGeom prst="line">
            <a:avLst/>
          </a:prstGeom>
          <a:noFill/>
          <a:ln w="25400">
            <a:solidFill>
              <a:srgbClr val="FF9900"/>
            </a:solidFill>
            <a:round/>
            <a:headEnd/>
            <a:tailEnd type="stealth" w="lg" len="lg"/>
          </a:ln>
          <a:effectLst/>
        </p:spPr>
        <p:txBody>
          <a:bodyPr>
            <a:prstTxWarp prst="textNoShape">
              <a:avLst/>
            </a:prstTxWarp>
            <a:spAutoFit/>
          </a:bodyPr>
          <a:lstStyle/>
          <a:p>
            <a:endParaRPr lang="en-US"/>
          </a:p>
        </p:txBody>
      </p:sp>
      <p:sp>
        <p:nvSpPr>
          <p:cNvPr id="53265" name="Rectangle 17"/>
          <p:cNvSpPr>
            <a:spLocks noChangeArrowheads="1"/>
          </p:cNvSpPr>
          <p:nvPr/>
        </p:nvSpPr>
        <p:spPr bwMode="auto">
          <a:xfrm>
            <a:off x="5292725" y="1484313"/>
            <a:ext cx="3673475" cy="1728787"/>
          </a:xfrm>
          <a:prstGeom prst="rect">
            <a:avLst/>
          </a:prstGeom>
          <a:noFill/>
          <a:ln w="19050">
            <a:solidFill>
              <a:srgbClr val="FF9900"/>
            </a:solidFill>
            <a:miter lim="800000"/>
            <a:headEnd/>
            <a:tailEnd/>
          </a:ln>
          <a:effectLst/>
        </p:spPr>
        <p:txBody>
          <a:bodyPr wrap="none" anchor="ctr">
            <a:prstTxWarp prst="textNoShape">
              <a:avLst/>
            </a:prstTxWarp>
          </a:bodyPr>
          <a:lstStyle/>
          <a:p>
            <a:pPr algn="l">
              <a:spcBef>
                <a:spcPct val="0"/>
              </a:spcBef>
              <a:buFontTx/>
              <a:buNone/>
            </a:pPr>
            <a:r>
              <a:rPr lang="en-GB" sz="1200">
                <a:latin typeface="Courier New" charset="0"/>
              </a:rPr>
              <a:t>/gras/physics/setCuts </a:t>
            </a:r>
            <a:r>
              <a:rPr lang="en-GB" sz="1200">
                <a:solidFill>
                  <a:srgbClr val="000099"/>
                </a:solidFill>
                <a:latin typeface="Courier New" charset="0"/>
              </a:rPr>
              <a:t>0.01 mm</a:t>
            </a:r>
          </a:p>
          <a:p>
            <a:pPr algn="l">
              <a:spcBef>
                <a:spcPct val="0"/>
              </a:spcBef>
              <a:buFontTx/>
              <a:buNone/>
            </a:pPr>
            <a:r>
              <a:rPr lang="en-GB" sz="1200">
                <a:latin typeface="Courier New" charset="0"/>
              </a:rPr>
              <a:t>/gras/physics/addPhysics </a:t>
            </a:r>
            <a:r>
              <a:rPr lang="en-GB" sz="1200">
                <a:solidFill>
                  <a:srgbClr val="000099"/>
                </a:solidFill>
                <a:latin typeface="Courier New" charset="0"/>
              </a:rPr>
              <a:t>em_lowenergy</a:t>
            </a:r>
          </a:p>
          <a:p>
            <a:pPr algn="l">
              <a:spcBef>
                <a:spcPct val="0"/>
              </a:spcBef>
              <a:buFontTx/>
              <a:buNone/>
            </a:pPr>
            <a:endParaRPr lang="en-GB" sz="1200">
              <a:solidFill>
                <a:srgbClr val="000099"/>
              </a:solidFill>
              <a:latin typeface="Courier New" charset="0"/>
            </a:endParaRPr>
          </a:p>
          <a:p>
            <a:pPr algn="l">
              <a:spcBef>
                <a:spcPct val="0"/>
              </a:spcBef>
              <a:buFontTx/>
              <a:buNone/>
            </a:pPr>
            <a:r>
              <a:rPr lang="fr-FR" sz="1200">
                <a:latin typeface="Courier New" charset="0"/>
              </a:rPr>
              <a:t>/gps/position 25 0 0 mm</a:t>
            </a:r>
          </a:p>
          <a:p>
            <a:pPr algn="l">
              <a:spcBef>
                <a:spcPct val="0"/>
              </a:spcBef>
              <a:buFontTx/>
              <a:buNone/>
            </a:pPr>
            <a:r>
              <a:rPr lang="fr-FR" sz="1200">
                <a:latin typeface="Courier New" charset="0"/>
              </a:rPr>
              <a:t>/gps/direction -1 0 0</a:t>
            </a:r>
          </a:p>
          <a:p>
            <a:pPr algn="l">
              <a:spcBef>
                <a:spcPct val="0"/>
              </a:spcBef>
              <a:buFontTx/>
              <a:buNone/>
            </a:pPr>
            <a:r>
              <a:rPr lang="fr-FR" sz="1200">
                <a:latin typeface="Courier New" charset="0"/>
              </a:rPr>
              <a:t>/gps/particle </a:t>
            </a:r>
            <a:r>
              <a:rPr lang="fr-FR" sz="1200">
                <a:solidFill>
                  <a:srgbClr val="000099"/>
                </a:solidFill>
                <a:latin typeface="Courier New" charset="0"/>
              </a:rPr>
              <a:t>e-</a:t>
            </a:r>
          </a:p>
          <a:p>
            <a:pPr algn="l">
              <a:spcBef>
                <a:spcPct val="0"/>
              </a:spcBef>
              <a:buFontTx/>
              <a:buNone/>
            </a:pPr>
            <a:r>
              <a:rPr lang="fr-FR" sz="1200">
                <a:latin typeface="Courier New" charset="0"/>
              </a:rPr>
              <a:t>/gps/energy </a:t>
            </a:r>
            <a:r>
              <a:rPr lang="fr-FR" sz="1200">
                <a:solidFill>
                  <a:srgbClr val="000099"/>
                </a:solidFill>
                <a:latin typeface="Courier New" charset="0"/>
              </a:rPr>
              <a:t>20.00 MeV</a:t>
            </a:r>
          </a:p>
          <a:p>
            <a:pPr algn="l">
              <a:spcBef>
                <a:spcPct val="0"/>
              </a:spcBef>
              <a:buFontTx/>
              <a:buNone/>
            </a:pPr>
            <a:endParaRPr lang="fr-FR" sz="1200">
              <a:latin typeface="Courier New" charset="0"/>
            </a:endParaRPr>
          </a:p>
          <a:p>
            <a:pPr algn="l">
              <a:spcBef>
                <a:spcPct val="0"/>
              </a:spcBef>
              <a:buFontTx/>
              <a:buNone/>
            </a:pPr>
            <a:r>
              <a:rPr lang="fr-FR" sz="1200">
                <a:latin typeface="Courier New" charset="0"/>
              </a:rPr>
              <a:t>/run/beamOn </a:t>
            </a:r>
            <a:r>
              <a:rPr lang="fr-FR" sz="1200">
                <a:solidFill>
                  <a:srgbClr val="000099"/>
                </a:solidFill>
                <a:latin typeface="Courier New" charset="0"/>
              </a:rPr>
              <a:t>20</a:t>
            </a:r>
            <a:endParaRPr lang="en-GB" sz="1200">
              <a:solidFill>
                <a:srgbClr val="000099"/>
              </a:solidFill>
              <a:latin typeface="Courier New" charset="0"/>
            </a:endParaRPr>
          </a:p>
        </p:txBody>
      </p:sp>
      <p:pic>
        <p:nvPicPr>
          <p:cNvPr id="53266" name="Picture 18" descr="EXAMPLE_05"/>
          <p:cNvPicPr>
            <a:picLocks noChangeAspect="1" noChangeArrowheads="1"/>
          </p:cNvPicPr>
          <p:nvPr/>
        </p:nvPicPr>
        <p:blipFill>
          <a:blip r:embed="rId5"/>
          <a:srcRect/>
          <a:stretch>
            <a:fillRect/>
          </a:stretch>
        </p:blipFill>
        <p:spPr bwMode="auto">
          <a:xfrm>
            <a:off x="5435600" y="3357563"/>
            <a:ext cx="3479800" cy="2338387"/>
          </a:xfrm>
          <a:prstGeom prst="rect">
            <a:avLst/>
          </a:prstGeom>
          <a:noFill/>
        </p:spPr>
      </p:pic>
      <p:pic>
        <p:nvPicPr>
          <p:cNvPr id="53267" name="Picture 19" descr="EXAMPLE_06"/>
          <p:cNvPicPr>
            <a:picLocks noChangeAspect="1" noChangeArrowheads="1"/>
          </p:cNvPicPr>
          <p:nvPr/>
        </p:nvPicPr>
        <p:blipFill>
          <a:blip r:embed="rId6"/>
          <a:srcRect/>
          <a:stretch>
            <a:fillRect/>
          </a:stretch>
        </p:blipFill>
        <p:spPr bwMode="auto">
          <a:xfrm>
            <a:off x="5435600" y="3357563"/>
            <a:ext cx="3457575" cy="2341562"/>
          </a:xfrm>
          <a:prstGeom prst="rect">
            <a:avLst/>
          </a:prstGeom>
          <a:noFill/>
        </p:spPr>
      </p:pic>
      <p:sp>
        <p:nvSpPr>
          <p:cNvPr id="53268" name="Line 20"/>
          <p:cNvSpPr>
            <a:spLocks noChangeShapeType="1"/>
          </p:cNvSpPr>
          <p:nvPr/>
        </p:nvSpPr>
        <p:spPr bwMode="auto">
          <a:xfrm flipV="1">
            <a:off x="4284663" y="3860800"/>
            <a:ext cx="935037" cy="17463"/>
          </a:xfrm>
          <a:prstGeom prst="line">
            <a:avLst/>
          </a:prstGeom>
          <a:noFill/>
          <a:ln w="25400">
            <a:solidFill>
              <a:srgbClr val="FF9900"/>
            </a:solidFill>
            <a:round/>
            <a:headEnd/>
            <a:tailEnd type="stealth" w="lg" len="lg"/>
          </a:ln>
          <a:effectLst/>
        </p:spPr>
        <p:txBody>
          <a:bodyPr>
            <a:prstTxWarp prst="textNoShape">
              <a:avLst/>
            </a:prstTxWarp>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Text Box 4"/>
          <p:cNvSpPr txBox="1">
            <a:spLocks noChangeArrowheads="1"/>
          </p:cNvSpPr>
          <p:nvPr/>
        </p:nvSpPr>
        <p:spPr bwMode="auto">
          <a:xfrm>
            <a:off x="827088" y="260350"/>
            <a:ext cx="3600450" cy="274638"/>
          </a:xfrm>
          <a:prstGeom prst="rect">
            <a:avLst/>
          </a:prstGeom>
          <a:noFill/>
          <a:ln w="9525">
            <a:noFill/>
            <a:miter lim="800000"/>
            <a:headEnd/>
            <a:tailEnd/>
          </a:ln>
        </p:spPr>
        <p:txBody>
          <a:bodyPr>
            <a:prstTxWarp prst="textNoShape">
              <a:avLst/>
            </a:prstTxWarp>
            <a:spAutoFit/>
          </a:bodyPr>
          <a:lstStyle/>
          <a:p>
            <a:pPr>
              <a:spcBef>
                <a:spcPct val="0"/>
              </a:spcBef>
              <a:buFontTx/>
              <a:buNone/>
            </a:pPr>
            <a:r>
              <a:rPr lang="es-ES_tradnl" sz="1200">
                <a:solidFill>
                  <a:srgbClr val="F8F8F8"/>
                </a:solidFill>
              </a:rPr>
              <a:t>WP 2330 – GRAS Charging Analysis Module</a:t>
            </a:r>
            <a:endParaRPr lang="es-ES" sz="1200">
              <a:solidFill>
                <a:srgbClr val="F8F8F8"/>
              </a:solidFill>
            </a:endParaRPr>
          </a:p>
        </p:txBody>
      </p:sp>
      <p:sp>
        <p:nvSpPr>
          <p:cNvPr id="54275" name="Text Box 2"/>
          <p:cNvSpPr txBox="1">
            <a:spLocks noChangeArrowheads="1"/>
          </p:cNvSpPr>
          <p:nvPr/>
        </p:nvSpPr>
        <p:spPr bwMode="auto">
          <a:xfrm>
            <a:off x="4716463" y="188913"/>
            <a:ext cx="4176712" cy="366712"/>
          </a:xfrm>
          <a:prstGeom prst="rect">
            <a:avLst/>
          </a:prstGeom>
          <a:noFill/>
          <a:ln w="9525">
            <a:noFill/>
            <a:miter lim="800000"/>
            <a:headEnd/>
            <a:tailEnd/>
          </a:ln>
        </p:spPr>
        <p:txBody>
          <a:bodyPr>
            <a:prstTxWarp prst="textNoShape">
              <a:avLst/>
            </a:prstTxWarp>
            <a:spAutoFit/>
          </a:bodyPr>
          <a:lstStyle/>
          <a:p>
            <a:pPr algn="l">
              <a:spcBef>
                <a:spcPct val="50000"/>
              </a:spcBef>
              <a:buFontTx/>
              <a:buNone/>
            </a:pPr>
            <a:r>
              <a:rPr lang="en-US" sz="1800" b="1">
                <a:solidFill>
                  <a:srgbClr val="F7F7F7"/>
                </a:solidFill>
              </a:rPr>
              <a:t>EXAMPLES &amp; DEMO</a:t>
            </a:r>
            <a:endParaRPr lang="en-US" sz="1400">
              <a:solidFill>
                <a:srgbClr val="F7F7F7"/>
              </a:solidFill>
            </a:endParaRPr>
          </a:p>
        </p:txBody>
      </p:sp>
      <p:pic>
        <p:nvPicPr>
          <p:cNvPr id="54279" name="Picture 7" descr="EXAMPLE_02"/>
          <p:cNvPicPr>
            <a:picLocks noChangeAspect="1" noChangeArrowheads="1"/>
          </p:cNvPicPr>
          <p:nvPr/>
        </p:nvPicPr>
        <p:blipFill>
          <a:blip r:embed="rId2"/>
          <a:srcRect/>
          <a:stretch>
            <a:fillRect/>
          </a:stretch>
        </p:blipFill>
        <p:spPr bwMode="auto">
          <a:xfrm>
            <a:off x="4643438" y="620713"/>
            <a:ext cx="1008062" cy="1044575"/>
          </a:xfrm>
          <a:prstGeom prst="rect">
            <a:avLst/>
          </a:prstGeom>
          <a:noFill/>
        </p:spPr>
      </p:pic>
      <p:pic>
        <p:nvPicPr>
          <p:cNvPr id="54281" name="Picture 9" descr="EXAMPLE_03"/>
          <p:cNvPicPr>
            <a:picLocks noChangeArrowheads="1"/>
          </p:cNvPicPr>
          <p:nvPr/>
        </p:nvPicPr>
        <p:blipFill>
          <a:blip r:embed="rId3"/>
          <a:srcRect/>
          <a:stretch>
            <a:fillRect/>
          </a:stretch>
        </p:blipFill>
        <p:spPr bwMode="auto">
          <a:xfrm>
            <a:off x="5900738" y="620713"/>
            <a:ext cx="1008062" cy="1000125"/>
          </a:xfrm>
          <a:prstGeom prst="rect">
            <a:avLst/>
          </a:prstGeom>
          <a:noFill/>
        </p:spPr>
      </p:pic>
      <p:sp>
        <p:nvSpPr>
          <p:cNvPr id="54284" name="Rectangle 12"/>
          <p:cNvSpPr>
            <a:spLocks noChangeArrowheads="1"/>
          </p:cNvSpPr>
          <p:nvPr/>
        </p:nvSpPr>
        <p:spPr bwMode="auto">
          <a:xfrm>
            <a:off x="250825" y="1001713"/>
            <a:ext cx="2520950" cy="601662"/>
          </a:xfrm>
          <a:prstGeom prst="rect">
            <a:avLst/>
          </a:prstGeom>
          <a:noFill/>
          <a:ln w="19050">
            <a:solidFill>
              <a:srgbClr val="FF9900"/>
            </a:solidFill>
            <a:miter lim="800000"/>
            <a:headEnd/>
            <a:tailEnd/>
          </a:ln>
          <a:effectLst/>
        </p:spPr>
        <p:txBody>
          <a:bodyPr wrap="none" anchor="ctr">
            <a:prstTxWarp prst="textNoShape">
              <a:avLst/>
            </a:prstTxWarp>
          </a:bodyPr>
          <a:lstStyle/>
          <a:p>
            <a:pPr algn="l">
              <a:spcBef>
                <a:spcPct val="0"/>
              </a:spcBef>
              <a:buFontTx/>
              <a:buNone/>
            </a:pPr>
            <a:r>
              <a:rPr lang="en-GB" sz="1200">
                <a:latin typeface="Courier New" charset="0"/>
              </a:rPr>
              <a:t>/gras/</a:t>
            </a:r>
            <a:r>
              <a:rPr lang="en-US" sz="1200">
                <a:latin typeface="Courier New" charset="0"/>
              </a:rPr>
              <a:t>geometry/type</a:t>
            </a:r>
            <a:r>
              <a:rPr lang="en-US" sz="1200">
                <a:solidFill>
                  <a:srgbClr val="FF9900"/>
                </a:solidFill>
                <a:latin typeface="Courier New" charset="0"/>
              </a:rPr>
              <a:t> </a:t>
            </a:r>
            <a:r>
              <a:rPr lang="en-US" sz="1200">
                <a:solidFill>
                  <a:srgbClr val="000099"/>
                </a:solidFill>
                <a:latin typeface="Courier New" charset="0"/>
              </a:rPr>
              <a:t>gdml</a:t>
            </a:r>
            <a:endParaRPr lang="en-GB" sz="1200">
              <a:solidFill>
                <a:srgbClr val="000099"/>
              </a:solidFill>
              <a:latin typeface="Courier New" charset="0"/>
            </a:endParaRPr>
          </a:p>
          <a:p>
            <a:pPr algn="l">
              <a:spcBef>
                <a:spcPct val="0"/>
              </a:spcBef>
              <a:buFontTx/>
              <a:buNone/>
            </a:pPr>
            <a:r>
              <a:rPr lang="en-GB" sz="1200">
                <a:latin typeface="Courier New" charset="0"/>
              </a:rPr>
              <a:t>/</a:t>
            </a:r>
            <a:r>
              <a:rPr lang="en-US" sz="1200">
                <a:latin typeface="Courier New" charset="0"/>
              </a:rPr>
              <a:t>gdml/file/</a:t>
            </a:r>
            <a:r>
              <a:rPr lang="en-US" sz="1200">
                <a:solidFill>
                  <a:srgbClr val="FF9900"/>
                </a:solidFill>
                <a:latin typeface="Courier New" charset="0"/>
              </a:rPr>
              <a:t> </a:t>
            </a:r>
            <a:r>
              <a:rPr lang="en-US" sz="1200">
                <a:solidFill>
                  <a:srgbClr val="000099"/>
                </a:solidFill>
                <a:latin typeface="Courier New" charset="0"/>
              </a:rPr>
              <a:t>test_geom.gdml</a:t>
            </a:r>
            <a:endParaRPr lang="en-GB" sz="1200">
              <a:solidFill>
                <a:srgbClr val="000099"/>
              </a:solidFill>
              <a:latin typeface="Courier New" charset="0"/>
            </a:endParaRPr>
          </a:p>
        </p:txBody>
      </p:sp>
      <p:pic>
        <p:nvPicPr>
          <p:cNvPr id="54286" name="Picture 14" descr="EXAMPLE_04"/>
          <p:cNvPicPr>
            <a:picLocks noChangeAspect="1" noChangeArrowheads="1"/>
          </p:cNvPicPr>
          <p:nvPr/>
        </p:nvPicPr>
        <p:blipFill>
          <a:blip r:embed="rId4"/>
          <a:srcRect/>
          <a:stretch>
            <a:fillRect/>
          </a:stretch>
        </p:blipFill>
        <p:spPr bwMode="auto">
          <a:xfrm>
            <a:off x="3381375" y="620713"/>
            <a:ext cx="1006475" cy="1001712"/>
          </a:xfrm>
          <a:prstGeom prst="rect">
            <a:avLst/>
          </a:prstGeom>
          <a:noFill/>
        </p:spPr>
      </p:pic>
      <p:sp>
        <p:nvSpPr>
          <p:cNvPr id="54287" name="Rectangle 15"/>
          <p:cNvSpPr>
            <a:spLocks noChangeArrowheads="1"/>
          </p:cNvSpPr>
          <p:nvPr/>
        </p:nvSpPr>
        <p:spPr bwMode="auto">
          <a:xfrm>
            <a:off x="252413" y="1725613"/>
            <a:ext cx="4679950" cy="719137"/>
          </a:xfrm>
          <a:prstGeom prst="rect">
            <a:avLst/>
          </a:prstGeom>
          <a:noFill/>
          <a:ln w="19050">
            <a:solidFill>
              <a:srgbClr val="FF9900"/>
            </a:solidFill>
            <a:miter lim="800000"/>
            <a:headEnd/>
            <a:tailEnd/>
          </a:ln>
          <a:effectLst/>
        </p:spPr>
        <p:txBody>
          <a:bodyPr wrap="none" anchor="ctr">
            <a:prstTxWarp prst="textNoShape">
              <a:avLst/>
            </a:prstTxWarp>
          </a:bodyPr>
          <a:lstStyle/>
          <a:p>
            <a:pPr algn="l">
              <a:spcBef>
                <a:spcPct val="0"/>
              </a:spcBef>
              <a:buFontTx/>
              <a:buNone/>
            </a:pPr>
            <a:r>
              <a:rPr lang="en-GB" sz="1200">
                <a:latin typeface="Courier New" charset="0"/>
              </a:rPr>
              <a:t>/gras/analysis/mesh/addModule </a:t>
            </a:r>
            <a:r>
              <a:rPr lang="en-GB" sz="1200">
                <a:solidFill>
                  <a:srgbClr val="000099"/>
                </a:solidFill>
                <a:latin typeface="Courier New" charset="0"/>
              </a:rPr>
              <a:t>MyMesh</a:t>
            </a:r>
          </a:p>
          <a:p>
            <a:pPr algn="l">
              <a:spcBef>
                <a:spcPct val="0"/>
              </a:spcBef>
              <a:buFontTx/>
              <a:buNone/>
            </a:pPr>
            <a:r>
              <a:rPr lang="en-GB" sz="1200">
                <a:latin typeface="Courier New" charset="0"/>
              </a:rPr>
              <a:t>/gras/analysis/mesh/MyMesh/geometryType </a:t>
            </a:r>
            <a:r>
              <a:rPr lang="en-GB" sz="1200">
                <a:solidFill>
                  <a:srgbClr val="000099"/>
                </a:solidFill>
                <a:latin typeface="Courier New" charset="0"/>
              </a:rPr>
              <a:t>gmsh</a:t>
            </a:r>
          </a:p>
          <a:p>
            <a:pPr algn="l">
              <a:spcBef>
                <a:spcPct val="0"/>
              </a:spcBef>
              <a:buFontTx/>
              <a:buNone/>
            </a:pPr>
            <a:r>
              <a:rPr lang="en-GB" sz="1200">
                <a:latin typeface="Courier New" charset="0"/>
              </a:rPr>
              <a:t>/gras/analysis/mesh/MyMesh/geometryFile </a:t>
            </a:r>
            <a:r>
              <a:rPr lang="en-GB" sz="1200">
                <a:solidFill>
                  <a:srgbClr val="000099"/>
                </a:solidFill>
                <a:latin typeface="Courier New" charset="0"/>
              </a:rPr>
              <a:t>test.msh</a:t>
            </a:r>
            <a:endParaRPr lang="en-GB" sz="1200" b="1">
              <a:solidFill>
                <a:srgbClr val="000099"/>
              </a:solidFill>
              <a:latin typeface="Courier New" charset="0"/>
            </a:endParaRPr>
          </a:p>
        </p:txBody>
      </p:sp>
      <p:sp>
        <p:nvSpPr>
          <p:cNvPr id="54289" name="Rectangle 17"/>
          <p:cNvSpPr>
            <a:spLocks noChangeArrowheads="1"/>
          </p:cNvSpPr>
          <p:nvPr/>
        </p:nvSpPr>
        <p:spPr bwMode="auto">
          <a:xfrm>
            <a:off x="250825" y="2565400"/>
            <a:ext cx="3673475" cy="1439863"/>
          </a:xfrm>
          <a:prstGeom prst="rect">
            <a:avLst/>
          </a:prstGeom>
          <a:noFill/>
          <a:ln w="19050">
            <a:solidFill>
              <a:srgbClr val="FF9900"/>
            </a:solidFill>
            <a:miter lim="800000"/>
            <a:headEnd/>
            <a:tailEnd/>
          </a:ln>
          <a:effectLst/>
        </p:spPr>
        <p:txBody>
          <a:bodyPr wrap="none" anchor="ctr">
            <a:prstTxWarp prst="textNoShape">
              <a:avLst/>
            </a:prstTxWarp>
          </a:bodyPr>
          <a:lstStyle/>
          <a:p>
            <a:pPr algn="l">
              <a:spcBef>
                <a:spcPct val="0"/>
              </a:spcBef>
              <a:buFontTx/>
              <a:buNone/>
            </a:pPr>
            <a:r>
              <a:rPr lang="en-GB" sz="1200">
                <a:latin typeface="Courier New" charset="0"/>
              </a:rPr>
              <a:t>/gras/physics/setCuts </a:t>
            </a:r>
            <a:r>
              <a:rPr lang="en-GB" sz="1200">
                <a:solidFill>
                  <a:srgbClr val="000099"/>
                </a:solidFill>
                <a:latin typeface="Courier New" charset="0"/>
              </a:rPr>
              <a:t>0.01 mm</a:t>
            </a:r>
          </a:p>
          <a:p>
            <a:pPr algn="l">
              <a:spcBef>
                <a:spcPct val="0"/>
              </a:spcBef>
              <a:buFontTx/>
              <a:buNone/>
            </a:pPr>
            <a:r>
              <a:rPr lang="en-GB" sz="1200">
                <a:latin typeface="Courier New" charset="0"/>
              </a:rPr>
              <a:t>/gras/physics/addPhysics </a:t>
            </a:r>
            <a:r>
              <a:rPr lang="en-GB" sz="1200">
                <a:solidFill>
                  <a:srgbClr val="000099"/>
                </a:solidFill>
                <a:latin typeface="Courier New" charset="0"/>
              </a:rPr>
              <a:t>em_lowenergy</a:t>
            </a:r>
          </a:p>
          <a:p>
            <a:pPr algn="l">
              <a:spcBef>
                <a:spcPct val="0"/>
              </a:spcBef>
              <a:buFontTx/>
              <a:buNone/>
            </a:pPr>
            <a:endParaRPr lang="en-GB" sz="1200">
              <a:solidFill>
                <a:srgbClr val="000099"/>
              </a:solidFill>
              <a:latin typeface="Courier New" charset="0"/>
            </a:endParaRPr>
          </a:p>
          <a:p>
            <a:pPr algn="l">
              <a:spcBef>
                <a:spcPct val="0"/>
              </a:spcBef>
              <a:buFontTx/>
              <a:buNone/>
            </a:pPr>
            <a:r>
              <a:rPr lang="fr-FR" sz="1200">
                <a:latin typeface="Courier New" charset="0"/>
              </a:rPr>
              <a:t>/gps/position 25 0 0 mm</a:t>
            </a:r>
          </a:p>
          <a:p>
            <a:pPr algn="l">
              <a:spcBef>
                <a:spcPct val="0"/>
              </a:spcBef>
              <a:buFontTx/>
              <a:buNone/>
            </a:pPr>
            <a:r>
              <a:rPr lang="fr-FR" sz="1200">
                <a:latin typeface="Courier New" charset="0"/>
              </a:rPr>
              <a:t>/gps/direction -1 0 0</a:t>
            </a:r>
          </a:p>
          <a:p>
            <a:pPr algn="l">
              <a:spcBef>
                <a:spcPct val="0"/>
              </a:spcBef>
              <a:buFontTx/>
              <a:buNone/>
            </a:pPr>
            <a:r>
              <a:rPr lang="fr-FR" sz="1200">
                <a:latin typeface="Courier New" charset="0"/>
              </a:rPr>
              <a:t>/gps/particle </a:t>
            </a:r>
            <a:r>
              <a:rPr lang="fr-FR" sz="1200">
                <a:solidFill>
                  <a:srgbClr val="000099"/>
                </a:solidFill>
                <a:latin typeface="Courier New" charset="0"/>
              </a:rPr>
              <a:t>e-</a:t>
            </a:r>
          </a:p>
          <a:p>
            <a:pPr algn="l">
              <a:spcBef>
                <a:spcPct val="0"/>
              </a:spcBef>
              <a:buFontTx/>
              <a:buNone/>
            </a:pPr>
            <a:r>
              <a:rPr lang="fr-FR" sz="1200">
                <a:latin typeface="Courier New" charset="0"/>
              </a:rPr>
              <a:t>/gps/energy </a:t>
            </a:r>
            <a:r>
              <a:rPr lang="fr-FR" sz="1200">
                <a:solidFill>
                  <a:srgbClr val="000099"/>
                </a:solidFill>
                <a:latin typeface="Courier New" charset="0"/>
              </a:rPr>
              <a:t>20.00 MeV</a:t>
            </a:r>
            <a:endParaRPr lang="en-GB" sz="1200">
              <a:solidFill>
                <a:srgbClr val="000099"/>
              </a:solidFill>
              <a:latin typeface="Courier New" charset="0"/>
            </a:endParaRPr>
          </a:p>
        </p:txBody>
      </p:sp>
      <p:pic>
        <p:nvPicPr>
          <p:cNvPr id="54291" name="Picture 19" descr="EXAMPLE_06"/>
          <p:cNvPicPr>
            <a:picLocks noChangeAspect="1" noChangeArrowheads="1"/>
          </p:cNvPicPr>
          <p:nvPr/>
        </p:nvPicPr>
        <p:blipFill>
          <a:blip r:embed="rId5"/>
          <a:srcRect/>
          <a:stretch>
            <a:fillRect/>
          </a:stretch>
        </p:blipFill>
        <p:spPr bwMode="auto">
          <a:xfrm>
            <a:off x="7145338" y="620713"/>
            <a:ext cx="1479550" cy="1001712"/>
          </a:xfrm>
          <a:prstGeom prst="rect">
            <a:avLst/>
          </a:prstGeom>
          <a:noFill/>
        </p:spPr>
      </p:pic>
      <p:sp>
        <p:nvSpPr>
          <p:cNvPr id="54292" name="Line 20"/>
          <p:cNvSpPr>
            <a:spLocks noChangeShapeType="1"/>
          </p:cNvSpPr>
          <p:nvPr/>
        </p:nvSpPr>
        <p:spPr bwMode="auto">
          <a:xfrm flipV="1">
            <a:off x="4284663" y="3860800"/>
            <a:ext cx="1079500" cy="17463"/>
          </a:xfrm>
          <a:prstGeom prst="line">
            <a:avLst/>
          </a:prstGeom>
          <a:noFill/>
          <a:ln w="25400">
            <a:solidFill>
              <a:srgbClr val="FF9900"/>
            </a:solidFill>
            <a:round/>
            <a:headEnd/>
            <a:tailEnd type="stealth" w="lg" len="lg"/>
          </a:ln>
          <a:effectLst/>
        </p:spPr>
        <p:txBody>
          <a:bodyPr>
            <a:prstTxWarp prst="textNoShape">
              <a:avLst/>
            </a:prstTxWarp>
            <a:spAutoFit/>
          </a:bodyPr>
          <a:lstStyle/>
          <a:p>
            <a:endParaRPr lang="en-US"/>
          </a:p>
        </p:txBody>
      </p:sp>
      <p:sp>
        <p:nvSpPr>
          <p:cNvPr id="54293" name="Rectangle 21"/>
          <p:cNvSpPr>
            <a:spLocks noChangeArrowheads="1"/>
          </p:cNvSpPr>
          <p:nvPr/>
        </p:nvSpPr>
        <p:spPr bwMode="auto">
          <a:xfrm>
            <a:off x="250825" y="5711825"/>
            <a:ext cx="3673475" cy="287338"/>
          </a:xfrm>
          <a:prstGeom prst="rect">
            <a:avLst/>
          </a:prstGeom>
          <a:noFill/>
          <a:ln w="19050">
            <a:solidFill>
              <a:srgbClr val="FF9900"/>
            </a:solidFill>
            <a:miter lim="800000"/>
            <a:headEnd/>
            <a:tailEnd/>
          </a:ln>
          <a:effectLst/>
        </p:spPr>
        <p:txBody>
          <a:bodyPr wrap="none" anchor="ctr">
            <a:prstTxWarp prst="textNoShape">
              <a:avLst/>
            </a:prstTxWarp>
          </a:bodyPr>
          <a:lstStyle/>
          <a:p>
            <a:pPr algn="l">
              <a:spcBef>
                <a:spcPct val="0"/>
              </a:spcBef>
              <a:buFontTx/>
              <a:buNone/>
            </a:pPr>
            <a:r>
              <a:rPr lang="fr-FR" sz="1200">
                <a:latin typeface="Courier New" charset="0"/>
              </a:rPr>
              <a:t>/run/beamOn </a:t>
            </a:r>
            <a:r>
              <a:rPr lang="fr-FR" sz="1200">
                <a:solidFill>
                  <a:srgbClr val="000099"/>
                </a:solidFill>
                <a:latin typeface="Courier New" charset="0"/>
              </a:rPr>
              <a:t>10000</a:t>
            </a:r>
            <a:endParaRPr lang="en-GB" sz="1200">
              <a:solidFill>
                <a:srgbClr val="000099"/>
              </a:solidFill>
              <a:latin typeface="Courier New" charset="0"/>
            </a:endParaRPr>
          </a:p>
        </p:txBody>
      </p:sp>
      <p:sp>
        <p:nvSpPr>
          <p:cNvPr id="54294" name="Rectangle 22"/>
          <p:cNvSpPr>
            <a:spLocks noChangeArrowheads="1"/>
          </p:cNvSpPr>
          <p:nvPr/>
        </p:nvSpPr>
        <p:spPr bwMode="auto">
          <a:xfrm>
            <a:off x="250825" y="4137025"/>
            <a:ext cx="3673475" cy="1439863"/>
          </a:xfrm>
          <a:prstGeom prst="rect">
            <a:avLst/>
          </a:prstGeom>
          <a:noFill/>
          <a:ln w="19050">
            <a:solidFill>
              <a:srgbClr val="FF9900"/>
            </a:solidFill>
            <a:miter lim="800000"/>
            <a:headEnd/>
            <a:tailEnd/>
          </a:ln>
          <a:effectLst/>
        </p:spPr>
        <p:txBody>
          <a:bodyPr wrap="none" anchor="ctr">
            <a:prstTxWarp prst="textNoShape">
              <a:avLst/>
            </a:prstTxWarp>
          </a:bodyPr>
          <a:lstStyle/>
          <a:p>
            <a:pPr algn="l">
              <a:buFontTx/>
              <a:buNone/>
            </a:pPr>
            <a:r>
              <a:rPr lang="en-GB" sz="1200">
                <a:latin typeface="Courier New" charset="0"/>
              </a:rPr>
              <a:t>/score/open </a:t>
            </a:r>
            <a:r>
              <a:rPr lang="en-GB" sz="1200">
                <a:solidFill>
                  <a:srgbClr val="000099"/>
                </a:solidFill>
                <a:latin typeface="Courier New" charset="0"/>
              </a:rPr>
              <a:t>MyMesh</a:t>
            </a:r>
            <a:endParaRPr lang="en-GB" sz="1200">
              <a:latin typeface="Courier New" charset="0"/>
            </a:endParaRPr>
          </a:p>
          <a:p>
            <a:pPr algn="l">
              <a:buFontTx/>
              <a:buNone/>
            </a:pPr>
            <a:r>
              <a:rPr lang="en-GB" sz="1200">
                <a:latin typeface="Courier New" charset="0"/>
              </a:rPr>
              <a:t>/score/quantity/</a:t>
            </a:r>
            <a:r>
              <a:rPr lang="en-GB" sz="1200">
                <a:solidFill>
                  <a:srgbClr val="000099"/>
                </a:solidFill>
                <a:latin typeface="Courier New" charset="0"/>
              </a:rPr>
              <a:t>cellCharge charge C</a:t>
            </a:r>
          </a:p>
          <a:p>
            <a:pPr algn="l">
              <a:buFontTx/>
              <a:buNone/>
            </a:pPr>
            <a:r>
              <a:rPr lang="en-GB" sz="1200">
                <a:latin typeface="Courier New" charset="0"/>
              </a:rPr>
              <a:t>/score/quantity/</a:t>
            </a:r>
            <a:r>
              <a:rPr lang="en-GB" sz="1200">
                <a:solidFill>
                  <a:srgbClr val="000099"/>
                </a:solidFill>
                <a:latin typeface="Courier New" charset="0"/>
              </a:rPr>
              <a:t>doseDeposit doseDep Gy</a:t>
            </a:r>
          </a:p>
          <a:p>
            <a:pPr algn="l">
              <a:buFontTx/>
              <a:buNone/>
            </a:pPr>
            <a:r>
              <a:rPr lang="en-GB" sz="1200">
                <a:latin typeface="Courier New" charset="0"/>
              </a:rPr>
              <a:t>/score/quantity/</a:t>
            </a:r>
            <a:r>
              <a:rPr lang="en-GB" sz="1200">
                <a:solidFill>
                  <a:srgbClr val="000099"/>
                </a:solidFill>
                <a:latin typeface="Courier New" charset="0"/>
              </a:rPr>
              <a:t>energyDeposit eDep MeV</a:t>
            </a:r>
          </a:p>
          <a:p>
            <a:pPr algn="l">
              <a:buFontTx/>
              <a:buNone/>
            </a:pPr>
            <a:r>
              <a:rPr lang="en-GB" sz="1200">
                <a:latin typeface="Courier New" charset="0"/>
              </a:rPr>
              <a:t>/score/verbose 0</a:t>
            </a:r>
          </a:p>
          <a:p>
            <a:pPr algn="l">
              <a:buFontTx/>
              <a:buNone/>
            </a:pPr>
            <a:r>
              <a:rPr lang="en-GB" sz="1200">
                <a:latin typeface="Courier New" charset="0"/>
              </a:rPr>
              <a:t>/score/close</a:t>
            </a:r>
          </a:p>
        </p:txBody>
      </p:sp>
      <p:pic>
        <p:nvPicPr>
          <p:cNvPr id="54297" name="Picture 25" descr="EXAMPLE_07"/>
          <p:cNvPicPr>
            <a:picLocks noChangeAspect="1" noChangeArrowheads="1"/>
          </p:cNvPicPr>
          <p:nvPr/>
        </p:nvPicPr>
        <p:blipFill>
          <a:blip r:embed="rId6"/>
          <a:srcRect/>
          <a:stretch>
            <a:fillRect/>
          </a:stretch>
        </p:blipFill>
        <p:spPr bwMode="auto">
          <a:xfrm>
            <a:off x="5580063" y="1844675"/>
            <a:ext cx="2863850" cy="3313113"/>
          </a:xfrm>
          <a:prstGeom prst="rect">
            <a:avLst/>
          </a:prstGeom>
          <a:noFill/>
        </p:spPr>
      </p:pic>
      <p:sp>
        <p:nvSpPr>
          <p:cNvPr id="54298" name="Text Box 26"/>
          <p:cNvSpPr txBox="1">
            <a:spLocks noChangeArrowheads="1"/>
          </p:cNvSpPr>
          <p:nvPr/>
        </p:nvSpPr>
        <p:spPr bwMode="auto">
          <a:xfrm>
            <a:off x="5356225" y="5065713"/>
            <a:ext cx="3608388" cy="962025"/>
          </a:xfrm>
          <a:prstGeom prst="rect">
            <a:avLst/>
          </a:prstGeom>
          <a:noFill/>
          <a:ln w="9525">
            <a:noFill/>
            <a:miter lim="800000"/>
            <a:headEnd/>
            <a:tailEnd/>
          </a:ln>
          <a:effectLst/>
        </p:spPr>
        <p:txBody>
          <a:bodyPr>
            <a:prstTxWarp prst="textNoShape">
              <a:avLst/>
            </a:prstTxWarp>
            <a:spAutoFit/>
          </a:bodyPr>
          <a:lstStyle/>
          <a:p>
            <a:pPr>
              <a:buFontTx/>
              <a:buNone/>
            </a:pPr>
            <a:r>
              <a:rPr lang="en-GB" sz="1400" b="1">
                <a:solidFill>
                  <a:srgbClr val="000099"/>
                </a:solidFill>
              </a:rPr>
              <a:t>Results</a:t>
            </a:r>
          </a:p>
          <a:p>
            <a:pPr>
              <a:buFontTx/>
              <a:buNone/>
            </a:pPr>
            <a:r>
              <a:rPr lang="en-GB" sz="1200"/>
              <a:t>Dose, Charge and Energy deposited per mesh cell</a:t>
            </a:r>
          </a:p>
          <a:p>
            <a:pPr>
              <a:buFontTx/>
              <a:buNone/>
            </a:pPr>
            <a:r>
              <a:rPr lang="en-GB" sz="1200"/>
              <a:t>Gmsh formatted</a:t>
            </a:r>
          </a:p>
          <a:p>
            <a:pPr>
              <a:buFontTx/>
              <a:buNone/>
            </a:pPr>
            <a:r>
              <a:rPr lang="en-GB" sz="1200"/>
              <a:t>Visualized with GMSH Linux tool</a:t>
            </a: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image" Target="../media/image5.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7F7F7"/>
        </a:solidFill>
        <a:ln w="9525" cap="flat" cmpd="sng" algn="ctr">
          <a:noFill/>
          <a:prstDash val="solid"/>
          <a:round/>
          <a:headEnd type="none" w="med" len="med"/>
          <a:tailEnd type="none" w="med" len="med"/>
        </a:ln>
        <a:effectLst>
          <a:outerShdw dist="107763" dir="2700000" algn="ctr" rotWithShape="0">
            <a:schemeClr val="bg2">
              <a:alpha val="50000"/>
            </a:schemeClr>
          </a:outerShdw>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20000"/>
          </a:spcBef>
          <a:spcAft>
            <a:spcPct val="0"/>
          </a:spcAft>
          <a:buClrTx/>
          <a:buSzTx/>
          <a:buFontTx/>
          <a:buChar char="•"/>
          <a:tabLst/>
          <a:defRPr kumimoji="0" lang="es-ES" sz="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7F7F7"/>
        </a:solidFill>
        <a:ln w="9525" cap="flat" cmpd="sng" algn="ctr">
          <a:noFill/>
          <a:prstDash val="solid"/>
          <a:round/>
          <a:headEnd type="none" w="med" len="med"/>
          <a:tailEnd type="none" w="med" len="med"/>
        </a:ln>
        <a:effectLst>
          <a:outerShdw dist="107763" dir="2700000" algn="ctr" rotWithShape="0">
            <a:schemeClr val="bg2">
              <a:alpha val="50000"/>
            </a:schemeClr>
          </a:outerShdw>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20000"/>
          </a:spcBef>
          <a:spcAft>
            <a:spcPct val="0"/>
          </a:spcAft>
          <a:buClrTx/>
          <a:buSzTx/>
          <a:buFontTx/>
          <a:buChar char="•"/>
          <a:tabLst/>
          <a:defRPr kumimoji="0" lang="es-ES" sz="9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2895</TotalTime>
  <Words>1612</Words>
  <Application>Microsoft Macintosh PowerPoint</Application>
  <PresentationFormat>On-screen Show (4:3)</PresentationFormat>
  <Paragraphs>235</Paragraphs>
  <Slides>15</Slides>
  <Notes>3</Notes>
  <HiddenSlides>0</HiddenSlides>
  <MMClips>0</MMClips>
  <ScaleCrop>false</ScaleCrop>
  <HeadingPairs>
    <vt:vector size="4" baseType="variant">
      <vt:variant>
        <vt:lpstr>Design Template</vt:lpstr>
      </vt:variant>
      <vt:variant>
        <vt:i4>3</vt:i4>
      </vt:variant>
      <vt:variant>
        <vt:lpstr>Slide Titles</vt:lpstr>
      </vt:variant>
      <vt:variant>
        <vt:i4>15</vt:i4>
      </vt:variant>
    </vt:vector>
  </HeadingPairs>
  <TitlesOfParts>
    <vt:vector size="18" baseType="lpstr">
      <vt:lpstr>Office Theme</vt:lpstr>
      <vt:lpstr>Médian</vt:lpstr>
      <vt:lpstr>Diseño predeterminado</vt:lpstr>
      <vt:lpstr>Space requirements</vt:lpstr>
      <vt:lpstr>Topics</vt:lpstr>
      <vt:lpstr>Low energy electromagnetic physics</vt:lpstr>
      <vt:lpstr>Low energy electromagnetic physics</vt:lpstr>
      <vt:lpstr>Low energy electromagnetic physics</vt:lpstr>
      <vt:lpstr>Charge accumulation in complex geometries </vt:lpstr>
      <vt:lpstr>Slide 7</vt:lpstr>
      <vt:lpstr>Slide 8</vt:lpstr>
      <vt:lpstr>Slide 9</vt:lpstr>
      <vt:lpstr>Slide 10</vt:lpstr>
      <vt:lpstr>Slide 11</vt:lpstr>
      <vt:lpstr>Ion-ion physics</vt:lpstr>
      <vt:lpstr>Biasing</vt:lpstr>
      <vt:lpstr>Geometrical precision</vt:lpstr>
      <vt:lpstr>Summary</vt:lpstr>
    </vt:vector>
  </TitlesOfParts>
  <Company>University of Manchester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Space requirements</dc:title>
  <dc:creator>John Allison</dc:creator>
  <cp:lastModifiedBy>John Allison</cp:lastModifiedBy>
  <cp:revision>19</cp:revision>
  <dcterms:created xsi:type="dcterms:W3CDTF">2011-09-18T20:20:14Z</dcterms:created>
  <dcterms:modified xsi:type="dcterms:W3CDTF">2011-09-19T01:02:20Z</dcterms:modified>
</cp:coreProperties>
</file>