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1" r:id="rId3"/>
    <p:sldId id="272" r:id="rId4"/>
    <p:sldId id="265" r:id="rId5"/>
    <p:sldId id="264" r:id="rId6"/>
    <p:sldId id="257" r:id="rId7"/>
    <p:sldId id="258" r:id="rId8"/>
    <p:sldId id="259" r:id="rId9"/>
    <p:sldId id="261" r:id="rId10"/>
    <p:sldId id="260" r:id="rId11"/>
    <p:sldId id="273" r:id="rId12"/>
    <p:sldId id="267" r:id="rId13"/>
    <p:sldId id="262" r:id="rId14"/>
    <p:sldId id="266" r:id="rId15"/>
    <p:sldId id="269" r:id="rId16"/>
    <p:sldId id="270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3DE08-B971-4B4F-BECA-FCEC8E99C2A3}" type="datetimeFigureOut">
              <a:rPr lang="en-US" smtClean="0"/>
              <a:t>9/18/2011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2838C-ABC9-408B-8299-683DBC3C68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B9DCD-2910-497F-A3B7-A69D045F4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Cross section interface redesign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KOI, Tatsumi</a:t>
            </a:r>
          </a:p>
          <a:p>
            <a:r>
              <a:rPr lang="en-US" dirty="0" smtClean="0"/>
              <a:t>SLAC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on one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interface of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be replaced by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209800"/>
            <a:ext cx="5769593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virtual</a:t>
            </a:r>
          </a:p>
          <a:p>
            <a:r>
              <a:rPr lang="en-US" dirty="0" smtClean="0"/>
              <a:t>G4double </a:t>
            </a:r>
            <a:r>
              <a:rPr lang="en-US" dirty="0" err="1" smtClean="0"/>
              <a:t>GetIsoCrossSection</a:t>
            </a:r>
            <a:r>
              <a:rPr lang="en-US" dirty="0" smtClean="0"/>
              <a:t>(const G4DynamicParticle*, </a:t>
            </a:r>
          </a:p>
          <a:p>
            <a:r>
              <a:rPr lang="en-US" dirty="0"/>
              <a:t>	</a:t>
            </a:r>
            <a:r>
              <a:rPr lang="en-US" dirty="0" smtClean="0"/>
              <a:t>		const G4Isotope*, </a:t>
            </a:r>
          </a:p>
          <a:p>
            <a:r>
              <a:rPr lang="en-US" dirty="0" smtClean="0"/>
              <a:t>              			G4double </a:t>
            </a:r>
            <a:r>
              <a:rPr lang="en-US" dirty="0" err="1" smtClean="0"/>
              <a:t>aTemperature</a:t>
            </a:r>
            <a:r>
              <a:rPr lang="en-US" dirty="0" smtClean="0"/>
              <a:t> = 0.);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4114800"/>
            <a:ext cx="7127977" cy="1477328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virtual</a:t>
            </a:r>
          </a:p>
          <a:p>
            <a:r>
              <a:rPr lang="en-US" dirty="0" smtClean="0"/>
              <a:t>G4double </a:t>
            </a:r>
            <a:r>
              <a:rPr lang="en-US" dirty="0" err="1" smtClean="0"/>
              <a:t>GetIsoCrossSection</a:t>
            </a:r>
            <a:r>
              <a:rPr lang="en-US" dirty="0" smtClean="0"/>
              <a:t>(const G4DynamicParticle*, </a:t>
            </a:r>
            <a:r>
              <a:rPr lang="en-US" dirty="0" smtClean="0">
                <a:solidFill>
                  <a:srgbClr val="FF0000"/>
                </a:solidFill>
              </a:rPr>
              <a:t>G4int Z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G4int A</a:t>
            </a:r>
            <a:r>
              <a:rPr lang="en-US" dirty="0" smtClean="0"/>
              <a:t>,</a:t>
            </a:r>
          </a:p>
          <a:p>
            <a:r>
              <a:rPr lang="en-US" dirty="0" smtClean="0"/>
              <a:t>                              		const G4Isotope* </a:t>
            </a:r>
            <a:r>
              <a:rPr lang="en-US" dirty="0" err="1" smtClean="0"/>
              <a:t>iso</a:t>
            </a:r>
            <a:r>
              <a:rPr lang="en-US" dirty="0" smtClean="0"/>
              <a:t> = 0,</a:t>
            </a:r>
          </a:p>
          <a:p>
            <a:r>
              <a:rPr lang="en-US" dirty="0" smtClean="0"/>
              <a:t>                              		const G4Element* elm = 0,</a:t>
            </a:r>
          </a:p>
          <a:p>
            <a:r>
              <a:rPr lang="en-US" dirty="0" smtClean="0"/>
              <a:t>                              		const G4Material* mat = 0);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New logic of  </a:t>
            </a:r>
            <a:r>
              <a:rPr lang="en-US" sz="2000" dirty="0" err="1" smtClean="0"/>
              <a:t>CrossSectionDataStore</a:t>
            </a:r>
            <a:r>
              <a:rPr lang="en-US" sz="2000" dirty="0" smtClean="0"/>
              <a:t>::</a:t>
            </a:r>
            <a:r>
              <a:rPr lang="en-US" sz="2000" dirty="0" err="1" smtClean="0"/>
              <a:t>GetCrossSection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(</a:t>
            </a:r>
            <a:r>
              <a:rPr lang="fr-FR" sz="2000" dirty="0" err="1" smtClean="0"/>
              <a:t>const</a:t>
            </a:r>
            <a:r>
              <a:rPr lang="fr-FR" sz="2000" dirty="0" smtClean="0"/>
              <a:t> G4DynamicParticle* par, </a:t>
            </a:r>
            <a:r>
              <a:rPr lang="fr-FR" sz="2000" dirty="0" err="1" smtClean="0"/>
              <a:t>const</a:t>
            </a:r>
            <a:r>
              <a:rPr lang="fr-FR" sz="2000" dirty="0" smtClean="0"/>
              <a:t> G4Element* </a:t>
            </a:r>
            <a:r>
              <a:rPr lang="fr-FR" sz="2000" dirty="0" err="1" smtClean="0"/>
              <a:t>elm</a:t>
            </a:r>
            <a:r>
              <a:rPr lang="fr-FR" sz="2000" dirty="0" smtClean="0"/>
              <a:t>, </a:t>
            </a:r>
            <a:r>
              <a:rPr lang="fr-FR" sz="2000" dirty="0" err="1" smtClean="0"/>
              <a:t>const</a:t>
            </a:r>
            <a:r>
              <a:rPr lang="fr-FR" sz="2000" dirty="0" smtClean="0"/>
              <a:t> G4Material* mat)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800" b="1" dirty="0" smtClean="0"/>
              <a:t>G4int </a:t>
            </a:r>
            <a:r>
              <a:rPr lang="en-US" sz="800" b="1" dirty="0" err="1" smtClean="0"/>
              <a:t>i</a:t>
            </a:r>
            <a:r>
              <a:rPr lang="en-US" sz="800" b="1" dirty="0" smtClean="0"/>
              <a:t> = nDataSetList-1;</a:t>
            </a:r>
          </a:p>
          <a:p>
            <a:r>
              <a:rPr lang="en-US" sz="800" b="1" dirty="0" smtClean="0"/>
              <a:t>  G4int Z = G4lrint(elm-&gt;</a:t>
            </a:r>
            <a:r>
              <a:rPr lang="en-US" sz="800" b="1" dirty="0" err="1" smtClean="0"/>
              <a:t>GetZ</a:t>
            </a:r>
            <a:r>
              <a:rPr lang="en-US" sz="800" b="1" dirty="0" smtClean="0"/>
              <a:t>());</a:t>
            </a:r>
          </a:p>
          <a:p>
            <a:r>
              <a:rPr lang="en-US" sz="800" b="1" dirty="0" smtClean="0"/>
              <a:t>  G4double </a:t>
            </a:r>
            <a:r>
              <a:rPr lang="en-US" sz="800" b="1" dirty="0" err="1" smtClean="0"/>
              <a:t>xsec</a:t>
            </a:r>
            <a:r>
              <a:rPr lang="en-US" sz="800" b="1" dirty="0" smtClean="0"/>
              <a:t> = 0.0;</a:t>
            </a:r>
          </a:p>
          <a:p>
            <a:r>
              <a:rPr lang="en-US" sz="800" b="1" dirty="0" smtClean="0"/>
              <a:t>  if (</a:t>
            </a:r>
            <a:r>
              <a:rPr lang="en-US" sz="800" b="1" dirty="0" err="1" smtClean="0"/>
              <a:t>dataSetList</a:t>
            </a:r>
            <a:r>
              <a:rPr lang="en-US" sz="800" b="1" dirty="0" smtClean="0"/>
              <a:t>[</a:t>
            </a:r>
            <a:r>
              <a:rPr lang="en-US" sz="800" b="1" dirty="0" err="1" smtClean="0"/>
              <a:t>i</a:t>
            </a:r>
            <a:r>
              <a:rPr lang="en-US" sz="800" b="1" dirty="0" smtClean="0"/>
              <a:t>]-&gt;</a:t>
            </a:r>
            <a:r>
              <a:rPr lang="en-US" sz="800" b="1" dirty="0" err="1" smtClean="0"/>
              <a:t>IsElementApplicable</a:t>
            </a:r>
            <a:r>
              <a:rPr lang="en-US" sz="800" b="1" dirty="0" smtClean="0"/>
              <a:t>(part, Z, mat)) {</a:t>
            </a:r>
          </a:p>
          <a:p>
            <a:r>
              <a:rPr lang="en-US" sz="800" b="1" dirty="0" smtClean="0"/>
              <a:t>    // element wise cross section</a:t>
            </a:r>
          </a:p>
          <a:p>
            <a:r>
              <a:rPr lang="en-US" sz="800" b="1" dirty="0" smtClean="0"/>
              <a:t>    </a:t>
            </a:r>
            <a:r>
              <a:rPr lang="en-US" sz="800" b="1" dirty="0" err="1" smtClean="0"/>
              <a:t>xsec</a:t>
            </a:r>
            <a:r>
              <a:rPr lang="en-US" sz="800" b="1" dirty="0" smtClean="0"/>
              <a:t> = </a:t>
            </a:r>
            <a:r>
              <a:rPr lang="en-US" sz="800" b="1" dirty="0" err="1" smtClean="0"/>
              <a:t>dataSetList</a:t>
            </a:r>
            <a:r>
              <a:rPr lang="en-US" sz="800" b="1" dirty="0" smtClean="0"/>
              <a:t>[</a:t>
            </a:r>
            <a:r>
              <a:rPr lang="en-US" sz="800" b="1" dirty="0" err="1" smtClean="0"/>
              <a:t>i</a:t>
            </a:r>
            <a:r>
              <a:rPr lang="en-US" sz="800" b="1" dirty="0" smtClean="0"/>
              <a:t>]-&gt;</a:t>
            </a:r>
            <a:r>
              <a:rPr lang="en-US" sz="800" b="1" dirty="0" err="1" smtClean="0"/>
              <a:t>GetElementCrossSection</a:t>
            </a:r>
            <a:r>
              <a:rPr lang="en-US" sz="800" b="1" dirty="0" smtClean="0"/>
              <a:t>(part, Z, mat);</a:t>
            </a:r>
          </a:p>
          <a:p>
            <a:r>
              <a:rPr lang="en-US" sz="800" b="1" dirty="0" smtClean="0"/>
              <a:t>  } else {</a:t>
            </a:r>
          </a:p>
          <a:p>
            <a:r>
              <a:rPr lang="en-US" sz="800" b="1" dirty="0" smtClean="0"/>
              <a:t>    // isotope wise cross section</a:t>
            </a:r>
          </a:p>
          <a:p>
            <a:r>
              <a:rPr lang="en-US" sz="800" b="1" dirty="0" smtClean="0"/>
              <a:t>    G4int </a:t>
            </a:r>
            <a:r>
              <a:rPr lang="en-US" sz="800" b="1" dirty="0" err="1" smtClean="0"/>
              <a:t>nIso</a:t>
            </a:r>
            <a:r>
              <a:rPr lang="en-US" sz="800" b="1" dirty="0" smtClean="0"/>
              <a:t> = elm-&gt;</a:t>
            </a:r>
            <a:r>
              <a:rPr lang="en-US" sz="800" b="1" dirty="0" err="1" smtClean="0"/>
              <a:t>GetNumberOfIsotopes</a:t>
            </a:r>
            <a:r>
              <a:rPr lang="en-US" sz="800" b="1" dirty="0" smtClean="0"/>
              <a:t>();</a:t>
            </a:r>
          </a:p>
          <a:p>
            <a:r>
              <a:rPr lang="en-US" sz="800" b="1" dirty="0" smtClean="0"/>
              <a:t>    G4Isotope* </a:t>
            </a:r>
            <a:r>
              <a:rPr lang="en-US" sz="800" b="1" dirty="0" err="1" smtClean="0"/>
              <a:t>iso</a:t>
            </a:r>
            <a:r>
              <a:rPr lang="en-US" sz="800" b="1" dirty="0" smtClean="0"/>
              <a:t> = 0;</a:t>
            </a:r>
          </a:p>
          <a:p>
            <a:r>
              <a:rPr lang="en-US" sz="800" b="1" dirty="0" smtClean="0"/>
              <a:t>    if (0 &lt; </a:t>
            </a:r>
            <a:r>
              <a:rPr lang="en-US" sz="800" b="1" dirty="0" err="1" smtClean="0"/>
              <a:t>nIso</a:t>
            </a:r>
            <a:r>
              <a:rPr lang="en-US" sz="800" b="1" dirty="0" smtClean="0"/>
              <a:t>) {</a:t>
            </a:r>
          </a:p>
          <a:p>
            <a:r>
              <a:rPr lang="en-US" sz="800" b="1" dirty="0" smtClean="0"/>
              <a:t>      // user-defined isotope abundances        </a:t>
            </a:r>
          </a:p>
          <a:p>
            <a:r>
              <a:rPr lang="en-US" sz="800" b="1" dirty="0" smtClean="0"/>
              <a:t>      G4IsotopeVector* </a:t>
            </a:r>
            <a:r>
              <a:rPr lang="en-US" sz="800" b="1" dirty="0" err="1" smtClean="0"/>
              <a:t>isoVector</a:t>
            </a:r>
            <a:r>
              <a:rPr lang="en-US" sz="800" b="1" dirty="0" smtClean="0"/>
              <a:t> = elm-&gt;</a:t>
            </a:r>
            <a:r>
              <a:rPr lang="en-US" sz="800" b="1" dirty="0" err="1" smtClean="0"/>
              <a:t>GetIsotopeVector</a:t>
            </a:r>
            <a:r>
              <a:rPr lang="en-US" sz="800" b="1" dirty="0" smtClean="0"/>
              <a:t>();</a:t>
            </a:r>
          </a:p>
          <a:p>
            <a:r>
              <a:rPr lang="en-US" sz="800" b="1" dirty="0" smtClean="0"/>
              <a:t>      G4double* </a:t>
            </a:r>
            <a:r>
              <a:rPr lang="en-US" sz="800" b="1" dirty="0" err="1" smtClean="0"/>
              <a:t>abundVector</a:t>
            </a:r>
            <a:r>
              <a:rPr lang="en-US" sz="800" b="1" dirty="0" smtClean="0"/>
              <a:t> = elm-&gt;</a:t>
            </a:r>
            <a:r>
              <a:rPr lang="en-US" sz="800" b="1" dirty="0" err="1" smtClean="0"/>
              <a:t>GetRelativeAbundanceVector</a:t>
            </a:r>
            <a:r>
              <a:rPr lang="en-US" sz="800" b="1" dirty="0" smtClean="0"/>
              <a:t>();</a:t>
            </a:r>
          </a:p>
          <a:p>
            <a:r>
              <a:rPr lang="en-US" sz="800" b="1" dirty="0" smtClean="0"/>
              <a:t>      for (G4int j = 0; j&lt;</a:t>
            </a:r>
            <a:r>
              <a:rPr lang="en-US" sz="800" b="1" dirty="0" err="1" smtClean="0"/>
              <a:t>nIso</a:t>
            </a:r>
            <a:r>
              <a:rPr lang="en-US" sz="800" b="1" dirty="0" smtClean="0"/>
              <a:t>; ++j) {</a:t>
            </a:r>
          </a:p>
          <a:p>
            <a:r>
              <a:rPr lang="en-US" sz="800" b="1" dirty="0" smtClean="0"/>
              <a:t>        if(</a:t>
            </a:r>
            <a:r>
              <a:rPr lang="en-US" sz="800" b="1" dirty="0" err="1" smtClean="0"/>
              <a:t>abundVector</a:t>
            </a:r>
            <a:r>
              <a:rPr lang="en-US" sz="800" b="1" dirty="0" smtClean="0"/>
              <a:t>[j] &gt; 0.0) {</a:t>
            </a:r>
          </a:p>
          <a:p>
            <a:r>
              <a:rPr lang="en-US" sz="800" b="1" dirty="0" smtClean="0"/>
              <a:t>          </a:t>
            </a:r>
            <a:r>
              <a:rPr lang="en-US" sz="800" b="1" dirty="0" err="1" smtClean="0"/>
              <a:t>iso</a:t>
            </a:r>
            <a:r>
              <a:rPr lang="en-US" sz="800" b="1" dirty="0" smtClean="0"/>
              <a:t> = (*</a:t>
            </a:r>
            <a:r>
              <a:rPr lang="en-US" sz="800" b="1" dirty="0" err="1" smtClean="0"/>
              <a:t>isoVector</a:t>
            </a:r>
            <a:r>
              <a:rPr lang="en-US" sz="800" b="1" dirty="0" smtClean="0"/>
              <a:t>)[j];</a:t>
            </a:r>
          </a:p>
          <a:p>
            <a:r>
              <a:rPr lang="en-US" sz="800" b="1" dirty="0" smtClean="0"/>
              <a:t>          </a:t>
            </a:r>
            <a:r>
              <a:rPr lang="en-US" sz="800" b="1" dirty="0" err="1" smtClean="0"/>
              <a:t>xsec</a:t>
            </a:r>
            <a:r>
              <a:rPr lang="en-US" sz="800" b="1" dirty="0" smtClean="0"/>
              <a:t> += </a:t>
            </a:r>
            <a:r>
              <a:rPr lang="en-US" sz="800" b="1" dirty="0" err="1" smtClean="0"/>
              <a:t>abundVector</a:t>
            </a:r>
            <a:r>
              <a:rPr lang="en-US" sz="800" b="1" dirty="0" smtClean="0"/>
              <a:t>[j]*</a:t>
            </a:r>
          </a:p>
          <a:p>
            <a:r>
              <a:rPr lang="en-US" sz="800" b="1" dirty="0" smtClean="0"/>
              <a:t>            </a:t>
            </a:r>
            <a:r>
              <a:rPr lang="en-US" sz="800" b="1" dirty="0" err="1" smtClean="0">
                <a:solidFill>
                  <a:srgbClr val="FF0000"/>
                </a:solidFill>
              </a:rPr>
              <a:t>GetIsoCrossSection</a:t>
            </a:r>
            <a:r>
              <a:rPr lang="en-US" sz="800" b="1" dirty="0" smtClean="0">
                <a:solidFill>
                  <a:srgbClr val="FF0000"/>
                </a:solidFill>
              </a:rPr>
              <a:t>(part, Z, </a:t>
            </a:r>
            <a:r>
              <a:rPr lang="en-US" sz="800" b="1" dirty="0" err="1" smtClean="0">
                <a:solidFill>
                  <a:srgbClr val="FF0000"/>
                </a:solidFill>
              </a:rPr>
              <a:t>iso</a:t>
            </a:r>
            <a:r>
              <a:rPr lang="en-US" sz="800" b="1" dirty="0" smtClean="0">
                <a:solidFill>
                  <a:srgbClr val="FF0000"/>
                </a:solidFill>
              </a:rPr>
              <a:t>-&gt;</a:t>
            </a:r>
            <a:r>
              <a:rPr lang="en-US" sz="800" b="1" dirty="0" err="1" smtClean="0">
                <a:solidFill>
                  <a:srgbClr val="FF0000"/>
                </a:solidFill>
              </a:rPr>
              <a:t>GetN</a:t>
            </a:r>
            <a:r>
              <a:rPr lang="en-US" sz="800" b="1" dirty="0" smtClean="0">
                <a:solidFill>
                  <a:srgbClr val="FF0000"/>
                </a:solidFill>
              </a:rPr>
              <a:t>(), </a:t>
            </a:r>
            <a:r>
              <a:rPr lang="en-US" sz="800" b="1" dirty="0" err="1" smtClean="0">
                <a:solidFill>
                  <a:srgbClr val="FF0000"/>
                </a:solidFill>
              </a:rPr>
              <a:t>iso</a:t>
            </a:r>
            <a:r>
              <a:rPr lang="en-US" sz="800" b="1" dirty="0" smtClean="0">
                <a:solidFill>
                  <a:srgbClr val="FF0000"/>
                </a:solidFill>
              </a:rPr>
              <a:t>, elm, mat, </a:t>
            </a:r>
            <a:r>
              <a:rPr lang="en-US" sz="800" b="1" dirty="0" err="1" smtClean="0">
                <a:solidFill>
                  <a:srgbClr val="FF0000"/>
                </a:solidFill>
              </a:rPr>
              <a:t>i</a:t>
            </a:r>
            <a:r>
              <a:rPr lang="en-US" sz="800" b="1" dirty="0" smtClean="0">
                <a:solidFill>
                  <a:srgbClr val="FF0000"/>
                </a:solidFill>
              </a:rPr>
              <a:t>);</a:t>
            </a:r>
          </a:p>
          <a:p>
            <a:r>
              <a:rPr lang="en-US" sz="800" b="1" dirty="0" smtClean="0"/>
              <a:t>        }</a:t>
            </a:r>
          </a:p>
          <a:p>
            <a:r>
              <a:rPr lang="en-US" sz="800" b="1" dirty="0" smtClean="0"/>
              <a:t>      }</a:t>
            </a:r>
          </a:p>
          <a:p>
            <a:r>
              <a:rPr lang="en-US" sz="800" b="1" dirty="0" smtClean="0"/>
              <a:t>    } else {</a:t>
            </a:r>
          </a:p>
          <a:p>
            <a:r>
              <a:rPr lang="en-US" sz="800" b="1" dirty="0" smtClean="0"/>
              <a:t>      // natural isotope abundances</a:t>
            </a:r>
          </a:p>
          <a:p>
            <a:r>
              <a:rPr lang="en-US" sz="800" b="1" dirty="0" smtClean="0"/>
              <a:t>      G4int n0 = </a:t>
            </a:r>
            <a:r>
              <a:rPr lang="en-US" sz="800" b="1" dirty="0" err="1" smtClean="0"/>
              <a:t>nist</a:t>
            </a:r>
            <a:r>
              <a:rPr lang="en-US" sz="800" b="1" dirty="0" smtClean="0"/>
              <a:t>-&gt;</a:t>
            </a:r>
            <a:r>
              <a:rPr lang="en-US" sz="800" b="1" dirty="0" err="1" smtClean="0"/>
              <a:t>GetNistFirstIsotopeN</a:t>
            </a:r>
            <a:r>
              <a:rPr lang="en-US" sz="800" b="1" dirty="0" smtClean="0"/>
              <a:t>(Z);</a:t>
            </a:r>
          </a:p>
          <a:p>
            <a:r>
              <a:rPr lang="en-US" sz="800" b="1" dirty="0" smtClean="0"/>
              <a:t>      G4int </a:t>
            </a:r>
            <a:r>
              <a:rPr lang="en-US" sz="800" b="1" dirty="0" err="1" smtClean="0"/>
              <a:t>nn</a:t>
            </a:r>
            <a:r>
              <a:rPr lang="en-US" sz="800" b="1" dirty="0" smtClean="0"/>
              <a:t> = </a:t>
            </a:r>
            <a:r>
              <a:rPr lang="en-US" sz="800" b="1" dirty="0" err="1" smtClean="0"/>
              <a:t>nist</a:t>
            </a:r>
            <a:r>
              <a:rPr lang="en-US" sz="800" b="1" dirty="0" smtClean="0"/>
              <a:t>-&gt;</a:t>
            </a:r>
            <a:r>
              <a:rPr lang="en-US" sz="800" b="1" dirty="0" err="1" smtClean="0"/>
              <a:t>GetNumberOfNistIsotopes</a:t>
            </a:r>
            <a:r>
              <a:rPr lang="en-US" sz="800" b="1" dirty="0" smtClean="0"/>
              <a:t>(Z);</a:t>
            </a:r>
          </a:p>
          <a:p>
            <a:r>
              <a:rPr lang="en-US" sz="800" b="1" dirty="0" smtClean="0"/>
              <a:t>      for (G4int A = n0; A &lt; n0+nn; ++A) {</a:t>
            </a:r>
          </a:p>
          <a:p>
            <a:r>
              <a:rPr lang="en-US" sz="800" b="1" dirty="0" smtClean="0"/>
              <a:t>        G4double </a:t>
            </a:r>
            <a:r>
              <a:rPr lang="en-US" sz="800" b="1" dirty="0" err="1" smtClean="0"/>
              <a:t>abund</a:t>
            </a:r>
            <a:r>
              <a:rPr lang="en-US" sz="800" b="1" dirty="0" smtClean="0"/>
              <a:t> = </a:t>
            </a:r>
            <a:r>
              <a:rPr lang="en-US" sz="800" b="1" dirty="0" err="1" smtClean="0"/>
              <a:t>nist</a:t>
            </a:r>
            <a:r>
              <a:rPr lang="en-US" sz="800" b="1" dirty="0" smtClean="0"/>
              <a:t>-&gt;</a:t>
            </a:r>
            <a:r>
              <a:rPr lang="en-US" sz="800" b="1" dirty="0" err="1" smtClean="0"/>
              <a:t>GetIsotopeAbundance</a:t>
            </a:r>
            <a:r>
              <a:rPr lang="en-US" sz="800" b="1" dirty="0" smtClean="0"/>
              <a:t>(Z, A);</a:t>
            </a:r>
          </a:p>
          <a:p>
            <a:r>
              <a:rPr lang="en-US" sz="800" b="1" dirty="0" smtClean="0"/>
              <a:t>        if(</a:t>
            </a:r>
            <a:r>
              <a:rPr lang="en-US" sz="800" b="1" dirty="0" err="1" smtClean="0"/>
              <a:t>abund</a:t>
            </a:r>
            <a:r>
              <a:rPr lang="en-US" sz="800" b="1" dirty="0" smtClean="0"/>
              <a:t> &gt; 0.0) {</a:t>
            </a:r>
          </a:p>
          <a:p>
            <a:r>
              <a:rPr lang="en-US" sz="800" b="1" dirty="0" smtClean="0"/>
              <a:t>          </a:t>
            </a:r>
            <a:r>
              <a:rPr lang="en-US" sz="800" b="1" dirty="0" err="1" smtClean="0"/>
              <a:t>xsec</a:t>
            </a:r>
            <a:r>
              <a:rPr lang="en-US" sz="800" b="1" dirty="0" smtClean="0"/>
              <a:t> += </a:t>
            </a:r>
            <a:r>
              <a:rPr lang="en-US" sz="800" b="1" dirty="0" err="1" smtClean="0"/>
              <a:t>abund</a:t>
            </a:r>
            <a:r>
              <a:rPr lang="en-US" sz="800" b="1" dirty="0" smtClean="0"/>
              <a:t>*</a:t>
            </a:r>
            <a:r>
              <a:rPr lang="en-US" sz="800" b="1" dirty="0" err="1" smtClean="0">
                <a:solidFill>
                  <a:srgbClr val="FF0000"/>
                </a:solidFill>
              </a:rPr>
              <a:t>GetIsoCrossSection</a:t>
            </a:r>
            <a:r>
              <a:rPr lang="en-US" sz="800" b="1" dirty="0" smtClean="0">
                <a:solidFill>
                  <a:srgbClr val="FF0000"/>
                </a:solidFill>
              </a:rPr>
              <a:t>(part, Z, A, </a:t>
            </a:r>
            <a:r>
              <a:rPr lang="en-US" sz="800" b="1" dirty="0" err="1" smtClean="0">
                <a:solidFill>
                  <a:srgbClr val="FF0000"/>
                </a:solidFill>
              </a:rPr>
              <a:t>iso</a:t>
            </a:r>
            <a:r>
              <a:rPr lang="en-US" sz="800" b="1" dirty="0" smtClean="0">
                <a:solidFill>
                  <a:srgbClr val="FF0000"/>
                </a:solidFill>
              </a:rPr>
              <a:t>, elm, mat, </a:t>
            </a:r>
            <a:r>
              <a:rPr lang="en-US" sz="800" b="1" dirty="0" err="1" smtClean="0">
                <a:solidFill>
                  <a:srgbClr val="FF0000"/>
                </a:solidFill>
              </a:rPr>
              <a:t>i</a:t>
            </a:r>
            <a:r>
              <a:rPr lang="en-US" sz="800" b="1" dirty="0" smtClean="0">
                <a:solidFill>
                  <a:srgbClr val="FF0000"/>
                </a:solidFill>
              </a:rPr>
              <a:t>);</a:t>
            </a:r>
          </a:p>
          <a:p>
            <a:r>
              <a:rPr lang="en-US" sz="800" b="1" dirty="0" smtClean="0"/>
              <a:t>        }</a:t>
            </a:r>
          </a:p>
          <a:p>
            <a:r>
              <a:rPr lang="en-US" sz="800" b="1" dirty="0" smtClean="0"/>
              <a:t>      }</a:t>
            </a:r>
          </a:p>
          <a:p>
            <a:r>
              <a:rPr lang="en-US" sz="800" b="1" dirty="0" smtClean="0"/>
              <a:t>    }</a:t>
            </a:r>
          </a:p>
          <a:p>
            <a:r>
              <a:rPr lang="en-US" sz="800" b="1" dirty="0" smtClean="0"/>
              <a:t>  }</a:t>
            </a:r>
          </a:p>
          <a:p>
            <a:r>
              <a:rPr lang="en-US" sz="800" b="1" dirty="0" smtClean="0"/>
              <a:t>return </a:t>
            </a:r>
            <a:r>
              <a:rPr lang="en-US" sz="800" b="1" dirty="0" err="1" smtClean="0"/>
              <a:t>xsec</a:t>
            </a:r>
            <a:r>
              <a:rPr lang="en-US" sz="800" b="1" dirty="0" smtClean="0"/>
              <a:t>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method is called in a series of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572000" y="2590800"/>
            <a:ext cx="3962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G4HadronicProcess::</a:t>
            </a:r>
            <a:r>
              <a:rPr lang="en-US" dirty="0" err="1" smtClean="0"/>
              <a:t>GetMeanFreePath</a:t>
            </a:r>
            <a:endParaRPr lang="en-US" dirty="0" smtClean="0"/>
          </a:p>
          <a:p>
            <a:pPr algn="ctr"/>
            <a:r>
              <a:rPr lang="en-US" dirty="0" smtClean="0"/>
              <a:t>(const G4Track &amp;</a:t>
            </a:r>
            <a:r>
              <a:rPr lang="en-US" dirty="0" err="1" smtClean="0"/>
              <a:t>aTrack</a:t>
            </a:r>
            <a:r>
              <a:rPr lang="en-US" dirty="0" smtClean="0"/>
              <a:t>, G4double, G4ForceCondition *)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572000" y="4114800"/>
            <a:ext cx="4343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G4CrossSectionDataStore::</a:t>
            </a:r>
            <a:r>
              <a:rPr lang="en-US" dirty="0" err="1" smtClean="0"/>
              <a:t>GetCrossSection</a:t>
            </a:r>
            <a:r>
              <a:rPr lang="en-US" dirty="0" smtClean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const</a:t>
            </a:r>
            <a:r>
              <a:rPr lang="fr-FR" dirty="0" smtClean="0"/>
              <a:t> G4DynamicParticle* part, </a:t>
            </a:r>
            <a:r>
              <a:rPr lang="fr-FR" dirty="0" err="1" smtClean="0"/>
              <a:t>const</a:t>
            </a:r>
            <a:r>
              <a:rPr lang="fr-FR" dirty="0" smtClean="0"/>
              <a:t> G4Material* mat)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72000" y="5638800"/>
            <a:ext cx="4419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G4CrossSectionDataStore::</a:t>
            </a:r>
            <a:r>
              <a:rPr lang="en-US" dirty="0" err="1" smtClean="0"/>
              <a:t>GetCrossSection</a:t>
            </a:r>
            <a:r>
              <a:rPr lang="en-US" dirty="0" smtClean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const</a:t>
            </a:r>
            <a:r>
              <a:rPr lang="fr-FR" dirty="0" smtClean="0"/>
              <a:t> G4DynamicParticle* part, </a:t>
            </a:r>
            <a:r>
              <a:rPr lang="fr-FR" dirty="0" err="1" smtClean="0"/>
              <a:t>const</a:t>
            </a:r>
            <a:r>
              <a:rPr lang="fr-FR" dirty="0" smtClean="0"/>
              <a:t> G4Element*, </a:t>
            </a:r>
            <a:r>
              <a:rPr lang="fr-FR" dirty="0" err="1" smtClean="0"/>
              <a:t>const</a:t>
            </a:r>
            <a:r>
              <a:rPr lang="fr-FR" dirty="0" smtClean="0"/>
              <a:t> G4Material* mat)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6477000" y="36576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6477000" y="51816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made a new interface of </a:t>
            </a:r>
            <a:r>
              <a:rPr lang="en-US" dirty="0" err="1" smtClean="0"/>
              <a:t>VCrossSectionDataSet</a:t>
            </a:r>
            <a:r>
              <a:rPr lang="en-US" dirty="0" smtClean="0"/>
              <a:t> which satisfy the requests form low energy neutron transportation.</a:t>
            </a:r>
          </a:p>
          <a:p>
            <a:r>
              <a:rPr lang="en-US" dirty="0" smtClean="0"/>
              <a:t>However, new interface still has ad-hoc parts and we h</a:t>
            </a:r>
            <a:r>
              <a:rPr lang="en-US" dirty="0" smtClean="0"/>
              <a:t>ope to have another round. </a:t>
            </a:r>
            <a:endParaRPr lang="en-US" dirty="0" smtClean="0"/>
          </a:p>
          <a:p>
            <a:r>
              <a:rPr lang="en-US" dirty="0" smtClean="0"/>
              <a:t>In addition, we found, learned many things through this work. Following slides are some examples.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we separate </a:t>
            </a:r>
            <a:r>
              <a:rPr lang="en-US" dirty="0" smtClean="0"/>
              <a:t>main flow methods from user services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“Main flow methods</a:t>
            </a:r>
            <a:r>
              <a:rPr lang="en-US" dirty="0" smtClean="0"/>
              <a:t>” are methods those called </a:t>
            </a:r>
            <a:r>
              <a:rPr lang="en-US" dirty="0" smtClean="0"/>
              <a:t>in </a:t>
            </a:r>
            <a:r>
              <a:rPr lang="en-US" dirty="0" smtClean="0"/>
              <a:t>the flow of Monte Carlo calculation, like</a:t>
            </a:r>
          </a:p>
          <a:p>
            <a:pPr lvl="1">
              <a:buNone/>
            </a:pPr>
            <a:r>
              <a:rPr lang="en-US" dirty="0" smtClean="0"/>
              <a:t>G4HadronicProcess</a:t>
            </a:r>
            <a:r>
              <a:rPr lang="en-US" dirty="0" smtClean="0"/>
              <a:t>::</a:t>
            </a:r>
            <a:r>
              <a:rPr lang="en-US" dirty="0" err="1" smtClean="0"/>
              <a:t>GetMeanFreePath</a:t>
            </a:r>
            <a:r>
              <a:rPr lang="en-US" dirty="0" smtClean="0"/>
              <a:t>()</a:t>
            </a:r>
          </a:p>
          <a:p>
            <a:pPr lvl="1">
              <a:buNone/>
            </a:pPr>
            <a:r>
              <a:rPr lang="en-US" dirty="0" smtClean="0"/>
              <a:t>	 G4CrossSectionDataStore::</a:t>
            </a:r>
            <a:r>
              <a:rPr lang="en-US" dirty="0" err="1" smtClean="0"/>
              <a:t>GetCrossSection</a:t>
            </a:r>
            <a:r>
              <a:rPr lang="en-US" dirty="0" smtClean="0"/>
              <a:t>()</a:t>
            </a:r>
          </a:p>
          <a:p>
            <a:pPr lvl="1">
              <a:buNone/>
            </a:pPr>
            <a:r>
              <a:rPr lang="en-US" dirty="0" smtClean="0"/>
              <a:t>		 </a:t>
            </a:r>
            <a:r>
              <a:rPr lang="en-US" dirty="0" smtClean="0"/>
              <a:t>   G4CrossSectionDataStore</a:t>
            </a:r>
            <a:r>
              <a:rPr lang="en-US" dirty="0" smtClean="0"/>
              <a:t>::</a:t>
            </a:r>
            <a:r>
              <a:rPr lang="en-US" dirty="0" err="1" smtClean="0"/>
              <a:t>GetCrossSection</a:t>
            </a:r>
            <a:r>
              <a:rPr lang="en-US" dirty="0" smtClean="0"/>
              <a:t>() </a:t>
            </a:r>
            <a:endParaRPr lang="en-US" dirty="0" smtClean="0"/>
          </a:p>
          <a:p>
            <a:pPr lvl="1"/>
            <a:r>
              <a:rPr lang="en-US" dirty="0" smtClean="0"/>
              <a:t>Detailed care should be required in Design </a:t>
            </a:r>
          </a:p>
          <a:p>
            <a:pPr lvl="1"/>
            <a:r>
              <a:rPr lang="en-US" dirty="0" smtClean="0"/>
              <a:t>Few developers and/or very advanced users directory use the methods </a:t>
            </a:r>
          </a:p>
          <a:p>
            <a:r>
              <a:rPr lang="en-US" dirty="0" smtClean="0"/>
              <a:t>How </a:t>
            </a:r>
            <a:r>
              <a:rPr lang="en-US" dirty="0" smtClean="0"/>
              <a:t>to separate </a:t>
            </a:r>
            <a:endParaRPr lang="en-US" dirty="0"/>
          </a:p>
          <a:p>
            <a:pPr lvl="1"/>
            <a:r>
              <a:rPr lang="en-US" dirty="0" smtClean="0"/>
              <a:t>By naming scheme</a:t>
            </a:r>
          </a:p>
          <a:p>
            <a:pPr lvl="1"/>
            <a:r>
              <a:rPr lang="en-US" dirty="0" smtClean="0"/>
              <a:t>By C++ </a:t>
            </a:r>
            <a:r>
              <a:rPr lang="en-US" dirty="0" smtClean="0"/>
              <a:t>functionality</a:t>
            </a:r>
          </a:p>
          <a:p>
            <a:pPr lvl="2"/>
            <a:r>
              <a:rPr lang="en-US" dirty="0" smtClean="0"/>
              <a:t>“protect”, “friend</a:t>
            </a:r>
            <a:r>
              <a:rPr lang="en-US" dirty="0" smtClean="0"/>
              <a:t>”,,</a:t>
            </a:r>
            <a:endParaRPr lang="en-US" dirty="0" smtClean="0"/>
          </a:p>
          <a:p>
            <a:pPr lvl="1"/>
            <a:r>
              <a:rPr lang="en-US" dirty="0" smtClean="0"/>
              <a:t>By </a:t>
            </a:r>
            <a:r>
              <a:rPr lang="en-US" dirty="0" smtClean="0"/>
              <a:t>coding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same word for different concepts in a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For example “</a:t>
            </a:r>
            <a:r>
              <a:rPr lang="en-US" dirty="0" err="1" smtClean="0"/>
              <a:t>CrossSection</a:t>
            </a:r>
            <a:r>
              <a:rPr lang="en-US" dirty="0" smtClean="0"/>
              <a:t>” in “</a:t>
            </a:r>
            <a:r>
              <a:rPr lang="en-US" dirty="0" err="1" smtClean="0"/>
              <a:t>CrossSectionDataStore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CrossSectionDataStore</a:t>
            </a:r>
            <a:r>
              <a:rPr lang="en-US" dirty="0" smtClean="0"/>
              <a:t>::</a:t>
            </a:r>
            <a:r>
              <a:rPr lang="en-US" dirty="0" err="1" smtClean="0"/>
              <a:t>GetCrossSection</a:t>
            </a:r>
            <a:r>
              <a:rPr lang="en-US" dirty="0" smtClean="0"/>
              <a:t>(,,,) give the values cross section </a:t>
            </a:r>
            <a:r>
              <a:rPr lang="en-US" dirty="0" smtClean="0">
                <a:solidFill>
                  <a:srgbClr val="FF0000"/>
                </a:solidFill>
              </a:rPr>
              <a:t>multiplied by atoms per volume</a:t>
            </a:r>
          </a:p>
          <a:p>
            <a:pPr lvl="1"/>
            <a:r>
              <a:rPr lang="en-US" dirty="0" smtClean="0"/>
              <a:t>And then simply inversed at </a:t>
            </a:r>
            <a:r>
              <a:rPr lang="en-US" dirty="0" err="1" smtClean="0"/>
              <a:t>HadronicProcess</a:t>
            </a:r>
            <a:r>
              <a:rPr lang="en-US" dirty="0" smtClean="0"/>
              <a:t>::</a:t>
            </a:r>
            <a:r>
              <a:rPr lang="en-US" dirty="0" err="1" smtClean="0"/>
              <a:t>GetMeanFreePath</a:t>
            </a:r>
            <a:r>
              <a:rPr lang="en-US" dirty="0" smtClean="0"/>
              <a:t>(,,,)</a:t>
            </a:r>
          </a:p>
          <a:p>
            <a:r>
              <a:rPr lang="en-US" dirty="0" smtClean="0"/>
              <a:t>Inside of </a:t>
            </a:r>
            <a:r>
              <a:rPr lang="en-US" dirty="0" err="1" smtClean="0"/>
              <a:t>CrossSectionDataStore</a:t>
            </a:r>
            <a:r>
              <a:rPr lang="en-US" dirty="0" smtClean="0"/>
              <a:t> frequently calls “</a:t>
            </a:r>
            <a:r>
              <a:rPr lang="en-US" dirty="0" err="1" smtClean="0"/>
              <a:t>CrossSectionSet</a:t>
            </a:r>
            <a:r>
              <a:rPr lang="en-US" dirty="0" smtClean="0"/>
              <a:t>::Get(???)</a:t>
            </a:r>
            <a:r>
              <a:rPr lang="en-US" dirty="0" err="1" smtClean="0"/>
              <a:t>CrossSection</a:t>
            </a:r>
            <a:r>
              <a:rPr lang="en-US" dirty="0" smtClean="0"/>
              <a:t>(,,,) and this reply usual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per nuclei</a:t>
            </a:r>
            <a:r>
              <a:rPr lang="en-US" dirty="0" smtClean="0"/>
              <a:t>” </a:t>
            </a:r>
            <a:r>
              <a:rPr lang="en-US" dirty="0" smtClean="0"/>
              <a:t>cross section</a:t>
            </a:r>
            <a:endParaRPr lang="en-US" dirty="0" smtClean="0"/>
          </a:p>
          <a:p>
            <a:r>
              <a:rPr lang="en-US" dirty="0" smtClean="0"/>
              <a:t>So there are two conceptually different cross sections in “</a:t>
            </a:r>
            <a:r>
              <a:rPr lang="en-US" dirty="0" err="1" smtClean="0"/>
              <a:t>CrossSectionDataStore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This prevent understanding of codes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Concept of </a:t>
            </a:r>
            <a:r>
              <a:rPr lang="en-US" dirty="0" smtClean="0"/>
              <a:t>Materials </a:t>
            </a:r>
            <a:r>
              <a:rPr lang="en-US" dirty="0" smtClean="0"/>
              <a:t>and </a:t>
            </a:r>
            <a:r>
              <a:rPr lang="en-US" dirty="0" smtClean="0"/>
              <a:t>Particles</a:t>
            </a:r>
            <a:br>
              <a:rPr lang="en-US" dirty="0" smtClean="0"/>
            </a:br>
            <a:r>
              <a:rPr lang="en-US" dirty="0" smtClean="0"/>
              <a:t>are cross over in </a:t>
            </a:r>
            <a:r>
              <a:rPr lang="en-US" dirty="0" err="1" smtClean="0"/>
              <a:t>HadronicProcess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G4Material, G4Element, G4Isotope</a:t>
            </a:r>
          </a:p>
          <a:p>
            <a:pPr lvl="1"/>
            <a:r>
              <a:rPr lang="en-US" dirty="0" smtClean="0"/>
              <a:t>Cross Sections are called by them</a:t>
            </a:r>
          </a:p>
          <a:p>
            <a:r>
              <a:rPr lang="en-US" dirty="0" smtClean="0"/>
              <a:t>G4ParticleDefinition</a:t>
            </a:r>
          </a:p>
          <a:p>
            <a:pPr lvl="1"/>
            <a:r>
              <a:rPr lang="en-US" dirty="0" smtClean="0"/>
              <a:t>Models handle them </a:t>
            </a:r>
            <a:r>
              <a:rPr lang="en-US" dirty="0" err="1" smtClean="0"/>
              <a:t>internarly</a:t>
            </a:r>
            <a:endParaRPr lang="en-US" dirty="0" smtClean="0"/>
          </a:p>
          <a:p>
            <a:r>
              <a:rPr lang="en-US" dirty="0" smtClean="0"/>
              <a:t>However, we sometimes want to know the particle-particle cross section directly </a:t>
            </a:r>
          </a:p>
          <a:p>
            <a:pPr lvl="1"/>
            <a:r>
              <a:rPr lang="en-US" dirty="0" smtClean="0"/>
              <a:t>It is favorite that </a:t>
            </a:r>
            <a:r>
              <a:rPr lang="en-US" dirty="0" err="1" smtClean="0"/>
              <a:t>CrossSectionDataSet</a:t>
            </a:r>
            <a:r>
              <a:rPr lang="en-US" dirty="0" smtClean="0"/>
              <a:t> also provide the interface for them. But these  should not be called in the series of main flow.</a:t>
            </a:r>
            <a:endParaRPr lang="en-US" dirty="0" smtClean="0"/>
          </a:p>
          <a:p>
            <a:r>
              <a:rPr lang="en-US" dirty="0" smtClean="0"/>
              <a:t>Model also sometime require Material information</a:t>
            </a:r>
          </a:p>
          <a:p>
            <a:pPr lvl="1"/>
            <a:r>
              <a:rPr lang="en-US" dirty="0" smtClean="0"/>
              <a:t>G4HadFinalState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ApplyYourself</a:t>
            </a:r>
            <a:r>
              <a:rPr lang="en-US" dirty="0" smtClean="0"/>
              <a:t>(</a:t>
            </a:r>
            <a:r>
              <a:rPr lang="en-US" dirty="0" err="1" smtClean="0"/>
              <a:t>HadProjectile</a:t>
            </a:r>
            <a:r>
              <a:rPr lang="en-US" dirty="0" smtClean="0"/>
              <a:t>, G4Nucleus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		</a:t>
            </a:r>
            <a:r>
              <a:rPr lang="en-US" dirty="0" smtClean="0"/>
              <a:t> </a:t>
            </a:r>
            <a:r>
              <a:rPr lang="en-US" dirty="0" smtClean="0"/>
              <a:t>       projectile          target</a:t>
            </a:r>
          </a:p>
          <a:p>
            <a:pPr lvl="1"/>
            <a:r>
              <a:rPr lang="en-US" dirty="0" err="1" smtClean="0"/>
              <a:t>HadProjectile</a:t>
            </a:r>
            <a:r>
              <a:rPr lang="en-US" dirty="0" smtClean="0"/>
              <a:t> already has Track</a:t>
            </a:r>
          </a:p>
          <a:p>
            <a:pPr lvl="2"/>
            <a:r>
              <a:rPr lang="en-US" dirty="0" smtClean="0"/>
              <a:t>So we can get the information through this </a:t>
            </a:r>
          </a:p>
          <a:p>
            <a:pPr lvl="1"/>
            <a:r>
              <a:rPr lang="en-US" dirty="0" smtClean="0"/>
              <a:t>G4Nucleus does not have </a:t>
            </a:r>
            <a:r>
              <a:rPr lang="en-US" dirty="0" err="1" smtClean="0"/>
              <a:t>ParticleDefinition</a:t>
            </a:r>
            <a:endParaRPr lang="en-US" dirty="0" smtClean="0"/>
          </a:p>
          <a:p>
            <a:pPr lvl="1"/>
            <a:r>
              <a:rPr lang="en-US" dirty="0" smtClean="0"/>
              <a:t>G4HadFinalState has object which has </a:t>
            </a:r>
            <a:r>
              <a:rPr lang="en-US" dirty="0" err="1" smtClean="0"/>
              <a:t>ParticleDefinition</a:t>
            </a:r>
            <a:endParaRPr lang="en-US" dirty="0" smtClean="0"/>
          </a:p>
          <a:p>
            <a:r>
              <a:rPr lang="en-US" dirty="0" smtClean="0"/>
              <a:t>It is not clear, the concepts of target (G4Nucleus) of the model is coming from “Material (Element, Isotope)” side or “Particle” side?</a:t>
            </a:r>
          </a:p>
          <a:p>
            <a:r>
              <a:rPr lang="en-US" dirty="0" smtClean="0"/>
              <a:t>This is also related to abundant methods in </a:t>
            </a:r>
            <a:r>
              <a:rPr lang="en-US" dirty="0" err="1" smtClean="0"/>
              <a:t>HadronicInteraction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77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81000" y="1752600"/>
            <a:ext cx="1981200" cy="9906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HadronicProcess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581400" y="1752600"/>
            <a:ext cx="2438400" cy="9906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EnergyRangeManager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724400" y="3567500"/>
            <a:ext cx="2286000" cy="9906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HadronicInteraction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733800" y="5320100"/>
            <a:ext cx="1981200" cy="9906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ModelA</a:t>
            </a:r>
            <a:endParaRPr lang="en-US" dirty="0"/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V="1">
            <a:off x="4724400" y="4558100"/>
            <a:ext cx="114300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6324600" y="5320100"/>
            <a:ext cx="2057400" cy="9906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ModelB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0"/>
            <a:endCxn id="6" idx="2"/>
          </p:cNvCxnSpPr>
          <p:nvPr/>
        </p:nvCxnSpPr>
        <p:spPr>
          <a:xfrm flipH="1" flipV="1">
            <a:off x="5867400" y="4558100"/>
            <a:ext cx="148590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71600" y="1052900"/>
            <a:ext cx="4343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G4HadronicInteraction </a:t>
            </a:r>
          </a:p>
          <a:p>
            <a:pPr algn="ctr"/>
            <a:r>
              <a:rPr lang="en-US" sz="1200" dirty="0" err="1" smtClean="0"/>
              <a:t>GetHadronicInteraction</a:t>
            </a:r>
            <a:r>
              <a:rPr lang="en-US" sz="1200" dirty="0" smtClean="0"/>
              <a:t>(</a:t>
            </a:r>
            <a:r>
              <a:rPr lang="en-US" sz="1200" dirty="0" err="1" smtClean="0"/>
              <a:t>kineticEnergy,aMaterial,anElement</a:t>
            </a:r>
            <a:r>
              <a:rPr lang="en-US" sz="1200" dirty="0" smtClean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78430" y="4022468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G4HadFinalState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</a:t>
            </a:r>
            <a:r>
              <a:rPr lang="en-US" sz="1200" dirty="0" err="1" smtClean="0"/>
              <a:t>ApplyYourself</a:t>
            </a:r>
            <a:r>
              <a:rPr lang="en-US" sz="1200" dirty="0" smtClean="0"/>
              <a:t>( </a:t>
            </a:r>
            <a:r>
              <a:rPr lang="en-US" sz="1200" dirty="0" err="1" smtClean="0"/>
              <a:t>HadProjectile</a:t>
            </a:r>
            <a:r>
              <a:rPr lang="en-US" sz="1200" dirty="0" smtClean="0"/>
              <a:t>, G4Nucleus)</a:t>
            </a:r>
          </a:p>
        </p:txBody>
      </p:sp>
      <p:cxnSp>
        <p:nvCxnSpPr>
          <p:cNvPr id="13" name="Elbow Connector 12"/>
          <p:cNvCxnSpPr>
            <a:stCxn id="4" idx="2"/>
            <a:endCxn id="7" idx="1"/>
          </p:cNvCxnSpPr>
          <p:nvPr/>
        </p:nvCxnSpPr>
        <p:spPr>
          <a:xfrm rot="16200000" flipH="1">
            <a:off x="1016600" y="3098200"/>
            <a:ext cx="3072200" cy="23622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46"/>
          <p:cNvCxnSpPr>
            <a:stCxn id="5" idx="0"/>
            <a:endCxn id="4" idx="0"/>
          </p:cNvCxnSpPr>
          <p:nvPr/>
        </p:nvCxnSpPr>
        <p:spPr>
          <a:xfrm rot="16200000" flipV="1">
            <a:off x="3086100" y="38100"/>
            <a:ext cx="12700" cy="3429000"/>
          </a:xfrm>
          <a:prstGeom prst="bentConnector3">
            <a:avLst>
              <a:gd name="adj1" fmla="val 1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68"/>
          <p:cNvCxnSpPr>
            <a:stCxn id="5" idx="3"/>
            <a:endCxn id="6" idx="0"/>
          </p:cNvCxnSpPr>
          <p:nvPr/>
        </p:nvCxnSpPr>
        <p:spPr>
          <a:xfrm flipH="1">
            <a:off x="5867400" y="2247900"/>
            <a:ext cx="152400" cy="1319600"/>
          </a:xfrm>
          <a:prstGeom prst="bentConnector4">
            <a:avLst>
              <a:gd name="adj1" fmla="val -150000"/>
              <a:gd name="adj2" fmla="val 68767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6934200" y="3186500"/>
            <a:ext cx="1524000" cy="304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&lt;&lt;interface&gt;&gt;</a:t>
            </a:r>
            <a:endParaRPr lang="en-US" dirty="0"/>
          </a:p>
        </p:txBody>
      </p:sp>
      <p:cxnSp>
        <p:nvCxnSpPr>
          <p:cNvPr id="44" name="Elbow Connector 43"/>
          <p:cNvCxnSpPr>
            <a:stCxn id="9" idx="0"/>
            <a:endCxn id="43" idx="2"/>
          </p:cNvCxnSpPr>
          <p:nvPr/>
        </p:nvCxnSpPr>
        <p:spPr>
          <a:xfrm rot="5400000" flipH="1" flipV="1">
            <a:off x="6610350" y="4234250"/>
            <a:ext cx="1828800" cy="342900"/>
          </a:xfrm>
          <a:prstGeom prst="bentConnector3">
            <a:avLst>
              <a:gd name="adj1" fmla="val 50000"/>
            </a:avLst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5" idx="3"/>
            <a:endCxn id="43" idx="0"/>
          </p:cNvCxnSpPr>
          <p:nvPr/>
        </p:nvCxnSpPr>
        <p:spPr>
          <a:xfrm>
            <a:off x="6019800" y="2247900"/>
            <a:ext cx="1676400" cy="938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Interface in </a:t>
            </a:r>
            <a:r>
              <a:rPr lang="en-US" dirty="0" err="1" smtClean="0"/>
              <a:t>HadronicInteraction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virtual G4bool  </a:t>
            </a:r>
            <a:r>
              <a:rPr lang="en-US" dirty="0" err="1" smtClean="0">
                <a:solidFill>
                  <a:srgbClr val="FF0000"/>
                </a:solidFill>
              </a:rPr>
              <a:t>IsApplicable</a:t>
            </a:r>
            <a:r>
              <a:rPr lang="en-US" dirty="0" smtClean="0">
                <a:solidFill>
                  <a:srgbClr val="FF0000"/>
                </a:solidFill>
              </a:rPr>
              <a:t> (const G4HadProjectile &amp;, G4Nucleus &amp;)</a:t>
            </a:r>
            <a:r>
              <a:rPr lang="en-US" dirty="0" smtClean="0"/>
              <a:t> </a:t>
            </a:r>
          </a:p>
          <a:p>
            <a:r>
              <a:rPr lang="en-US" dirty="0" smtClean="0"/>
              <a:t>G4double  </a:t>
            </a:r>
            <a:r>
              <a:rPr lang="en-US" dirty="0" err="1" smtClean="0"/>
              <a:t>GetMinEnergy</a:t>
            </a:r>
            <a:r>
              <a:rPr lang="en-US" dirty="0" smtClean="0"/>
              <a:t> () const  </a:t>
            </a:r>
          </a:p>
          <a:p>
            <a:r>
              <a:rPr lang="en-US" dirty="0" smtClean="0"/>
              <a:t>G4double  </a:t>
            </a:r>
            <a:r>
              <a:rPr lang="en-US" dirty="0" err="1" smtClean="0"/>
              <a:t>GetMinEnergy</a:t>
            </a:r>
            <a:r>
              <a:rPr lang="en-US" dirty="0" smtClean="0"/>
              <a:t> (const G4Material *</a:t>
            </a:r>
            <a:r>
              <a:rPr lang="en-US" dirty="0" err="1" smtClean="0"/>
              <a:t>aMaterial</a:t>
            </a:r>
            <a:r>
              <a:rPr lang="en-US" dirty="0" smtClean="0"/>
              <a:t>, const G4Element *</a:t>
            </a:r>
            <a:r>
              <a:rPr lang="en-US" dirty="0" err="1" smtClean="0"/>
              <a:t>anElement</a:t>
            </a:r>
            <a:r>
              <a:rPr lang="en-US" dirty="0" smtClean="0"/>
              <a:t>) const  </a:t>
            </a:r>
          </a:p>
          <a:p>
            <a:r>
              <a:rPr lang="en-US" dirty="0" smtClean="0"/>
              <a:t>void  </a:t>
            </a:r>
            <a:r>
              <a:rPr lang="en-US" dirty="0" err="1" smtClean="0"/>
              <a:t>SetMinEnergy</a:t>
            </a:r>
            <a:r>
              <a:rPr lang="en-US" dirty="0" smtClean="0"/>
              <a:t> (G4double </a:t>
            </a:r>
            <a:r>
              <a:rPr lang="en-US" dirty="0" err="1" smtClean="0"/>
              <a:t>anEnergy</a:t>
            </a:r>
            <a:r>
              <a:rPr lang="en-US" dirty="0" smtClean="0"/>
              <a:t>) </a:t>
            </a:r>
          </a:p>
          <a:p>
            <a:r>
              <a:rPr lang="en-US" dirty="0" smtClean="0"/>
              <a:t>void  </a:t>
            </a:r>
            <a:r>
              <a:rPr lang="en-US" dirty="0" err="1" smtClean="0"/>
              <a:t>SetMinEnergy</a:t>
            </a:r>
            <a:r>
              <a:rPr lang="en-US" dirty="0" smtClean="0"/>
              <a:t> (G4double </a:t>
            </a:r>
            <a:r>
              <a:rPr lang="en-US" dirty="0" err="1" smtClean="0"/>
              <a:t>anEnergy</a:t>
            </a:r>
            <a:r>
              <a:rPr lang="en-US" dirty="0" smtClean="0"/>
              <a:t>, const G4Element *</a:t>
            </a:r>
            <a:r>
              <a:rPr lang="en-US" dirty="0" err="1" smtClean="0"/>
              <a:t>anElement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void  </a:t>
            </a:r>
            <a:r>
              <a:rPr lang="en-US" dirty="0" err="1" smtClean="0"/>
              <a:t>SetMinEnergy</a:t>
            </a:r>
            <a:r>
              <a:rPr lang="en-US" dirty="0" smtClean="0"/>
              <a:t> (G4double </a:t>
            </a:r>
            <a:r>
              <a:rPr lang="en-US" dirty="0" err="1" smtClean="0"/>
              <a:t>anEnergy</a:t>
            </a:r>
            <a:r>
              <a:rPr lang="en-US" dirty="0" smtClean="0"/>
              <a:t>, const G4Material *</a:t>
            </a:r>
            <a:r>
              <a:rPr lang="en-US" dirty="0" err="1" smtClean="0"/>
              <a:t>aMaterial</a:t>
            </a:r>
            <a:r>
              <a:rPr lang="en-US" dirty="0" smtClean="0"/>
              <a:t>) </a:t>
            </a:r>
          </a:p>
          <a:p>
            <a:r>
              <a:rPr lang="en-US" dirty="0" smtClean="0"/>
              <a:t>G4double  </a:t>
            </a:r>
            <a:r>
              <a:rPr lang="en-US" dirty="0" err="1" smtClean="0"/>
              <a:t>GetMaxEnergy</a:t>
            </a:r>
            <a:r>
              <a:rPr lang="en-US" dirty="0" smtClean="0"/>
              <a:t> () const  </a:t>
            </a:r>
          </a:p>
          <a:p>
            <a:r>
              <a:rPr lang="en-US" dirty="0" smtClean="0"/>
              <a:t>G4double  </a:t>
            </a:r>
            <a:r>
              <a:rPr lang="en-US" dirty="0" err="1" smtClean="0"/>
              <a:t>GetMaxEnergy</a:t>
            </a:r>
            <a:r>
              <a:rPr lang="en-US" dirty="0" smtClean="0"/>
              <a:t> (const G4Material *</a:t>
            </a:r>
            <a:r>
              <a:rPr lang="en-US" dirty="0" err="1" smtClean="0"/>
              <a:t>aMaterial</a:t>
            </a:r>
            <a:r>
              <a:rPr lang="en-US" dirty="0" smtClean="0"/>
              <a:t>, const G4Element *</a:t>
            </a:r>
            <a:r>
              <a:rPr lang="en-US" dirty="0" err="1" smtClean="0"/>
              <a:t>anElement</a:t>
            </a:r>
            <a:r>
              <a:rPr lang="en-US" dirty="0" smtClean="0"/>
              <a:t>) const  </a:t>
            </a:r>
          </a:p>
          <a:p>
            <a:r>
              <a:rPr lang="en-US" dirty="0" smtClean="0"/>
              <a:t>void  </a:t>
            </a:r>
            <a:r>
              <a:rPr lang="en-US" dirty="0" err="1" smtClean="0"/>
              <a:t>SetMaxEnergy</a:t>
            </a:r>
            <a:r>
              <a:rPr lang="en-US" dirty="0" smtClean="0"/>
              <a:t> (const G4double </a:t>
            </a:r>
            <a:r>
              <a:rPr lang="en-US" dirty="0" err="1" smtClean="0"/>
              <a:t>anEnergy</a:t>
            </a:r>
            <a:r>
              <a:rPr lang="en-US" dirty="0" smtClean="0"/>
              <a:t>) </a:t>
            </a:r>
          </a:p>
          <a:p>
            <a:r>
              <a:rPr lang="en-US" dirty="0" smtClean="0"/>
              <a:t>void  </a:t>
            </a:r>
            <a:r>
              <a:rPr lang="en-US" dirty="0" err="1" smtClean="0"/>
              <a:t>SetMaxEnergy</a:t>
            </a:r>
            <a:r>
              <a:rPr lang="en-US" dirty="0" smtClean="0"/>
              <a:t> (G4double </a:t>
            </a:r>
            <a:r>
              <a:rPr lang="en-US" dirty="0" err="1" smtClean="0"/>
              <a:t>anEnergy</a:t>
            </a:r>
            <a:r>
              <a:rPr lang="en-US" dirty="0" smtClean="0"/>
              <a:t>, const G4Element *</a:t>
            </a:r>
            <a:r>
              <a:rPr lang="en-US" dirty="0" err="1" smtClean="0"/>
              <a:t>anElement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void  </a:t>
            </a:r>
            <a:r>
              <a:rPr lang="en-US" dirty="0" err="1" smtClean="0"/>
              <a:t>SetMaxEnergy</a:t>
            </a:r>
            <a:r>
              <a:rPr lang="en-US" dirty="0" smtClean="0"/>
              <a:t> (G4double </a:t>
            </a:r>
            <a:r>
              <a:rPr lang="en-US" dirty="0" err="1" smtClean="0"/>
              <a:t>anEnergy</a:t>
            </a:r>
            <a:r>
              <a:rPr lang="en-US" dirty="0" smtClean="0"/>
              <a:t>, const G4Material *</a:t>
            </a:r>
            <a:r>
              <a:rPr lang="en-US" dirty="0" err="1" smtClean="0"/>
              <a:t>aMaterial</a:t>
            </a:r>
            <a:r>
              <a:rPr lang="en-US" dirty="0" smtClean="0"/>
              <a:t>) </a:t>
            </a:r>
          </a:p>
          <a:p>
            <a:endParaRPr lang="en-US" dirty="0" smtClean="0"/>
          </a:p>
          <a:p>
            <a:r>
              <a:rPr lang="en-US" dirty="0" smtClean="0"/>
              <a:t>void  </a:t>
            </a:r>
            <a:r>
              <a:rPr lang="en-US" dirty="0" err="1" smtClean="0"/>
              <a:t>DeActivateFor</a:t>
            </a:r>
            <a:r>
              <a:rPr lang="en-US" dirty="0" smtClean="0"/>
              <a:t> (const G4Material *</a:t>
            </a:r>
            <a:r>
              <a:rPr lang="en-US" dirty="0" err="1" smtClean="0"/>
              <a:t>aMaterial</a:t>
            </a:r>
            <a:r>
              <a:rPr lang="en-US" dirty="0" smtClean="0"/>
              <a:t>) </a:t>
            </a:r>
          </a:p>
          <a:p>
            <a:r>
              <a:rPr lang="en-US" dirty="0" smtClean="0"/>
              <a:t>void  </a:t>
            </a:r>
            <a:r>
              <a:rPr lang="en-US" dirty="0" err="1" smtClean="0"/>
              <a:t>ActivateFor</a:t>
            </a:r>
            <a:r>
              <a:rPr lang="en-US" dirty="0" smtClean="0"/>
              <a:t> (const G4Material *</a:t>
            </a:r>
            <a:r>
              <a:rPr lang="en-US" dirty="0" err="1" smtClean="0"/>
              <a:t>aMaterial</a:t>
            </a:r>
            <a:r>
              <a:rPr lang="en-US" dirty="0" smtClean="0"/>
              <a:t>) </a:t>
            </a:r>
          </a:p>
          <a:p>
            <a:r>
              <a:rPr lang="en-US" dirty="0" smtClean="0"/>
              <a:t>void  </a:t>
            </a:r>
            <a:r>
              <a:rPr lang="en-US" dirty="0" err="1" smtClean="0"/>
              <a:t>DeActivateFor</a:t>
            </a:r>
            <a:r>
              <a:rPr lang="en-US" dirty="0" smtClean="0"/>
              <a:t> (const G4Element *</a:t>
            </a:r>
            <a:r>
              <a:rPr lang="en-US" dirty="0" err="1" smtClean="0"/>
              <a:t>anElement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void  </a:t>
            </a:r>
            <a:r>
              <a:rPr lang="en-US" dirty="0" err="1" smtClean="0"/>
              <a:t>ActivateFor</a:t>
            </a:r>
            <a:r>
              <a:rPr lang="en-US" dirty="0" smtClean="0"/>
              <a:t> (const G4Element *</a:t>
            </a:r>
            <a:r>
              <a:rPr lang="en-US" dirty="0" err="1" smtClean="0"/>
              <a:t>anElement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G4bool  </a:t>
            </a:r>
            <a:r>
              <a:rPr lang="en-US" dirty="0" err="1" smtClean="0"/>
              <a:t>IsBlocked</a:t>
            </a:r>
            <a:r>
              <a:rPr lang="en-US" dirty="0" smtClean="0"/>
              <a:t> (const G4Material *</a:t>
            </a:r>
            <a:r>
              <a:rPr lang="en-US" dirty="0" err="1" smtClean="0"/>
              <a:t>aMaterial</a:t>
            </a:r>
            <a:r>
              <a:rPr lang="en-US" dirty="0" smtClean="0"/>
              <a:t>) const  </a:t>
            </a:r>
          </a:p>
          <a:p>
            <a:r>
              <a:rPr lang="en-US" dirty="0" smtClean="0"/>
              <a:t>G4bool  </a:t>
            </a:r>
            <a:r>
              <a:rPr lang="en-US" dirty="0" err="1" smtClean="0"/>
              <a:t>IsBlocked</a:t>
            </a:r>
            <a:r>
              <a:rPr lang="en-US" dirty="0" smtClean="0"/>
              <a:t> (const G4Element *</a:t>
            </a:r>
            <a:r>
              <a:rPr lang="en-US" dirty="0" err="1" smtClean="0"/>
              <a:t>anElement</a:t>
            </a:r>
            <a:r>
              <a:rPr lang="en-US" dirty="0" smtClean="0"/>
              <a:t>) const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Hadronic Process</a:t>
            </a:r>
          </a:p>
          <a:p>
            <a:pPr lvl="1"/>
            <a:r>
              <a:rPr lang="en-US" dirty="0" smtClean="0"/>
              <a:t>Processes which are derived from G4HadronicProcess</a:t>
            </a:r>
          </a:p>
          <a:p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Models which</a:t>
            </a:r>
            <a:r>
              <a:rPr lang="en-US" dirty="0" smtClean="0"/>
              <a:t> are derived from </a:t>
            </a:r>
            <a:r>
              <a:rPr lang="en-US" dirty="0" smtClean="0"/>
              <a:t>G4HadronicInteraction</a:t>
            </a:r>
          </a:p>
          <a:p>
            <a:r>
              <a:rPr lang="en-US" dirty="0" smtClean="0"/>
              <a:t>Cross Section</a:t>
            </a:r>
          </a:p>
          <a:p>
            <a:pPr lvl="1"/>
            <a:r>
              <a:rPr lang="en-US" dirty="0" smtClean="0"/>
              <a:t>Cross Sections which </a:t>
            </a:r>
            <a:r>
              <a:rPr lang="en-US" dirty="0" smtClean="0"/>
              <a:t>are derived from </a:t>
            </a:r>
            <a:r>
              <a:rPr lang="en-US" dirty="0" smtClean="0"/>
              <a:t>G4VCrossSectionDataSet</a:t>
            </a:r>
          </a:p>
          <a:p>
            <a:r>
              <a:rPr lang="en-US" dirty="0" smtClean="0"/>
              <a:t>Processes, models, cross sections those are not applied above definition (like CHIPS, </a:t>
            </a:r>
            <a:r>
              <a:rPr lang="en-US" dirty="0" err="1" smtClean="0"/>
              <a:t>PhotoNucleus</a:t>
            </a:r>
            <a:r>
              <a:rPr lang="en-US" dirty="0" smtClean="0"/>
              <a:t> </a:t>
            </a:r>
            <a:r>
              <a:rPr lang="en-US" dirty="0" smtClean="0"/>
              <a:t>and so on) are out of scope in following discussion.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3429000" y="381000"/>
            <a:ext cx="2133600" cy="9906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HadronicProcess</a:t>
            </a:r>
            <a:endParaRPr lang="en-US" sz="2000" dirty="0"/>
          </a:p>
        </p:txBody>
      </p:sp>
      <p:sp>
        <p:nvSpPr>
          <p:cNvPr id="26" name="Rounded Rectangle 25"/>
          <p:cNvSpPr/>
          <p:nvPr/>
        </p:nvSpPr>
        <p:spPr>
          <a:xfrm>
            <a:off x="1066800" y="1524000"/>
            <a:ext cx="2133600" cy="9906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EnergyRangeManager</a:t>
            </a:r>
            <a:endParaRPr lang="en-US" sz="1600" dirty="0"/>
          </a:p>
        </p:txBody>
      </p:sp>
      <p:sp>
        <p:nvSpPr>
          <p:cNvPr id="27" name="Rounded Rectangle 26"/>
          <p:cNvSpPr/>
          <p:nvPr/>
        </p:nvSpPr>
        <p:spPr>
          <a:xfrm>
            <a:off x="1066800" y="3657600"/>
            <a:ext cx="1981200" cy="9906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HadronicInteraction</a:t>
            </a:r>
            <a:endParaRPr lang="en-US" sz="1600" dirty="0"/>
          </a:p>
        </p:txBody>
      </p:sp>
      <p:sp>
        <p:nvSpPr>
          <p:cNvPr id="28" name="Rounded Rectangle 27"/>
          <p:cNvSpPr/>
          <p:nvPr/>
        </p:nvSpPr>
        <p:spPr>
          <a:xfrm>
            <a:off x="457200" y="5410200"/>
            <a:ext cx="1600200" cy="9906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ModelA</a:t>
            </a:r>
            <a:endParaRPr lang="en-US" sz="1600" dirty="0"/>
          </a:p>
        </p:txBody>
      </p:sp>
      <p:cxnSp>
        <p:nvCxnSpPr>
          <p:cNvPr id="29" name="Straight Arrow Connector 28"/>
          <p:cNvCxnSpPr>
            <a:stCxn id="28" idx="0"/>
            <a:endCxn id="27" idx="2"/>
          </p:cNvCxnSpPr>
          <p:nvPr/>
        </p:nvCxnSpPr>
        <p:spPr>
          <a:xfrm flipV="1">
            <a:off x="1257300" y="4648200"/>
            <a:ext cx="80010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2438400" y="5410200"/>
            <a:ext cx="1676400" cy="9906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ModelB</a:t>
            </a:r>
            <a:endParaRPr lang="en-US" sz="1600" dirty="0"/>
          </a:p>
        </p:txBody>
      </p:sp>
      <p:cxnSp>
        <p:nvCxnSpPr>
          <p:cNvPr id="31" name="Straight Arrow Connector 30"/>
          <p:cNvCxnSpPr>
            <a:stCxn id="30" idx="0"/>
            <a:endCxn id="27" idx="2"/>
          </p:cNvCxnSpPr>
          <p:nvPr/>
        </p:nvCxnSpPr>
        <p:spPr>
          <a:xfrm flipH="1" flipV="1">
            <a:off x="2057400" y="4648200"/>
            <a:ext cx="121920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62000" y="152400"/>
            <a:ext cx="2057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G4HadronicInteraction </a:t>
            </a:r>
            <a:endParaRPr lang="en-US" sz="1200" dirty="0" smtClean="0"/>
          </a:p>
          <a:p>
            <a:r>
              <a:rPr lang="en-US" sz="1200" dirty="0" smtClean="0"/>
              <a:t>      </a:t>
            </a:r>
            <a:r>
              <a:rPr lang="en-US" sz="1200" dirty="0" err="1" smtClean="0"/>
              <a:t>GetHadronicInteraction</a:t>
            </a:r>
            <a:r>
              <a:rPr lang="en-US" sz="1200" dirty="0" smtClean="0"/>
              <a:t>(,,,)</a:t>
            </a:r>
            <a:endParaRPr lang="en-US" sz="1200" dirty="0" smtClean="0"/>
          </a:p>
        </p:txBody>
      </p:sp>
      <p:sp>
        <p:nvSpPr>
          <p:cNvPr id="33" name="TextBox 32"/>
          <p:cNvSpPr txBox="1"/>
          <p:nvPr/>
        </p:nvSpPr>
        <p:spPr>
          <a:xfrm rot="5400000">
            <a:off x="2059632" y="3579168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G4HadFinalState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</a:t>
            </a:r>
            <a:r>
              <a:rPr lang="en-US" sz="1200" dirty="0" err="1" smtClean="0"/>
              <a:t>ApplyYourself</a:t>
            </a:r>
            <a:r>
              <a:rPr lang="en-US" sz="1200" dirty="0" smtClean="0"/>
              <a:t>( </a:t>
            </a:r>
            <a:r>
              <a:rPr lang="en-US" sz="1200" dirty="0" err="1" smtClean="0"/>
              <a:t>HadProjectile</a:t>
            </a:r>
            <a:r>
              <a:rPr lang="en-US" sz="1200" dirty="0" smtClean="0"/>
              <a:t>, G4Nucleus)</a:t>
            </a:r>
          </a:p>
        </p:txBody>
      </p:sp>
      <p:cxnSp>
        <p:nvCxnSpPr>
          <p:cNvPr id="34" name="Elbow Connector 12"/>
          <p:cNvCxnSpPr>
            <a:stCxn id="25" idx="1"/>
            <a:endCxn id="30" idx="0"/>
          </p:cNvCxnSpPr>
          <p:nvPr/>
        </p:nvCxnSpPr>
        <p:spPr>
          <a:xfrm rot="10800000" flipV="1">
            <a:off x="3276600" y="876300"/>
            <a:ext cx="152400" cy="45339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46"/>
          <p:cNvCxnSpPr>
            <a:stCxn id="26" idx="1"/>
            <a:endCxn id="25" idx="0"/>
          </p:cNvCxnSpPr>
          <p:nvPr/>
        </p:nvCxnSpPr>
        <p:spPr>
          <a:xfrm rot="10800000" flipH="1">
            <a:off x="1066800" y="381000"/>
            <a:ext cx="3429000" cy="1638300"/>
          </a:xfrm>
          <a:prstGeom prst="bentConnector4">
            <a:avLst>
              <a:gd name="adj1" fmla="val -6667"/>
              <a:gd name="adj2" fmla="val 1139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68"/>
          <p:cNvCxnSpPr>
            <a:stCxn id="26" idx="2"/>
            <a:endCxn id="27" idx="0"/>
          </p:cNvCxnSpPr>
          <p:nvPr/>
        </p:nvCxnSpPr>
        <p:spPr>
          <a:xfrm rot="5400000">
            <a:off x="1524000" y="3048000"/>
            <a:ext cx="1143000" cy="76200"/>
          </a:xfrm>
          <a:prstGeom prst="bent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457200" y="3124200"/>
            <a:ext cx="1371600" cy="3048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&lt;&lt;interface&gt;&gt;</a:t>
            </a:r>
            <a:endParaRPr lang="en-US" sz="1600" dirty="0"/>
          </a:p>
        </p:txBody>
      </p:sp>
      <p:cxnSp>
        <p:nvCxnSpPr>
          <p:cNvPr id="38" name="Elbow Connector 37"/>
          <p:cNvCxnSpPr>
            <a:stCxn id="28" idx="1"/>
            <a:endCxn id="37" idx="1"/>
          </p:cNvCxnSpPr>
          <p:nvPr/>
        </p:nvCxnSpPr>
        <p:spPr>
          <a:xfrm rot="10800000">
            <a:off x="457200" y="3276600"/>
            <a:ext cx="12700" cy="2628900"/>
          </a:xfrm>
          <a:prstGeom prst="bentConnector3">
            <a:avLst>
              <a:gd name="adj1" fmla="val 1800000"/>
            </a:avLst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stCxn id="26" idx="2"/>
            <a:endCxn id="37" idx="0"/>
          </p:cNvCxnSpPr>
          <p:nvPr/>
        </p:nvCxnSpPr>
        <p:spPr>
          <a:xfrm rot="5400000">
            <a:off x="1333500" y="2324100"/>
            <a:ext cx="609600" cy="990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6019800" y="1600200"/>
            <a:ext cx="1981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CrossSection</a:t>
            </a:r>
            <a:endParaRPr lang="en-US" sz="1600" dirty="0" smtClean="0"/>
          </a:p>
          <a:p>
            <a:pPr algn="ctr"/>
            <a:r>
              <a:rPr lang="en-US" sz="1600" dirty="0" err="1" smtClean="0"/>
              <a:t>DataStore</a:t>
            </a:r>
            <a:endParaRPr lang="en-US" dirty="0"/>
          </a:p>
        </p:txBody>
      </p:sp>
      <p:sp>
        <p:nvSpPr>
          <p:cNvPr id="74" name="Rounded Rectangle 73"/>
          <p:cNvSpPr/>
          <p:nvPr/>
        </p:nvSpPr>
        <p:spPr>
          <a:xfrm>
            <a:off x="5638800" y="3733800"/>
            <a:ext cx="2133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VCrossSectionDataSet</a:t>
            </a:r>
            <a:endParaRPr lang="en-US" sz="1600" dirty="0"/>
          </a:p>
        </p:txBody>
      </p:sp>
      <p:sp>
        <p:nvSpPr>
          <p:cNvPr id="75" name="Rounded Rectangle 74"/>
          <p:cNvSpPr/>
          <p:nvPr/>
        </p:nvSpPr>
        <p:spPr>
          <a:xfrm>
            <a:off x="5105400" y="5410200"/>
            <a:ext cx="1676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CrossSection</a:t>
            </a:r>
            <a:endParaRPr lang="en-US" sz="1600" dirty="0" smtClean="0"/>
          </a:p>
          <a:p>
            <a:pPr algn="ctr"/>
            <a:r>
              <a:rPr lang="en-US" sz="1600" dirty="0" err="1" smtClean="0"/>
              <a:t>DataSetA</a:t>
            </a:r>
            <a:endParaRPr lang="en-US" sz="1600" dirty="0"/>
          </a:p>
        </p:txBody>
      </p:sp>
      <p:cxnSp>
        <p:nvCxnSpPr>
          <p:cNvPr id="76" name="Straight Arrow Connector 75"/>
          <p:cNvCxnSpPr>
            <a:stCxn id="75" idx="0"/>
            <a:endCxn id="74" idx="2"/>
          </p:cNvCxnSpPr>
          <p:nvPr/>
        </p:nvCxnSpPr>
        <p:spPr>
          <a:xfrm flipV="1">
            <a:off x="5943600" y="4724400"/>
            <a:ext cx="76200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7086600" y="5410200"/>
            <a:ext cx="1600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CrossSection</a:t>
            </a:r>
            <a:endParaRPr lang="en-US" sz="1600" dirty="0" smtClean="0"/>
          </a:p>
          <a:p>
            <a:pPr algn="ctr"/>
            <a:r>
              <a:rPr lang="en-US" sz="1600" dirty="0" err="1" smtClean="0"/>
              <a:t>DataSetB</a:t>
            </a:r>
            <a:endParaRPr lang="en-US" sz="1600" dirty="0"/>
          </a:p>
        </p:txBody>
      </p:sp>
      <p:cxnSp>
        <p:nvCxnSpPr>
          <p:cNvPr id="78" name="Straight Arrow Connector 77"/>
          <p:cNvCxnSpPr>
            <a:stCxn id="77" idx="0"/>
            <a:endCxn id="74" idx="2"/>
          </p:cNvCxnSpPr>
          <p:nvPr/>
        </p:nvCxnSpPr>
        <p:spPr>
          <a:xfrm flipH="1" flipV="1">
            <a:off x="6705600" y="4724400"/>
            <a:ext cx="118110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715000" y="3048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Double</a:t>
            </a:r>
            <a:r>
              <a:rPr lang="en-US" sz="1200" dirty="0"/>
              <a:t>	</a:t>
            </a:r>
            <a:r>
              <a:rPr lang="en-US" sz="1200" dirty="0" smtClean="0"/>
              <a:t>                   </a:t>
            </a:r>
            <a:r>
              <a:rPr lang="en-US" sz="1200" dirty="0" err="1" smtClean="0"/>
              <a:t>GetCrossSection</a:t>
            </a:r>
            <a:r>
              <a:rPr lang="en-US" sz="1200" dirty="0" smtClean="0"/>
              <a:t>(</a:t>
            </a:r>
            <a:r>
              <a:rPr lang="en-US" sz="1200" dirty="0" err="1" smtClean="0"/>
              <a:t>DynamicParticle</a:t>
            </a:r>
            <a:r>
              <a:rPr lang="en-US" sz="1200" dirty="0" smtClean="0"/>
              <a:t>, Material)</a:t>
            </a:r>
            <a:endParaRPr lang="en-US" sz="1200" dirty="0"/>
          </a:p>
        </p:txBody>
      </p:sp>
      <p:sp>
        <p:nvSpPr>
          <p:cNvPr id="80" name="TextBox 79"/>
          <p:cNvSpPr txBox="1"/>
          <p:nvPr/>
        </p:nvSpPr>
        <p:spPr>
          <a:xfrm>
            <a:off x="4572000" y="2362200"/>
            <a:ext cx="236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G4Element	</a:t>
            </a:r>
          </a:p>
          <a:p>
            <a:r>
              <a:rPr lang="en-US" sz="1200" dirty="0" smtClean="0"/>
              <a:t>         </a:t>
            </a:r>
            <a:r>
              <a:rPr lang="en-US" sz="1200" dirty="0" err="1" smtClean="0"/>
              <a:t>SampleZandA</a:t>
            </a:r>
            <a:r>
              <a:rPr lang="en-US" sz="1200" dirty="0" smtClean="0"/>
              <a:t>(,,,)</a:t>
            </a:r>
            <a:endParaRPr lang="en-US" sz="1200" dirty="0" smtClean="0"/>
          </a:p>
        </p:txBody>
      </p:sp>
      <p:cxnSp>
        <p:nvCxnSpPr>
          <p:cNvPr id="81" name="Elbow Connector 80"/>
          <p:cNvCxnSpPr>
            <a:stCxn id="2" idx="2"/>
            <a:endCxn id="73" idx="2"/>
          </p:cNvCxnSpPr>
          <p:nvPr/>
        </p:nvCxnSpPr>
        <p:spPr>
          <a:xfrm rot="16200000" flipH="1">
            <a:off x="5204619" y="785019"/>
            <a:ext cx="1173162" cy="2438400"/>
          </a:xfrm>
          <a:prstGeom prst="bentConnector3">
            <a:avLst>
              <a:gd name="adj1" fmla="val 1194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46"/>
          <p:cNvCxnSpPr>
            <a:stCxn id="73" idx="0"/>
            <a:endCxn id="25" idx="3"/>
          </p:cNvCxnSpPr>
          <p:nvPr/>
        </p:nvCxnSpPr>
        <p:spPr>
          <a:xfrm rot="16200000" flipV="1">
            <a:off x="5924550" y="514350"/>
            <a:ext cx="723900" cy="14478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68"/>
          <p:cNvCxnSpPr>
            <a:stCxn id="73" idx="3"/>
            <a:endCxn id="74" idx="0"/>
          </p:cNvCxnSpPr>
          <p:nvPr/>
        </p:nvCxnSpPr>
        <p:spPr>
          <a:xfrm flipH="1">
            <a:off x="6705600" y="2095500"/>
            <a:ext cx="1295400" cy="1638300"/>
          </a:xfrm>
          <a:prstGeom prst="bentConnector4">
            <a:avLst>
              <a:gd name="adj1" fmla="val -17647"/>
              <a:gd name="adj2" fmla="val 65116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ounded Rectangle 83"/>
          <p:cNvSpPr/>
          <p:nvPr/>
        </p:nvSpPr>
        <p:spPr>
          <a:xfrm>
            <a:off x="7315200" y="3124200"/>
            <a:ext cx="1676400" cy="304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&lt;&lt;interface&gt;&gt;</a:t>
            </a:r>
            <a:endParaRPr lang="en-US" sz="2000" dirty="0"/>
          </a:p>
        </p:txBody>
      </p:sp>
      <p:cxnSp>
        <p:nvCxnSpPr>
          <p:cNvPr id="85" name="Elbow Connector 84"/>
          <p:cNvCxnSpPr>
            <a:stCxn id="77" idx="3"/>
            <a:endCxn id="84" idx="2"/>
          </p:cNvCxnSpPr>
          <p:nvPr/>
        </p:nvCxnSpPr>
        <p:spPr>
          <a:xfrm flipH="1" flipV="1">
            <a:off x="8153400" y="3429000"/>
            <a:ext cx="533400" cy="2476500"/>
          </a:xfrm>
          <a:prstGeom prst="bentConnector4">
            <a:avLst>
              <a:gd name="adj1" fmla="val -42857"/>
              <a:gd name="adj2" fmla="val 60000"/>
            </a:avLst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hape 85"/>
          <p:cNvCxnSpPr>
            <a:stCxn id="73" idx="3"/>
            <a:endCxn id="84" idx="0"/>
          </p:cNvCxnSpPr>
          <p:nvPr/>
        </p:nvCxnSpPr>
        <p:spPr>
          <a:xfrm>
            <a:off x="8001000" y="2095500"/>
            <a:ext cx="152400" cy="10287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Requests from Low Energy Neutron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be enable to calculate special material depended cross sections </a:t>
            </a:r>
            <a:r>
              <a:rPr lang="en-US" dirty="0" smtClean="0"/>
              <a:t>(H in Polyethylene, H in Water</a:t>
            </a:r>
            <a:r>
              <a:rPr lang="en-US" dirty="0" smtClean="0"/>
              <a:t>,,,,) for </a:t>
            </a:r>
            <a:r>
              <a:rPr lang="en-US" dirty="0" err="1" smtClean="0"/>
              <a:t>Nist</a:t>
            </a:r>
            <a:r>
              <a:rPr lang="en-US" dirty="0" smtClean="0"/>
              <a:t> materials.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Passing Material to </a:t>
            </a:r>
            <a:r>
              <a:rPr lang="en-US" dirty="0" err="1" smtClean="0">
                <a:solidFill>
                  <a:srgbClr val="FF0000"/>
                </a:solidFill>
              </a:rPr>
              <a:t>CrossSectionDataSet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To be enable to use materials made from </a:t>
            </a:r>
            <a:r>
              <a:rPr lang="en-US" dirty="0" smtClean="0"/>
              <a:t>excited</a:t>
            </a:r>
            <a:r>
              <a:rPr lang="en-US" dirty="0" smtClean="0"/>
              <a:t> </a:t>
            </a:r>
            <a:r>
              <a:rPr lang="en-US" dirty="0" smtClean="0"/>
              <a:t>Isomers in simulation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Update </a:t>
            </a:r>
            <a:r>
              <a:rPr lang="en-US" dirty="0" smtClean="0">
                <a:solidFill>
                  <a:srgbClr val="FF0000"/>
                </a:solidFill>
              </a:rPr>
              <a:t>G4Isotope (Material)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Update </a:t>
            </a:r>
            <a:r>
              <a:rPr lang="en-US" dirty="0" smtClean="0">
                <a:solidFill>
                  <a:srgbClr val="FF0000"/>
                </a:solidFill>
              </a:rPr>
              <a:t>G4Nucleus (Model)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Passing the isotope to </a:t>
            </a:r>
            <a:r>
              <a:rPr lang="en-US" dirty="0" err="1" smtClean="0"/>
              <a:t>CrossSectionDataSet</a:t>
            </a:r>
            <a:endParaRPr lang="en-US" dirty="0" smtClean="0"/>
          </a:p>
          <a:p>
            <a:pPr lvl="1"/>
            <a:r>
              <a:rPr lang="en-US" dirty="0" smtClean="0"/>
              <a:t>Passing the nucleus to Model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</a:t>
            </a:r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GPIL of hadronic </a:t>
            </a:r>
            <a:r>
              <a:rPr lang="en-US" dirty="0" smtClean="0"/>
              <a:t>process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does </a:t>
            </a:r>
            <a:r>
              <a:rPr lang="en-US" dirty="0" smtClean="0"/>
              <a:t>not take account of Isotope-wise cross sections</a:t>
            </a:r>
          </a:p>
          <a:p>
            <a:pPr lvl="1"/>
            <a:r>
              <a:rPr lang="en-US" dirty="0" smtClean="0"/>
              <a:t>Therefore </a:t>
            </a:r>
            <a:r>
              <a:rPr lang="en-US" dirty="0" smtClean="0"/>
              <a:t>low </a:t>
            </a:r>
            <a:r>
              <a:rPr lang="en-US" dirty="0" smtClean="0"/>
              <a:t>e</a:t>
            </a:r>
            <a:r>
              <a:rPr lang="en-US" dirty="0" smtClean="0"/>
              <a:t>nergy </a:t>
            </a:r>
            <a:r>
              <a:rPr lang="en-US" dirty="0" smtClean="0"/>
              <a:t>n</a:t>
            </a:r>
            <a:r>
              <a:rPr lang="en-US" dirty="0" smtClean="0"/>
              <a:t>eutron </a:t>
            </a:r>
            <a:r>
              <a:rPr lang="en-US" dirty="0" smtClean="0"/>
              <a:t>c</a:t>
            </a:r>
            <a:r>
              <a:rPr lang="en-US" dirty="0" smtClean="0"/>
              <a:t>ross </a:t>
            </a:r>
            <a:r>
              <a:rPr lang="en-US" dirty="0" smtClean="0"/>
              <a:t>s</a:t>
            </a:r>
            <a:r>
              <a:rPr lang="en-US" dirty="0" smtClean="0"/>
              <a:t>ections </a:t>
            </a:r>
            <a:r>
              <a:rPr lang="en-US" dirty="0" smtClean="0"/>
              <a:t>(HP and LEND) should internally integrates the cross sections and reply </a:t>
            </a:r>
            <a:r>
              <a:rPr lang="en-US" dirty="0" smtClean="0"/>
              <a:t>element-wise </a:t>
            </a:r>
            <a:r>
              <a:rPr lang="en-US" dirty="0" smtClean="0"/>
              <a:t>cross section</a:t>
            </a:r>
          </a:p>
          <a:p>
            <a:pPr lvl="1"/>
            <a:r>
              <a:rPr lang="en-US" dirty="0" smtClean="0"/>
              <a:t>This should be handle in upper </a:t>
            </a:r>
            <a:r>
              <a:rPr lang="en-US" dirty="0" smtClean="0"/>
              <a:t>level than the </a:t>
            </a:r>
            <a:r>
              <a:rPr lang="en-US" dirty="0" err="1" smtClean="0"/>
              <a:t>CrossSectionDataSet</a:t>
            </a:r>
            <a:r>
              <a:rPr lang="en-US" dirty="0" smtClean="0"/>
              <a:t>.</a:t>
            </a:r>
            <a:endParaRPr lang="en-US" dirty="0" smtClean="0"/>
          </a:p>
          <a:p>
            <a:pPr lvl="2"/>
            <a:r>
              <a:rPr lang="en-US" dirty="0" smtClean="0"/>
              <a:t>In our framework, </a:t>
            </a:r>
            <a:r>
              <a:rPr lang="en-US" dirty="0" err="1" smtClean="0"/>
              <a:t>CrossSectionDataStore</a:t>
            </a:r>
            <a:r>
              <a:rPr lang="en-US" dirty="0" smtClean="0"/>
              <a:t> should do this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2133600"/>
            <a:ext cx="613943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G4double </a:t>
            </a:r>
            <a:endParaRPr lang="en-US" dirty="0" smtClean="0"/>
          </a:p>
          <a:p>
            <a:r>
              <a:rPr lang="en-US" dirty="0" smtClean="0"/>
              <a:t>G4HadronicProcess</a:t>
            </a:r>
            <a:r>
              <a:rPr lang="en-US" dirty="0" smtClean="0"/>
              <a:t>::</a:t>
            </a:r>
            <a:r>
              <a:rPr lang="en-US" dirty="0" err="1" smtClean="0"/>
              <a:t>GetMeanFreePath</a:t>
            </a:r>
            <a:r>
              <a:rPr lang="en-US" dirty="0" smtClean="0"/>
              <a:t>(const </a:t>
            </a:r>
            <a:r>
              <a:rPr lang="en-US" dirty="0" smtClean="0"/>
              <a:t>G4Track &amp;</a:t>
            </a:r>
            <a:r>
              <a:rPr lang="en-US" dirty="0" err="1" smtClean="0"/>
              <a:t>aTrack</a:t>
            </a:r>
            <a:r>
              <a:rPr lang="en-US" dirty="0" smtClean="0"/>
              <a:t>, 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/>
              <a:t>			G4double</a:t>
            </a:r>
            <a:r>
              <a:rPr lang="en-US" dirty="0" smtClean="0"/>
              <a:t>, 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/>
              <a:t>			G4ForceCondition </a:t>
            </a:r>
            <a:r>
              <a:rPr lang="en-US" dirty="0" smtClean="0"/>
              <a:t>*)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51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57200" y="1995100"/>
            <a:ext cx="1981200" cy="9906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HadronicProcess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14800" y="1995100"/>
            <a:ext cx="1981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CrossSection</a:t>
            </a:r>
            <a:endParaRPr lang="en-US" dirty="0" smtClean="0"/>
          </a:p>
          <a:p>
            <a:pPr algn="ctr"/>
            <a:r>
              <a:rPr lang="en-US" dirty="0" err="1" smtClean="0"/>
              <a:t>DataStore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029200" y="3796100"/>
            <a:ext cx="1981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VCrossSection</a:t>
            </a:r>
            <a:endParaRPr lang="en-US" dirty="0" smtClean="0"/>
          </a:p>
          <a:p>
            <a:pPr algn="ctr"/>
            <a:r>
              <a:rPr lang="en-US" dirty="0" err="1" smtClean="0"/>
              <a:t>DataSet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810000" y="5410200"/>
            <a:ext cx="1981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CrossSection</a:t>
            </a:r>
            <a:endParaRPr lang="en-US" dirty="0" smtClean="0"/>
          </a:p>
          <a:p>
            <a:pPr algn="ctr"/>
            <a:r>
              <a:rPr lang="en-US" dirty="0" err="1" smtClean="0"/>
              <a:t>DataSetA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7" idx="0"/>
            <a:endCxn id="6" idx="2"/>
          </p:cNvCxnSpPr>
          <p:nvPr/>
        </p:nvCxnSpPr>
        <p:spPr>
          <a:xfrm flipV="1">
            <a:off x="4800600" y="4786700"/>
            <a:ext cx="1219200" cy="623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6400800" y="5410200"/>
            <a:ext cx="2057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CrossSection</a:t>
            </a:r>
            <a:endParaRPr lang="en-US" dirty="0" smtClean="0"/>
          </a:p>
          <a:p>
            <a:pPr algn="ctr"/>
            <a:r>
              <a:rPr lang="en-US" dirty="0" err="1" smtClean="0"/>
              <a:t>DataSetB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6" idx="0"/>
            <a:endCxn id="6" idx="2"/>
          </p:cNvCxnSpPr>
          <p:nvPr/>
        </p:nvCxnSpPr>
        <p:spPr>
          <a:xfrm flipH="1" flipV="1">
            <a:off x="6019800" y="4786700"/>
            <a:ext cx="1409700" cy="623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371600" y="13716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Double</a:t>
            </a:r>
            <a:r>
              <a:rPr lang="en-US" sz="1200" dirty="0"/>
              <a:t>	</a:t>
            </a:r>
            <a:endParaRPr lang="en-US" sz="1200" dirty="0" smtClean="0"/>
          </a:p>
          <a:p>
            <a:r>
              <a:rPr lang="en-US" sz="1200" dirty="0" smtClean="0"/>
              <a:t>                           </a:t>
            </a:r>
            <a:r>
              <a:rPr lang="en-US" sz="1200" dirty="0" err="1" smtClean="0"/>
              <a:t>GetCrossSection</a:t>
            </a:r>
            <a:r>
              <a:rPr lang="en-US" sz="1200" dirty="0" smtClean="0"/>
              <a:t>(</a:t>
            </a:r>
            <a:r>
              <a:rPr lang="en-US" sz="1200" dirty="0" err="1" smtClean="0"/>
              <a:t>DynamicParticle</a:t>
            </a:r>
            <a:r>
              <a:rPr lang="en-US" sz="1200" dirty="0" smtClean="0"/>
              <a:t>, Material)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1447800" y="3276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G4Element</a:t>
            </a:r>
            <a:r>
              <a:rPr lang="en-US" sz="1200" dirty="0" smtClean="0"/>
              <a:t>	</a:t>
            </a:r>
          </a:p>
          <a:p>
            <a:r>
              <a:rPr lang="en-US" sz="1200" dirty="0" smtClean="0"/>
              <a:t>         </a:t>
            </a:r>
            <a:r>
              <a:rPr lang="en-US" sz="1200" dirty="0" err="1" smtClean="0"/>
              <a:t>SampleZandA</a:t>
            </a:r>
            <a:r>
              <a:rPr lang="en-US" sz="1200" dirty="0" smtClean="0"/>
              <a:t>(</a:t>
            </a:r>
            <a:r>
              <a:rPr lang="en-US" sz="1200" dirty="0" err="1" smtClean="0"/>
              <a:t>DynamicParticle</a:t>
            </a:r>
            <a:r>
              <a:rPr lang="en-US" sz="1200" dirty="0" smtClean="0"/>
              <a:t>, Material, </a:t>
            </a:r>
            <a:r>
              <a:rPr lang="en-US" sz="1200" dirty="0" smtClean="0">
                <a:solidFill>
                  <a:srgbClr val="FF0000"/>
                </a:solidFill>
              </a:rPr>
              <a:t>G4Nucleus</a:t>
            </a:r>
            <a:r>
              <a:rPr lang="en-US" sz="1200" dirty="0" smtClean="0"/>
              <a:t>)</a:t>
            </a:r>
          </a:p>
        </p:txBody>
      </p:sp>
      <p:cxnSp>
        <p:nvCxnSpPr>
          <p:cNvPr id="47" name="Elbow Connector 46"/>
          <p:cNvCxnSpPr>
            <a:stCxn id="4" idx="2"/>
            <a:endCxn id="5" idx="2"/>
          </p:cNvCxnSpPr>
          <p:nvPr/>
        </p:nvCxnSpPr>
        <p:spPr>
          <a:xfrm rot="16200000" flipH="1">
            <a:off x="3276600" y="1156900"/>
            <a:ext cx="12700" cy="3657600"/>
          </a:xfrm>
          <a:prstGeom prst="bentConnector3">
            <a:avLst>
              <a:gd name="adj1" fmla="val 1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6"/>
          <p:cNvCxnSpPr>
            <a:stCxn id="5" idx="0"/>
            <a:endCxn id="4" idx="0"/>
          </p:cNvCxnSpPr>
          <p:nvPr/>
        </p:nvCxnSpPr>
        <p:spPr>
          <a:xfrm rot="16200000" flipV="1">
            <a:off x="3276600" y="166300"/>
            <a:ext cx="12700" cy="3657600"/>
          </a:xfrm>
          <a:prstGeom prst="bentConnector3">
            <a:avLst>
              <a:gd name="adj1" fmla="val 1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5" idx="3"/>
            <a:endCxn id="6" idx="0"/>
          </p:cNvCxnSpPr>
          <p:nvPr/>
        </p:nvCxnSpPr>
        <p:spPr>
          <a:xfrm flipH="1">
            <a:off x="6019800" y="2490400"/>
            <a:ext cx="76200" cy="1305700"/>
          </a:xfrm>
          <a:prstGeom prst="bentConnector4">
            <a:avLst>
              <a:gd name="adj1" fmla="val -300000"/>
              <a:gd name="adj2" fmla="val 68967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7010400" y="3429000"/>
            <a:ext cx="1524000" cy="304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&lt;&lt;interface&gt;&gt;</a:t>
            </a:r>
            <a:endParaRPr lang="en-US" dirty="0"/>
          </a:p>
        </p:txBody>
      </p:sp>
      <p:cxnSp>
        <p:nvCxnSpPr>
          <p:cNvPr id="80" name="Elbow Connector 79"/>
          <p:cNvCxnSpPr>
            <a:stCxn id="26" idx="0"/>
            <a:endCxn id="78" idx="2"/>
          </p:cNvCxnSpPr>
          <p:nvPr/>
        </p:nvCxnSpPr>
        <p:spPr>
          <a:xfrm rot="5400000" flipH="1" flipV="1">
            <a:off x="6762750" y="4400550"/>
            <a:ext cx="1676400" cy="342900"/>
          </a:xfrm>
          <a:prstGeom prst="bentConnector3">
            <a:avLst>
              <a:gd name="adj1" fmla="val 50000"/>
            </a:avLst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hape 83"/>
          <p:cNvCxnSpPr>
            <a:stCxn id="5" idx="3"/>
            <a:endCxn id="78" idx="0"/>
          </p:cNvCxnSpPr>
          <p:nvPr/>
        </p:nvCxnSpPr>
        <p:spPr>
          <a:xfrm>
            <a:off x="6096000" y="2490400"/>
            <a:ext cx="1676400" cy="938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interface of </a:t>
            </a:r>
            <a:r>
              <a:rPr lang="en-US" dirty="0" err="1" smtClean="0"/>
              <a:t>VCrossSectionDataSet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200" dirty="0" smtClean="0"/>
              <a:t>// The following methods need to be implemented for each new data set</a:t>
            </a:r>
            <a:r>
              <a:rPr lang="en-US" sz="1200" dirty="0" smtClean="0"/>
              <a:t>.</a:t>
            </a:r>
            <a:endParaRPr lang="en-US" sz="1200" dirty="0" smtClean="0"/>
          </a:p>
          <a:p>
            <a:r>
              <a:rPr lang="en-US" sz="1200" dirty="0" smtClean="0"/>
              <a:t>    virtual</a:t>
            </a:r>
          </a:p>
          <a:p>
            <a:r>
              <a:rPr lang="en-US" sz="1200" dirty="0" smtClean="0"/>
              <a:t>    G4bool </a:t>
            </a:r>
            <a:r>
              <a:rPr lang="en-US" sz="1200" dirty="0" err="1" smtClean="0"/>
              <a:t>IsApplicable</a:t>
            </a:r>
            <a:r>
              <a:rPr lang="en-US" sz="1200" dirty="0" smtClean="0"/>
              <a:t>(const G4DynamicParticle*, const G4Element*) = 0</a:t>
            </a:r>
            <a:r>
              <a:rPr lang="en-US" sz="1200" dirty="0" smtClean="0"/>
              <a:t>;  </a:t>
            </a:r>
            <a:endParaRPr lang="en-US" sz="1200" dirty="0" smtClean="0"/>
          </a:p>
          <a:p>
            <a:r>
              <a:rPr lang="en-US" sz="1200" dirty="0" smtClean="0"/>
              <a:t>    virtual</a:t>
            </a:r>
          </a:p>
          <a:p>
            <a:r>
              <a:rPr lang="en-US" sz="1200" dirty="0" smtClean="0"/>
              <a:t>    G4bool </a:t>
            </a:r>
            <a:r>
              <a:rPr lang="en-US" sz="1200" dirty="0" err="1" smtClean="0"/>
              <a:t>IsZAApplicable</a:t>
            </a:r>
            <a:r>
              <a:rPr lang="en-US" sz="1200" dirty="0" smtClean="0"/>
              <a:t>(const G4DynamicParticle*, G4double /*Z*/, G4double /*A</a:t>
            </a:r>
            <a:r>
              <a:rPr lang="en-US" sz="1200" dirty="0" smtClean="0"/>
              <a:t>*/);  </a:t>
            </a:r>
            <a:endParaRPr lang="en-US" sz="1200" dirty="0" smtClean="0"/>
          </a:p>
          <a:p>
            <a:r>
              <a:rPr lang="en-US" sz="1200" dirty="0" smtClean="0"/>
              <a:t>    virtual</a:t>
            </a:r>
          </a:p>
          <a:p>
            <a:r>
              <a:rPr lang="en-US" sz="1200" dirty="0" smtClean="0"/>
              <a:t>    G4bool </a:t>
            </a:r>
            <a:r>
              <a:rPr lang="en-US" sz="1200" dirty="0" err="1" smtClean="0"/>
              <a:t>IsIsoApplicable</a:t>
            </a:r>
            <a:r>
              <a:rPr lang="en-US" sz="1200" dirty="0" smtClean="0"/>
              <a:t>(const G4DynamicParticle*, G4int /*Z*/, G4int /*N*/);</a:t>
            </a:r>
          </a:p>
          <a:p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dirty="0" smtClean="0"/>
              <a:t> //============== </a:t>
            </a:r>
            <a:r>
              <a:rPr lang="en-US" sz="1200" dirty="0" err="1" smtClean="0"/>
              <a:t>GetCrossSection</a:t>
            </a:r>
            <a:r>
              <a:rPr lang="en-US" sz="1200" dirty="0" smtClean="0"/>
              <a:t> methods ===============================</a:t>
            </a:r>
          </a:p>
          <a:p>
            <a:r>
              <a:rPr lang="en-US" sz="1200" dirty="0" smtClean="0"/>
              <a:t>    virtual</a:t>
            </a:r>
          </a:p>
          <a:p>
            <a:r>
              <a:rPr lang="en-US" sz="1200" dirty="0" smtClean="0"/>
              <a:t>    G4double </a:t>
            </a:r>
            <a:r>
              <a:rPr lang="en-US" sz="1200" dirty="0" err="1" smtClean="0"/>
              <a:t>GetCrossSection</a:t>
            </a:r>
            <a:r>
              <a:rPr lang="en-US" sz="1200" dirty="0" smtClean="0"/>
              <a:t>(const G4DynamicParticle*, </a:t>
            </a:r>
          </a:p>
          <a:p>
            <a:r>
              <a:rPr lang="en-US" sz="1200" dirty="0" smtClean="0"/>
              <a:t>           const G4Element*, </a:t>
            </a:r>
          </a:p>
          <a:p>
            <a:r>
              <a:rPr lang="en-US" sz="1200" dirty="0" smtClean="0"/>
              <a:t>           G4double </a:t>
            </a:r>
            <a:r>
              <a:rPr lang="en-US" sz="1200" dirty="0" err="1" smtClean="0"/>
              <a:t>aTemperature</a:t>
            </a:r>
            <a:r>
              <a:rPr lang="en-US" sz="1200" dirty="0" smtClean="0"/>
              <a:t> = 0.) = 0</a:t>
            </a:r>
            <a:r>
              <a:rPr lang="en-US" sz="1200" dirty="0" smtClean="0"/>
              <a:t>;</a:t>
            </a:r>
            <a:endParaRPr lang="en-US" sz="1200" dirty="0" smtClean="0"/>
          </a:p>
          <a:p>
            <a:r>
              <a:rPr lang="en-US" sz="1200" dirty="0" smtClean="0"/>
              <a:t>    virtual</a:t>
            </a:r>
          </a:p>
          <a:p>
            <a:r>
              <a:rPr lang="en-US" sz="1200" dirty="0" smtClean="0"/>
              <a:t>    G4double </a:t>
            </a:r>
            <a:r>
              <a:rPr lang="en-US" sz="1200" dirty="0" err="1" smtClean="0"/>
              <a:t>GetIsoCrossSection</a:t>
            </a:r>
            <a:r>
              <a:rPr lang="en-US" sz="1200" dirty="0" smtClean="0"/>
              <a:t>(const G4DynamicParticle*, const G4Isotope*, </a:t>
            </a:r>
          </a:p>
          <a:p>
            <a:r>
              <a:rPr lang="en-US" sz="1200" dirty="0" smtClean="0"/>
              <a:t>              G4double </a:t>
            </a:r>
            <a:r>
              <a:rPr lang="en-US" sz="1200" dirty="0" err="1" smtClean="0"/>
              <a:t>aTemperature</a:t>
            </a:r>
            <a:r>
              <a:rPr lang="en-US" sz="1200" dirty="0" smtClean="0"/>
              <a:t> = 0</a:t>
            </a:r>
            <a:r>
              <a:rPr lang="en-US" sz="1200" dirty="0" smtClean="0"/>
              <a:t>.);</a:t>
            </a:r>
            <a:endParaRPr lang="en-US" sz="1200" dirty="0" smtClean="0"/>
          </a:p>
          <a:p>
            <a:r>
              <a:rPr lang="en-US" sz="1200" dirty="0" smtClean="0"/>
              <a:t>    virtual</a:t>
            </a:r>
          </a:p>
          <a:p>
            <a:r>
              <a:rPr lang="en-US" sz="1200" dirty="0" smtClean="0"/>
              <a:t>    G4double </a:t>
            </a:r>
            <a:r>
              <a:rPr lang="en-US" sz="1200" dirty="0" err="1" smtClean="0"/>
              <a:t>GetIsoZACrossSection</a:t>
            </a:r>
            <a:r>
              <a:rPr lang="en-US" sz="1200" dirty="0" smtClean="0"/>
              <a:t>(const G4DynamicParticle*, G4double /*Z*/,</a:t>
            </a:r>
          </a:p>
          <a:p>
            <a:r>
              <a:rPr lang="en-US" sz="1200" dirty="0" smtClean="0"/>
              <a:t>          G4double /*A*/, G4double </a:t>
            </a:r>
            <a:r>
              <a:rPr lang="en-US" sz="1200" dirty="0" err="1" smtClean="0"/>
              <a:t>aTemperature</a:t>
            </a:r>
            <a:r>
              <a:rPr lang="en-US" sz="1200" dirty="0" smtClean="0"/>
              <a:t> = 0</a:t>
            </a:r>
            <a:r>
              <a:rPr lang="en-US" sz="1200" dirty="0" smtClean="0"/>
              <a:t>.);</a:t>
            </a:r>
            <a:endParaRPr lang="en-US" sz="1200" dirty="0" smtClean="0"/>
          </a:p>
          <a:p>
            <a:r>
              <a:rPr lang="en-US" sz="1200" dirty="0" smtClean="0"/>
              <a:t>    virtual</a:t>
            </a:r>
          </a:p>
          <a:p>
            <a:r>
              <a:rPr lang="en-US" sz="1200" dirty="0" smtClean="0"/>
              <a:t>    G4double </a:t>
            </a:r>
            <a:r>
              <a:rPr lang="en-US" sz="1200" dirty="0" err="1" smtClean="0"/>
              <a:t>GetZandACrossSection</a:t>
            </a:r>
            <a:r>
              <a:rPr lang="en-US" sz="1200" dirty="0" smtClean="0"/>
              <a:t>(const G4DynamicParticle*, G4int /*Z*/,</a:t>
            </a:r>
          </a:p>
          <a:p>
            <a:r>
              <a:rPr lang="en-US" sz="1200" dirty="0" smtClean="0"/>
              <a:t>          G4int /*A*/, G4double </a:t>
            </a:r>
            <a:r>
              <a:rPr lang="en-US" sz="1200" dirty="0" err="1" smtClean="0"/>
              <a:t>aTemperature</a:t>
            </a:r>
            <a:r>
              <a:rPr lang="en-US" sz="1200" dirty="0" smtClean="0"/>
              <a:t> = 0</a:t>
            </a:r>
            <a:r>
              <a:rPr lang="en-US" sz="1200" dirty="0" smtClean="0"/>
              <a:t>.);</a:t>
            </a:r>
            <a:endParaRPr lang="en-US" sz="12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477000" y="3886200"/>
            <a:ext cx="2438400" cy="1200329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 material pointer in </a:t>
            </a:r>
          </a:p>
          <a:p>
            <a:pPr algn="ctr"/>
            <a:r>
              <a:rPr lang="en-US" dirty="0" err="1" smtClean="0"/>
              <a:t>GetCrossSection</a:t>
            </a:r>
            <a:endParaRPr lang="en-US" dirty="0" smtClean="0"/>
          </a:p>
          <a:p>
            <a:pPr algn="ctr"/>
            <a:r>
              <a:rPr lang="en-US" dirty="0" smtClean="0"/>
              <a:t>( and also Applicable)</a:t>
            </a:r>
          </a:p>
          <a:p>
            <a:pPr algn="ctr"/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New Interface of VCrossSetionDataSet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5600" dirty="0" smtClean="0"/>
              <a:t> virtual </a:t>
            </a:r>
          </a:p>
          <a:p>
            <a:r>
              <a:rPr lang="en-US" sz="5600" dirty="0" smtClean="0"/>
              <a:t>G4bool </a:t>
            </a:r>
            <a:r>
              <a:rPr lang="en-US" sz="5600" dirty="0" err="1" smtClean="0"/>
              <a:t>IsElementApplicable</a:t>
            </a:r>
            <a:r>
              <a:rPr lang="en-US" sz="5600" dirty="0" smtClean="0"/>
              <a:t>(const G4DynamicParticle*, G4int Z,</a:t>
            </a:r>
          </a:p>
          <a:p>
            <a:r>
              <a:rPr lang="en-US" sz="5600" dirty="0" smtClean="0"/>
              <a:t>                             const G4Material* mat = 0);</a:t>
            </a:r>
          </a:p>
          <a:p>
            <a:r>
              <a:rPr lang="en-US" sz="5600" dirty="0" smtClean="0"/>
              <a:t>  virtual</a:t>
            </a:r>
          </a:p>
          <a:p>
            <a:r>
              <a:rPr lang="en-US" sz="5600" dirty="0" smtClean="0"/>
              <a:t>  G4bool </a:t>
            </a:r>
            <a:r>
              <a:rPr lang="en-US" sz="5600" dirty="0" err="1" smtClean="0"/>
              <a:t>IsIsoApplicable</a:t>
            </a:r>
            <a:r>
              <a:rPr lang="en-US" sz="5600" dirty="0" smtClean="0"/>
              <a:t>(const G4DynamicParticle*, G4int Z, G4int A,</a:t>
            </a:r>
          </a:p>
          <a:p>
            <a:r>
              <a:rPr lang="en-US" sz="5600" dirty="0" smtClean="0"/>
              <a:t>                         const G4Element* elm = 0,</a:t>
            </a:r>
          </a:p>
          <a:p>
            <a:r>
              <a:rPr lang="en-US" sz="5600" dirty="0" smtClean="0"/>
              <a:t>                         const G4Material* mat = 0);</a:t>
            </a:r>
          </a:p>
          <a:p>
            <a:r>
              <a:rPr lang="en-US" sz="5600" dirty="0" smtClean="0"/>
              <a:t> </a:t>
            </a:r>
          </a:p>
          <a:p>
            <a:r>
              <a:rPr lang="en-US" sz="5600" dirty="0" smtClean="0"/>
              <a:t> //============== </a:t>
            </a:r>
            <a:r>
              <a:rPr lang="en-US" sz="5600" dirty="0" err="1" smtClean="0"/>
              <a:t>GetCrossSection</a:t>
            </a:r>
            <a:r>
              <a:rPr lang="en-US" sz="5600" dirty="0" smtClean="0"/>
              <a:t> methods ===============================</a:t>
            </a:r>
          </a:p>
          <a:p>
            <a:r>
              <a:rPr lang="en-US" sz="5600" dirty="0" smtClean="0"/>
              <a:t> </a:t>
            </a:r>
          </a:p>
          <a:p>
            <a:r>
              <a:rPr lang="en-US" sz="5600" dirty="0" smtClean="0"/>
              <a:t>inline G4double </a:t>
            </a:r>
            <a:r>
              <a:rPr lang="en-US" sz="5600" dirty="0" err="1" smtClean="0"/>
              <a:t>GetCrossSection</a:t>
            </a:r>
            <a:r>
              <a:rPr lang="en-US" sz="5600" dirty="0" smtClean="0"/>
              <a:t>(const G4DynamicParticle*, const G4Element*,</a:t>
            </a:r>
          </a:p>
          <a:p>
            <a:r>
              <a:rPr lang="en-US" sz="5600" dirty="0" smtClean="0"/>
              <a:t>                                  const </a:t>
            </a:r>
            <a:r>
              <a:rPr lang="en-US" sz="5600" dirty="0" smtClean="0">
                <a:solidFill>
                  <a:srgbClr val="FF0000"/>
                </a:solidFill>
              </a:rPr>
              <a:t>G4Material</a:t>
            </a:r>
            <a:r>
              <a:rPr lang="en-US" sz="5600" dirty="0" smtClean="0"/>
              <a:t>* mat = 0</a:t>
            </a:r>
            <a:r>
              <a:rPr lang="en-US" sz="5600" dirty="0" smtClean="0"/>
              <a:t>);</a:t>
            </a:r>
            <a:endParaRPr lang="en-US" sz="5600" dirty="0" smtClean="0"/>
          </a:p>
          <a:p>
            <a:r>
              <a:rPr lang="en-US" sz="5600" dirty="0" smtClean="0"/>
              <a:t>G4double </a:t>
            </a:r>
            <a:r>
              <a:rPr lang="en-US" sz="5600" dirty="0" err="1" smtClean="0"/>
              <a:t>ComputeCrossSection</a:t>
            </a:r>
            <a:r>
              <a:rPr lang="en-US" sz="5600" dirty="0" smtClean="0"/>
              <a:t>(const G4DynamicParticle*,</a:t>
            </a:r>
          </a:p>
          <a:p>
            <a:r>
              <a:rPr lang="en-US" sz="5600" dirty="0" smtClean="0"/>
              <a:t>                               const G4Element*,</a:t>
            </a:r>
          </a:p>
          <a:p>
            <a:r>
              <a:rPr lang="en-US" sz="5600" dirty="0" smtClean="0"/>
              <a:t>                               const </a:t>
            </a:r>
            <a:r>
              <a:rPr lang="en-US" sz="5600" dirty="0" smtClean="0">
                <a:solidFill>
                  <a:srgbClr val="FF0000"/>
                </a:solidFill>
              </a:rPr>
              <a:t>G4Material</a:t>
            </a:r>
            <a:r>
              <a:rPr lang="en-US" sz="5600" dirty="0" smtClean="0"/>
              <a:t>* mat = 0); </a:t>
            </a:r>
          </a:p>
          <a:p>
            <a:r>
              <a:rPr lang="en-US" sz="5600" b="1" dirty="0" smtClean="0"/>
              <a:t>  virtual</a:t>
            </a:r>
          </a:p>
          <a:p>
            <a:r>
              <a:rPr lang="en-US" sz="5600" b="1" dirty="0" smtClean="0"/>
              <a:t>  G4double </a:t>
            </a:r>
            <a:r>
              <a:rPr lang="en-US" sz="5600" b="1" dirty="0" err="1" smtClean="0"/>
              <a:t>GetElementCrossSection</a:t>
            </a:r>
            <a:r>
              <a:rPr lang="en-US" sz="5600" b="1" dirty="0" smtClean="0"/>
              <a:t>(const G4DynamicParticle*, G4int Z,</a:t>
            </a:r>
          </a:p>
          <a:p>
            <a:r>
              <a:rPr lang="en-US" sz="5600" b="1" dirty="0" smtClean="0"/>
              <a:t>                                  const </a:t>
            </a:r>
            <a:r>
              <a:rPr lang="en-US" sz="5600" b="1" dirty="0" smtClean="0">
                <a:solidFill>
                  <a:srgbClr val="FF0000"/>
                </a:solidFill>
              </a:rPr>
              <a:t>G4Material</a:t>
            </a:r>
            <a:r>
              <a:rPr lang="en-US" sz="5600" b="1" dirty="0" smtClean="0"/>
              <a:t>* mat = 0);</a:t>
            </a:r>
          </a:p>
          <a:p>
            <a:r>
              <a:rPr lang="en-US" sz="5600" dirty="0" smtClean="0"/>
              <a:t> </a:t>
            </a:r>
            <a:r>
              <a:rPr lang="en-US" sz="5600" b="1" dirty="0" smtClean="0"/>
              <a:t>virtual</a:t>
            </a:r>
          </a:p>
          <a:p>
            <a:r>
              <a:rPr lang="en-US" sz="5600" b="1" dirty="0" smtClean="0"/>
              <a:t>  G4double </a:t>
            </a:r>
            <a:r>
              <a:rPr lang="en-US" sz="5600" b="1" dirty="0" err="1" smtClean="0"/>
              <a:t>GetIsoCrossSection</a:t>
            </a:r>
            <a:r>
              <a:rPr lang="en-US" sz="5600" b="1" dirty="0" smtClean="0"/>
              <a:t>(const G4DynamicParticle*, G4int Z, G4int A,</a:t>
            </a:r>
          </a:p>
          <a:p>
            <a:r>
              <a:rPr lang="en-US" sz="5600" b="1" dirty="0" smtClean="0"/>
              <a:t>                              const G4Isotope* </a:t>
            </a:r>
            <a:r>
              <a:rPr lang="en-US" sz="5600" b="1" dirty="0" err="1" smtClean="0"/>
              <a:t>iso</a:t>
            </a:r>
            <a:r>
              <a:rPr lang="en-US" sz="5600" b="1" dirty="0" smtClean="0"/>
              <a:t> = 0,</a:t>
            </a:r>
          </a:p>
          <a:p>
            <a:r>
              <a:rPr lang="en-US" sz="5600" b="1" dirty="0" smtClean="0"/>
              <a:t>                              const G4Element* elm = 0,</a:t>
            </a:r>
          </a:p>
          <a:p>
            <a:r>
              <a:rPr lang="en-US" sz="5600" b="1" dirty="0" smtClean="0"/>
              <a:t>                              const </a:t>
            </a:r>
            <a:r>
              <a:rPr lang="en-US" sz="5600" b="1" dirty="0" smtClean="0">
                <a:solidFill>
                  <a:srgbClr val="FF0000"/>
                </a:solidFill>
              </a:rPr>
              <a:t>G4Material</a:t>
            </a:r>
            <a:r>
              <a:rPr lang="en-US" sz="5600" b="1" dirty="0" smtClean="0"/>
              <a:t>* mat = 0);</a:t>
            </a:r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477000" y="4191000"/>
            <a:ext cx="2438400" cy="1477328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Temperature will be </a:t>
            </a:r>
            <a:r>
              <a:rPr lang="en-US" dirty="0" smtClean="0"/>
              <a:t>extracted in </a:t>
            </a:r>
            <a:r>
              <a:rPr lang="en-US" dirty="0" smtClean="0"/>
              <a:t>each </a:t>
            </a:r>
            <a:r>
              <a:rPr lang="en-US" dirty="0" err="1" smtClean="0"/>
              <a:t>CrossSectionDataSet</a:t>
            </a:r>
            <a:r>
              <a:rPr lang="en-US" dirty="0" smtClean="0"/>
              <a:t> </a:t>
            </a:r>
            <a:r>
              <a:rPr lang="en-US" dirty="0" smtClean="0"/>
              <a:t>through material</a:t>
            </a:r>
            <a:endParaRPr lang="en-US" dirty="0" smtClean="0"/>
          </a:p>
          <a:p>
            <a:pPr algn="ctr"/>
            <a:r>
              <a:rPr lang="en-US" dirty="0" smtClean="0"/>
              <a:t>(if necessary)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on one </a:t>
            </a:r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Current interface of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be replaced by</a:t>
            </a:r>
          </a:p>
          <a:p>
            <a:pPr>
              <a:buNone/>
            </a:pPr>
            <a:endParaRPr lang="en-US" dirty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However we still provides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209800"/>
            <a:ext cx="70866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virtual</a:t>
            </a:r>
          </a:p>
          <a:p>
            <a:r>
              <a:rPr lang="en-US" dirty="0" smtClean="0"/>
              <a:t>G4double </a:t>
            </a:r>
            <a:r>
              <a:rPr lang="en-US" dirty="0" err="1" smtClean="0"/>
              <a:t>GetCrossSection</a:t>
            </a:r>
            <a:r>
              <a:rPr lang="en-US" dirty="0" smtClean="0"/>
              <a:t>(const G4DynamicParticle*,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</a:t>
            </a:r>
            <a:r>
              <a:rPr lang="en-US" dirty="0" smtClean="0"/>
              <a:t>		</a:t>
            </a:r>
            <a:r>
              <a:rPr lang="en-US" dirty="0" smtClean="0"/>
              <a:t>             const </a:t>
            </a:r>
            <a:r>
              <a:rPr lang="en-US" dirty="0" smtClean="0"/>
              <a:t>G4Element*, </a:t>
            </a:r>
          </a:p>
          <a:p>
            <a:r>
              <a:rPr lang="en-US" dirty="0" smtClean="0"/>
              <a:t>           </a:t>
            </a:r>
            <a:r>
              <a:rPr lang="en-US" dirty="0" smtClean="0"/>
              <a:t>		             </a:t>
            </a:r>
            <a:r>
              <a:rPr lang="en-US" dirty="0" smtClean="0"/>
              <a:t>G4double </a:t>
            </a:r>
            <a:r>
              <a:rPr lang="en-US" dirty="0" err="1" smtClean="0"/>
              <a:t>aTemperature</a:t>
            </a:r>
            <a:r>
              <a:rPr lang="en-US" dirty="0" smtClean="0"/>
              <a:t> = 0.) = 0;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4038600"/>
            <a:ext cx="7127977" cy="92333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virtual</a:t>
            </a:r>
          </a:p>
          <a:p>
            <a:r>
              <a:rPr lang="en-US" dirty="0" smtClean="0"/>
              <a:t> G4double </a:t>
            </a:r>
            <a:r>
              <a:rPr lang="en-US" dirty="0" err="1" smtClean="0"/>
              <a:t>GetElementCrossSection</a:t>
            </a:r>
            <a:r>
              <a:rPr lang="en-US" dirty="0" smtClean="0"/>
              <a:t>(const G4DynamicParticle*, </a:t>
            </a:r>
            <a:r>
              <a:rPr lang="en-US" dirty="0" smtClean="0">
                <a:solidFill>
                  <a:srgbClr val="FF0000"/>
                </a:solidFill>
              </a:rPr>
              <a:t>G4int Z</a:t>
            </a:r>
            <a:r>
              <a:rPr lang="en-US" dirty="0" smtClean="0"/>
              <a:t>,</a:t>
            </a:r>
          </a:p>
          <a:p>
            <a:r>
              <a:rPr lang="en-US" dirty="0" smtClean="0"/>
              <a:t>                                  		            const G4Material* mat = 0);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3131" y="5562600"/>
            <a:ext cx="7657737" cy="64633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inline G4double </a:t>
            </a:r>
            <a:r>
              <a:rPr lang="en-US" dirty="0" err="1" smtClean="0"/>
              <a:t>GetCrossSection</a:t>
            </a:r>
            <a:r>
              <a:rPr lang="en-US" dirty="0" smtClean="0"/>
              <a:t>(const G4DynamicParticle*, const G4Element*,</a:t>
            </a:r>
          </a:p>
          <a:p>
            <a:r>
              <a:rPr lang="en-US" dirty="0" smtClean="0"/>
              <a:t>                                  const G4Material* mat = 0</a:t>
            </a:r>
            <a:r>
              <a:rPr lang="en-US" dirty="0" smtClean="0"/>
              <a:t>);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16th Geant4 Collaboration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9DCD-2910-497F-A3B7-A69D045F4C8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3702</TotalTime>
  <Words>1431</Words>
  <Application>Microsoft Office PowerPoint</Application>
  <PresentationFormat>On-screen Show (4:3)</PresentationFormat>
  <Paragraphs>308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Cross section interface redesign</vt:lpstr>
      <vt:lpstr>At first</vt:lpstr>
      <vt:lpstr>Slide 3</vt:lpstr>
      <vt:lpstr>Requests from Low Energy Neutron</vt:lpstr>
      <vt:lpstr>Known Problem</vt:lpstr>
      <vt:lpstr>Slide 6</vt:lpstr>
      <vt:lpstr>Current interface of VCrossSectionDataSet </vt:lpstr>
      <vt:lpstr>New Interface of VCrossSetionDataSet</vt:lpstr>
      <vt:lpstr>One on one comparison</vt:lpstr>
      <vt:lpstr>One on one comparison</vt:lpstr>
      <vt:lpstr>New logic of  CrossSectionDataStore::GetCrossSection (const G4DynamicParticle* par, const G4Element* elm, const G4Material* mat)</vt:lpstr>
      <vt:lpstr>Summary</vt:lpstr>
      <vt:lpstr>Can we separate main flow methods from user services methods</vt:lpstr>
      <vt:lpstr>Use same word for different concepts in a class</vt:lpstr>
      <vt:lpstr>Concept of Materials and Particles are cross over in HadronicProcess</vt:lpstr>
      <vt:lpstr>Slide 16</vt:lpstr>
      <vt:lpstr>Interface in HadronicInteraction</vt:lpstr>
    </vt:vector>
  </TitlesOfParts>
  <Company>Stanford Linear Accelerator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 section interface redesign</dc:title>
  <dc:creator>SLAC</dc:creator>
  <cp:lastModifiedBy>SLAC</cp:lastModifiedBy>
  <cp:revision>237</cp:revision>
  <dcterms:created xsi:type="dcterms:W3CDTF">2011-09-14T17:38:54Z</dcterms:created>
  <dcterms:modified xsi:type="dcterms:W3CDTF">2011-09-20T15:18:59Z</dcterms:modified>
</cp:coreProperties>
</file>