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262" r:id="rId3"/>
    <p:sldId id="279" r:id="rId4"/>
    <p:sldId id="277" r:id="rId5"/>
    <p:sldId id="263" r:id="rId6"/>
    <p:sldId id="265" r:id="rId7"/>
    <p:sldId id="264" r:id="rId8"/>
    <p:sldId id="267" r:id="rId9"/>
    <p:sldId id="281" r:id="rId10"/>
    <p:sldId id="269" r:id="rId11"/>
    <p:sldId id="270" r:id="rId12"/>
    <p:sldId id="272" r:id="rId13"/>
    <p:sldId id="271" r:id="rId14"/>
    <p:sldId id="273" r:id="rId15"/>
    <p:sldId id="274" r:id="rId16"/>
    <p:sldId id="280" r:id="rId17"/>
    <p:sldId id="278" r:id="rId18"/>
    <p:sldId id="282" r:id="rId19"/>
    <p:sldId id="275" r:id="rId20"/>
    <p:sldId id="276" r:id="rId21"/>
    <p:sldId id="28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FFFF"/>
    <a:srgbClr val="63B6CC"/>
    <a:srgbClr val="59B1C8"/>
    <a:srgbClr val="38A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1" autoAdjust="0"/>
  </p:normalViewPr>
  <p:slideViewPr>
    <p:cSldViewPr>
      <p:cViewPr varScale="1">
        <p:scale>
          <a:sx n="126" d="100"/>
          <a:sy n="126" d="100"/>
        </p:scale>
        <p:origin x="-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3F5C946-2F63-C84A-B40E-2F25A71FF78E}" type="datetime1">
              <a:rPr lang="en-US"/>
              <a:pPr>
                <a:defRPr/>
              </a:pPr>
              <a:t>14/9/11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BE8E10C-A24F-9440-B03D-428580EB2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06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5B6F7B8-BF95-AA4F-B04E-B4C13023A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31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8E4E9F-8B5A-0544-8B91-F3CC96BF3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09C32-982F-904E-857A-9B98E0A715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3FE0E-5852-AB4F-AAC3-A0A01B456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6125-AFF7-3F47-958A-DD008AEE2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03ED2-F760-9E40-BC82-1DE0EC5E69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46E2-6F60-9740-AB1A-A4E6013111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78F4B-8BE0-DD43-B427-F4D757055C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9779C-F467-6D4E-9162-2E404BDF53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243EF-572C-A94C-9365-0AC5A3C011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018E38-C6F9-BF4F-B1F5-8C5C9B5BB6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P. Mato/CERN  </a:t>
            </a:r>
            <a:endParaRPr lang="en-US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324600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9E419B0-5250-5242-8D42-4B393089F893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dirty="0"/>
              <a:t>Testing and Packaging Geant4 with </a:t>
            </a:r>
            <a:r>
              <a:rPr lang="en-US" dirty="0" err="1"/>
              <a:t>CTest</a:t>
            </a:r>
            <a:r>
              <a:rPr lang="en-US" dirty="0"/>
              <a:t> and </a:t>
            </a:r>
            <a:r>
              <a:rPr lang="en-US" dirty="0" err="1"/>
              <a:t>CPack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8153400" cy="1199704"/>
          </a:xfrm>
        </p:spPr>
        <p:txBody>
          <a:bodyPr>
            <a:normAutofit/>
          </a:bodyPr>
          <a:lstStyle/>
          <a:p>
            <a:r>
              <a:rPr lang="en-US" dirty="0" smtClean="0"/>
              <a:t>Geant4 Collaboration Meeting 2011, SLAC</a:t>
            </a:r>
          </a:p>
          <a:p>
            <a:r>
              <a:rPr lang="en-US" dirty="0" smtClean="0"/>
              <a:t>P. Mato/CERN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With </a:t>
            </a:r>
            <a:r>
              <a:rPr lang="en-US" sz="2000" dirty="0" err="1" smtClean="0"/>
              <a:t>CTest</a:t>
            </a:r>
            <a:r>
              <a:rPr lang="en-US" sz="2000" dirty="0" smtClean="0"/>
              <a:t>/</a:t>
            </a:r>
            <a:r>
              <a:rPr lang="en-US" sz="2000" dirty="0" err="1" smtClean="0"/>
              <a:t>CMake</a:t>
            </a:r>
            <a:r>
              <a:rPr lang="en-US" sz="2000" dirty="0" smtClean="0"/>
              <a:t> tests are defined using the </a:t>
            </a:r>
            <a:r>
              <a:rPr lang="en-US" sz="2000" dirty="0" err="1" smtClean="0"/>
              <a:t>add_test</a:t>
            </a:r>
            <a:r>
              <a:rPr lang="en-US" sz="2000" dirty="0" smtClean="0"/>
              <a:t>(...) command</a:t>
            </a:r>
          </a:p>
          <a:p>
            <a:pPr lvl="1"/>
            <a:r>
              <a:rPr lang="en-US" sz="1800" dirty="0" smtClean="0"/>
              <a:t>Developed a high-level function GEANT4_ADD_TEST(…) to encapsulate the Geant4 policies and an specialized command wrapper for the tests</a:t>
            </a:r>
          </a:p>
          <a:p>
            <a:pPr lvl="1"/>
            <a:r>
              <a:rPr lang="en-US" sz="1800" dirty="0" smtClean="0"/>
              <a:t>Test programs themselves can also be built as part of the test (BUILD option)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Tests</a:t>
            </a:r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457200" y="3810000"/>
            <a:ext cx="8382000" cy="2133600"/>
          </a:xfrm>
          <a:prstGeom prst="foldedCorner">
            <a:avLst>
              <a:gd name="adj" fmla="val 5533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36000">
                <a:schemeClr val="bg2">
                  <a:lumMod val="50000"/>
                </a:schemeClr>
              </a:gs>
              <a:gs pos="57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anchor="ctr"/>
          <a:lstStyle/>
          <a:p>
            <a:r>
              <a:rPr lang="nl-NL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# </a:t>
            </a:r>
            <a:r>
              <a:rPr lang="nl-NL" sz="14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function</a:t>
            </a:r>
            <a:r>
              <a:rPr lang="nl-NL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GEANT4_ADD_TEST( &lt;name&gt; COMMAND </a:t>
            </a:r>
            <a:r>
              <a:rPr lang="nl-NL" sz="14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cmd</a:t>
            </a:r>
            <a:r>
              <a:rPr lang="nl-NL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[arg1... ] </a:t>
            </a:r>
          </a:p>
          <a:p>
            <a:r>
              <a:rPr lang="nl-NL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#                           [PRECMD </a:t>
            </a:r>
            <a:r>
              <a:rPr lang="nl-NL" sz="14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cmd</a:t>
            </a:r>
            <a:r>
              <a:rPr lang="nl-NL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[arg1...]] [POSTCMD </a:t>
            </a:r>
            <a:r>
              <a:rPr lang="nl-NL" sz="14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cmd</a:t>
            </a:r>
            <a:r>
              <a:rPr lang="nl-NL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[arg1...]]</a:t>
            </a:r>
          </a:p>
          <a:p>
            <a:r>
              <a:rPr lang="nl-NL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#                           [OUTPUT </a:t>
            </a:r>
            <a:r>
              <a:rPr lang="nl-NL" sz="14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outfile</a:t>
            </a:r>
            <a:r>
              <a:rPr lang="nl-NL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] [ERROR </a:t>
            </a:r>
            <a:r>
              <a:rPr lang="nl-NL" sz="14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errfile</a:t>
            </a:r>
            <a:r>
              <a:rPr lang="nl-NL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]</a:t>
            </a:r>
          </a:p>
          <a:p>
            <a:r>
              <a:rPr lang="nl-NL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#                           [ENVIRONMENT var1=val1 var2=val2 ..</a:t>
            </a:r>
            <a:r>
              <a:rPr lang="nl-NL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.]</a:t>
            </a:r>
          </a:p>
          <a:p>
            <a:r>
              <a:rPr lang="nl-NL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#                           [DEPENDS test1 ...]</a:t>
            </a:r>
            <a:endParaRPr lang="nl-NL" sz="14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nl-NL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#                           [TIMEOUT </a:t>
            </a:r>
            <a:r>
              <a:rPr lang="nl-NL" sz="14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seconds</a:t>
            </a:r>
            <a:r>
              <a:rPr lang="nl-NL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] </a:t>
            </a:r>
          </a:p>
          <a:p>
            <a:r>
              <a:rPr lang="nl-NL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#                           [DEBUG</a:t>
            </a:r>
            <a:r>
              <a:rPr lang="nl-NL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]</a:t>
            </a:r>
          </a:p>
          <a:p>
            <a:r>
              <a:rPr lang="nl-NL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#                           [SOURCE_DIR dir] [BINARY_DIR dir]</a:t>
            </a:r>
            <a:endParaRPr lang="nl-NL" sz="14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nl-NL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#                           [BUILD target] )</a:t>
            </a:r>
            <a:endParaRPr lang="en-US" sz="1400" b="1" dirty="0" smtClean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11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Tests: Tests</a:t>
            </a:r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304800" y="1447800"/>
            <a:ext cx="8382000" cy="4343400"/>
          </a:xfrm>
          <a:prstGeom prst="foldedCorner">
            <a:avLst>
              <a:gd name="adj" fmla="val 5533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36000">
                <a:schemeClr val="bg2">
                  <a:lumMod val="50000"/>
                </a:schemeClr>
              </a:gs>
              <a:gs pos="57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anchor="ctr"/>
          <a:lstStyle/>
          <a:p>
            <a:r>
              <a:rPr lang="en-US" sz="16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cmake_minimum_required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(VERSION 2.6 FATAL_ERROR)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project(test21)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find_package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(Geant4 REQUIRED)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include(${Geant4_USE_FILE})</a:t>
            </a:r>
          </a:p>
          <a:p>
            <a:endParaRPr lang="en-US" sz="16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GEANT4_EXECUTABLE(test21 test21.cc </a:t>
            </a:r>
            <a:r>
              <a:rPr lang="en-US" sz="16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src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/*.cc)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GEANT4_EXECUTABLE(test21_geninput 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test21_hadronic_exerciser.cc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)</a:t>
            </a:r>
          </a:p>
          <a:p>
            <a:endParaRPr lang="en-US" sz="16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#---Test definitions-----------------------------------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----------</a:t>
            </a:r>
            <a:endParaRPr lang="en-US" sz="16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GEANT4_ADD_TEST(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test21_geninput  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COMMAND test21_geninput 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OUTPUT  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test21.in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                         BUILD test21_geninput )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GEANT4_ADD_TEST(test21 COMMAND test21 test21.in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               BUILD test21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               ENVIRONMENT ${GEANT4_TEST_ENVIRONMENT}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               DEPENDS 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test21_geninput)</a:t>
            </a:r>
            <a:endParaRPr lang="en-US" sz="16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086600" y="1600200"/>
            <a:ext cx="1676400" cy="750887"/>
          </a:xfrm>
          <a:prstGeom prst="wedgeRectCallout">
            <a:avLst>
              <a:gd name="adj1" fmla="val -124644"/>
              <a:gd name="adj2" fmla="val 103547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Used a macro to simplify writing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6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ests are also defined for each example</a:t>
            </a:r>
          </a:p>
          <a:p>
            <a:pPr lvl="1"/>
            <a:r>
              <a:rPr lang="en-US" dirty="0" smtClean="0"/>
              <a:t>GEANT4_ADD_TEST() specified outside the </a:t>
            </a:r>
            <a:r>
              <a:rPr lang="en-US" dirty="0" err="1" smtClean="0"/>
              <a:t>CMakeLists.txt</a:t>
            </a:r>
            <a:r>
              <a:rPr lang="en-US" dirty="0" smtClean="0"/>
              <a:t> of the example (tests/</a:t>
            </a:r>
            <a:r>
              <a:rPr lang="en-US" dirty="0" err="1" smtClean="0"/>
              <a:t>CMakeLists.txt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Full paths are required instead of relative ones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Tests: Examples</a:t>
            </a:r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304800" y="3048000"/>
            <a:ext cx="8382000" cy="2743200"/>
          </a:xfrm>
          <a:prstGeom prst="foldedCorner">
            <a:avLst>
              <a:gd name="adj" fmla="val 5533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36000">
                <a:schemeClr val="bg2">
                  <a:lumMod val="50000"/>
                </a:schemeClr>
              </a:gs>
              <a:gs pos="57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anchor="ctr"/>
          <a:lstStyle/>
          <a:p>
            <a:endParaRPr lang="en-US" sz="1600" b="1" dirty="0" smtClean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GEANT4_ADD_TEST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(example-nov-n01 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COMMAND 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${CMAKE_BINARY_DIR}/examples/novice/N01/exampleN01 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$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{CMAKE_SOURCE_DIR}/examples/novice/N01/exampleN01.in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SOURCE_DIR 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${CMAKE_SOURCE_DIR}/examples/novice/N01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BINARY_DIR 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${CMAKE_BINARY_DIR}/examples/novice/N01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BUILD 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exampleN01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)</a:t>
            </a:r>
          </a:p>
          <a:p>
            <a:endParaRPr lang="en-US" sz="16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4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err="1" smtClean="0"/>
              <a:t>ctest</a:t>
            </a:r>
            <a:r>
              <a:rPr lang="en-US" i="1" dirty="0"/>
              <a:t> </a:t>
            </a:r>
            <a:r>
              <a:rPr lang="en-US" dirty="0" smtClean="0"/>
              <a:t>executable is provided and distributed as part of </a:t>
            </a:r>
            <a:r>
              <a:rPr lang="en-US" dirty="0" err="1" smtClean="0"/>
              <a:t>CMake</a:t>
            </a:r>
            <a:endParaRPr lang="en-US" dirty="0"/>
          </a:p>
          <a:p>
            <a:pPr lvl="1"/>
            <a:r>
              <a:rPr lang="en-US" dirty="0" smtClean="0"/>
              <a:t>Many options available to select what tests to run, configuration, verbosity, etc.</a:t>
            </a:r>
          </a:p>
          <a:p>
            <a:pPr lvl="1"/>
            <a:r>
              <a:rPr lang="en-US" dirty="0" smtClean="0"/>
              <a:t>Used by developers and the continuous integration testing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Tests</a:t>
            </a:r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381000" y="3581400"/>
            <a:ext cx="8686800" cy="2743200"/>
          </a:xfrm>
          <a:prstGeom prst="foldedCorner">
            <a:avLst>
              <a:gd name="adj" fmla="val 5533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36000">
                <a:schemeClr val="bg2">
                  <a:lumMod val="50000"/>
                </a:schemeClr>
              </a:gs>
              <a:gs pos="57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anchor="ctr"/>
          <a:lstStyle/>
          <a:p>
            <a:endParaRPr lang="en-US" sz="1600" b="1" dirty="0" smtClean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mato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% </a:t>
            </a:r>
            <a:r>
              <a:rPr lang="en-US" sz="16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ctest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-R test10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Test project /Users/</a:t>
            </a:r>
            <a:r>
              <a:rPr lang="en-US" sz="16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mato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/Development/G4/make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Start 90: test10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1/2 Test #90: test10 ...........................   Passed   15.32 sec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Start 91: test10-largeN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2/2 Test #91: test10-largeN ....................   Passed   70.76 sec</a:t>
            </a:r>
          </a:p>
          <a:p>
            <a:endParaRPr lang="en-US" sz="16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100% tests passed, 0 tests failed out of 2</a:t>
            </a:r>
          </a:p>
          <a:p>
            <a:endParaRPr lang="en-US" sz="16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Total Test time (real) =  86.34 sec</a:t>
            </a:r>
          </a:p>
          <a:p>
            <a:endParaRPr lang="en-US" sz="16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results of running a Nightly or Continuous integration tests as well as developer </a:t>
            </a:r>
            <a:r>
              <a:rPr lang="en-US" dirty="0"/>
              <a:t>i</a:t>
            </a:r>
            <a:r>
              <a:rPr lang="en-US" dirty="0" smtClean="0"/>
              <a:t>nitiated (Experimental) test runs can be very easily uploaded to </a:t>
            </a:r>
            <a:r>
              <a:rPr lang="en-US" dirty="0" err="1" smtClean="0"/>
              <a:t>CDash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Customizable views with </a:t>
            </a:r>
            <a:br>
              <a:rPr lang="en-US" dirty="0" smtClean="0"/>
            </a:br>
            <a:r>
              <a:rPr lang="en-US" dirty="0" smtClean="0"/>
              <a:t>different level of details</a:t>
            </a:r>
          </a:p>
          <a:p>
            <a:pPr lvl="1"/>
            <a:r>
              <a:rPr lang="en-US" dirty="0" smtClean="0"/>
              <a:t>Command wrapper output</a:t>
            </a:r>
          </a:p>
          <a:p>
            <a:pPr lvl="1"/>
            <a:r>
              <a:rPr lang="en-US" dirty="0" smtClean="0"/>
              <a:t>E-mail notification</a:t>
            </a:r>
          </a:p>
          <a:p>
            <a:r>
              <a:rPr lang="en-US" dirty="0" smtClean="0"/>
              <a:t>Currently squatting the </a:t>
            </a:r>
            <a:br>
              <a:rPr lang="en-US" dirty="0" smtClean="0"/>
            </a:br>
            <a:r>
              <a:rPr lang="en-US" dirty="0" err="1" smtClean="0"/>
              <a:t>Desy</a:t>
            </a:r>
            <a:r>
              <a:rPr lang="en-US" dirty="0" smtClean="0"/>
              <a:t> service for testing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P. Mato/CERN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test results to </a:t>
            </a:r>
            <a:r>
              <a:rPr lang="en-US" dirty="0" err="1" smtClean="0"/>
              <a:t>CDash</a:t>
            </a:r>
            <a:endParaRPr lang="en-US" dirty="0"/>
          </a:p>
        </p:txBody>
      </p:sp>
      <p:pic>
        <p:nvPicPr>
          <p:cNvPr id="6" name="Picture 5" descr="Screen Shot 2011-09-05 at 1.0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90800"/>
            <a:ext cx="3962400" cy="3733445"/>
          </a:xfrm>
          <a:prstGeom prst="rect">
            <a:avLst/>
          </a:prstGeom>
        </p:spPr>
      </p:pic>
      <p:sp>
        <p:nvSpPr>
          <p:cNvPr id="7" name="Folded Corner 6"/>
          <p:cNvSpPr/>
          <p:nvPr/>
        </p:nvSpPr>
        <p:spPr>
          <a:xfrm>
            <a:off x="685800" y="5867400"/>
            <a:ext cx="3429000" cy="762000"/>
          </a:xfrm>
          <a:prstGeom prst="foldedCorner">
            <a:avLst>
              <a:gd name="adj" fmla="val 5533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36000">
                <a:schemeClr val="bg2">
                  <a:lumMod val="50000"/>
                </a:schemeClr>
              </a:gs>
              <a:gs pos="57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anchor="ctr"/>
          <a:lstStyle/>
          <a:p>
            <a:endParaRPr lang="en-US" sz="1600" b="1" dirty="0" smtClean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% </a:t>
            </a:r>
            <a:r>
              <a:rPr lang="en-US" sz="16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ctest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–j –D Experimental</a:t>
            </a:r>
            <a:endParaRPr lang="en-US" sz="16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endParaRPr lang="en-US" sz="16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334000"/>
            <a:ext cx="477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/>
              <a:t>https://aidasoft.desy.de/CDash/index.php?project=Geant4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549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CDash</a:t>
            </a:r>
            <a:r>
              <a:rPr lang="en-US" dirty="0" smtClean="0"/>
              <a:t> Dashboard</a:t>
            </a:r>
            <a:endParaRPr lang="en-US" dirty="0"/>
          </a:p>
        </p:txBody>
      </p:sp>
      <p:pic>
        <p:nvPicPr>
          <p:cNvPr id="7" name="Picture 6" descr="Screen Shot 2011-09-05 at 1.0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28800"/>
            <a:ext cx="4648200" cy="339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 descr="Screen Shot 2011-09-05 at 1.07.5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5" b="12435"/>
          <a:stretch>
            <a:fillRect/>
          </a:stretch>
        </p:blipFill>
        <p:spPr>
          <a:xfrm>
            <a:off x="457200" y="1447800"/>
            <a:ext cx="374099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4282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pilot ‘continuous’ integration and testing has been setup (few times/day)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Integration Testing</a:t>
            </a:r>
            <a:endParaRPr lang="en-US" dirty="0"/>
          </a:p>
        </p:txBody>
      </p:sp>
      <p:pic>
        <p:nvPicPr>
          <p:cNvPr id="6" name="Picture 5" descr="Screen Shot 2011-09-14 at 3.3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8001000" cy="32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47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162 tests defined and </a:t>
            </a:r>
            <a:r>
              <a:rPr lang="en-US" dirty="0" smtClean="0"/>
              <a:t>working</a:t>
            </a:r>
            <a:endParaRPr lang="en-US" dirty="0" smtClean="0"/>
          </a:p>
          <a:p>
            <a:pPr lvl="1"/>
            <a:r>
              <a:rPr lang="en-US" dirty="0" smtClean="0"/>
              <a:t>It includes building most of the tests</a:t>
            </a:r>
          </a:p>
          <a:p>
            <a:pPr lvl="1"/>
            <a:r>
              <a:rPr lang="en-US" dirty="0" smtClean="0"/>
              <a:t>‘Benchmark’ tests </a:t>
            </a:r>
            <a:r>
              <a:rPr lang="en-US" dirty="0" smtClean="0"/>
              <a:t>are still missing</a:t>
            </a:r>
          </a:p>
          <a:p>
            <a:pPr lvl="1"/>
            <a:r>
              <a:rPr lang="en-US" dirty="0" smtClean="0"/>
              <a:t>Still few tests fails on Windows</a:t>
            </a:r>
            <a:endParaRPr lang="en-US" dirty="0" smtClean="0"/>
          </a:p>
          <a:p>
            <a:r>
              <a:rPr lang="en-US" dirty="0" smtClean="0"/>
              <a:t>Committed </a:t>
            </a:r>
            <a:r>
              <a:rPr lang="en-US" dirty="0" smtClean="0"/>
              <a:t>to SVN all the </a:t>
            </a:r>
            <a:r>
              <a:rPr lang="en-US" dirty="0" err="1" smtClean="0"/>
              <a:t>CMakeLists.txt</a:t>
            </a:r>
            <a:r>
              <a:rPr lang="en-US" dirty="0" smtClean="0"/>
              <a:t> files for the examples</a:t>
            </a:r>
          </a:p>
          <a:p>
            <a:r>
              <a:rPr lang="en-US" dirty="0" smtClean="0"/>
              <a:t>Setup </a:t>
            </a:r>
            <a:r>
              <a:rPr lang="en-US" dirty="0" smtClean="0"/>
              <a:t>experimentally a ‘nightly’ tests using </a:t>
            </a:r>
            <a:r>
              <a:rPr lang="en-US" dirty="0" err="1" smtClean="0"/>
              <a:t>CDash</a:t>
            </a:r>
            <a:endParaRPr lang="en-US" dirty="0" smtClean="0"/>
          </a:p>
          <a:p>
            <a:pPr lvl="1"/>
            <a:r>
              <a:rPr lang="en-US" dirty="0" smtClean="0"/>
              <a:t>Can it be a replacement for </a:t>
            </a:r>
            <a:r>
              <a:rPr lang="en-US" dirty="0" err="1" smtClean="0"/>
              <a:t>QMTest</a:t>
            </a:r>
            <a:r>
              <a:rPr lang="en-US" dirty="0" smtClean="0"/>
              <a:t>/</a:t>
            </a:r>
            <a:r>
              <a:rPr lang="en-US" dirty="0" err="1" smtClean="0"/>
              <a:t>LCGNightlies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Feedback is welcome</a:t>
            </a:r>
            <a:endParaRPr lang="en-US" dirty="0"/>
          </a:p>
          <a:p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Need to write documentation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 smtClean="0"/>
              <a:t>Status and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8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0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CPack</a:t>
            </a:r>
            <a:r>
              <a:rPr lang="en-US" dirty="0" smtClean="0"/>
              <a:t> (bundled with </a:t>
            </a:r>
            <a:r>
              <a:rPr lang="en-US" dirty="0" err="1" smtClean="0"/>
              <a:t>CMake</a:t>
            </a:r>
            <a:r>
              <a:rPr lang="en-US" dirty="0" smtClean="0"/>
              <a:t>) </a:t>
            </a:r>
            <a:r>
              <a:rPr lang="en-US" dirty="0" smtClean="0"/>
              <a:t>is able to create </a:t>
            </a:r>
            <a:r>
              <a:rPr lang="en-US" dirty="0" smtClean="0"/>
              <a:t>professional platform specific installed</a:t>
            </a:r>
          </a:p>
          <a:p>
            <a:pPr lvl="1"/>
            <a:r>
              <a:rPr lang="en-US" dirty="0"/>
              <a:t>GZ and Self extract TGZ (STGZ), </a:t>
            </a:r>
            <a:r>
              <a:rPr lang="en-US" dirty="0" err="1"/>
              <a:t>NullSoft</a:t>
            </a:r>
            <a:r>
              <a:rPr lang="en-US" dirty="0"/>
              <a:t> Scriptable Install System (NSIS), OSX </a:t>
            </a:r>
            <a:r>
              <a:rPr lang="en-US" dirty="0" err="1"/>
              <a:t>PackageMaker</a:t>
            </a:r>
            <a:r>
              <a:rPr lang="en-US" dirty="0"/>
              <a:t>, RPM, </a:t>
            </a:r>
            <a:r>
              <a:rPr lang="en-US" dirty="0" smtClean="0"/>
              <a:t>Deb</a:t>
            </a:r>
          </a:p>
          <a:p>
            <a:r>
              <a:rPr lang="en-US" dirty="0"/>
              <a:t>F</a:t>
            </a:r>
            <a:r>
              <a:rPr lang="en-US" dirty="0" smtClean="0"/>
              <a:t>or Geant4:</a:t>
            </a:r>
          </a:p>
          <a:p>
            <a:pPr lvl="1"/>
            <a:r>
              <a:rPr lang="en-US" dirty="0" smtClean="0"/>
              <a:t>Binary and Source</a:t>
            </a:r>
            <a:br>
              <a:rPr lang="en-US" dirty="0" smtClean="0"/>
            </a:br>
            <a:r>
              <a:rPr lang="en-US" dirty="0" smtClean="0"/>
              <a:t>installers</a:t>
            </a:r>
            <a:br>
              <a:rPr lang="en-US" dirty="0" smtClean="0"/>
            </a:br>
            <a:r>
              <a:rPr lang="en-US" dirty="0" smtClean="0"/>
              <a:t>(TGZ, NSIS, </a:t>
            </a:r>
            <a:br>
              <a:rPr lang="en-US" dirty="0" smtClean="0"/>
            </a:br>
            <a:r>
              <a:rPr lang="en-US" dirty="0" err="1" smtClean="0"/>
              <a:t>PackageMaker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User can select</a:t>
            </a:r>
            <a:br>
              <a:rPr lang="en-US" dirty="0" smtClean="0"/>
            </a:br>
            <a:r>
              <a:rPr lang="en-US" dirty="0" smtClean="0"/>
              <a:t>what components</a:t>
            </a:r>
            <a:br>
              <a:rPr lang="en-US" dirty="0" smtClean="0"/>
            </a:br>
            <a:r>
              <a:rPr lang="en-US" dirty="0" smtClean="0"/>
              <a:t>to install</a:t>
            </a:r>
          </a:p>
          <a:p>
            <a:pPr marL="109728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with </a:t>
            </a:r>
            <a:r>
              <a:rPr lang="en-US" dirty="0" err="1" smtClean="0"/>
              <a:t>CPack</a:t>
            </a:r>
            <a:endParaRPr lang="en-US" dirty="0"/>
          </a:p>
        </p:txBody>
      </p:sp>
      <p:pic>
        <p:nvPicPr>
          <p:cNvPr id="6" name="Picture 5" descr="Screen Shot 2011-09-05 at 1.30.3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/>
          <a:stretch/>
        </p:blipFill>
        <p:spPr>
          <a:xfrm>
            <a:off x="3488113" y="3124200"/>
            <a:ext cx="1891106" cy="133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1-09-05 at 1.28.47 PM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76600"/>
            <a:ext cx="3935445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Shot 2011-09-05 at 1.29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86200"/>
            <a:ext cx="3962400" cy="280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64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acilitate testing and packaging using the tools (</a:t>
            </a:r>
            <a:r>
              <a:rPr lang="en-US" dirty="0" err="1" smtClean="0"/>
              <a:t>CTest</a:t>
            </a:r>
            <a:r>
              <a:rPr lang="en-US" dirty="0" smtClean="0"/>
              <a:t> and </a:t>
            </a:r>
            <a:r>
              <a:rPr lang="en-US" dirty="0" err="1" smtClean="0"/>
              <a:t>CPack</a:t>
            </a:r>
            <a:r>
              <a:rPr lang="en-US" dirty="0" smtClean="0"/>
              <a:t>) developed by </a:t>
            </a:r>
            <a:r>
              <a:rPr lang="en-US" dirty="0" err="1" smtClean="0"/>
              <a:t>Kitware</a:t>
            </a:r>
            <a:r>
              <a:rPr lang="en-US" dirty="0" smtClean="0"/>
              <a:t> and distributed as part of </a:t>
            </a:r>
            <a:r>
              <a:rPr lang="en-US" dirty="0" err="1" smtClean="0"/>
              <a:t>CMake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 need to reinvent the wheel</a:t>
            </a:r>
          </a:p>
          <a:p>
            <a:pPr lvl="1"/>
            <a:r>
              <a:rPr lang="en-US" dirty="0" smtClean="0"/>
              <a:t>Perfect integration to </a:t>
            </a:r>
            <a:r>
              <a:rPr lang="en-US" dirty="0" err="1" smtClean="0"/>
              <a:t>CMake</a:t>
            </a:r>
            <a:r>
              <a:rPr lang="en-US" dirty="0" smtClean="0"/>
              <a:t> build system </a:t>
            </a:r>
            <a:endParaRPr lang="en-US" dirty="0"/>
          </a:p>
          <a:p>
            <a:r>
              <a:rPr lang="en-US" dirty="0"/>
              <a:t>Testing is absolutely essential for any </a:t>
            </a:r>
            <a:r>
              <a:rPr lang="en-US" dirty="0" smtClean="0"/>
              <a:t>“agile” </a:t>
            </a:r>
            <a:r>
              <a:rPr lang="en-US" dirty="0"/>
              <a:t>software development </a:t>
            </a:r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All Geant4 functionality should be thoroughly tested</a:t>
            </a:r>
          </a:p>
          <a:p>
            <a:r>
              <a:rPr lang="en-US" dirty="0"/>
              <a:t>D</a:t>
            </a:r>
            <a:r>
              <a:rPr lang="en-US" dirty="0" smtClean="0"/>
              <a:t>evelopers </a:t>
            </a:r>
            <a:r>
              <a:rPr lang="en-US" dirty="0"/>
              <a:t>should participate to testing </a:t>
            </a:r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Adding, running, surveying tests should be extremely easy and effortless</a:t>
            </a:r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6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9-05 at 1.4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05200"/>
            <a:ext cx="3152235" cy="241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 create the installers you need to </a:t>
            </a:r>
            <a:r>
              <a:rPr lang="en-US" sz="2000" dirty="0"/>
              <a:t>enable a couple of </a:t>
            </a:r>
            <a:r>
              <a:rPr lang="en-US" sz="2000" dirty="0" err="1" smtClean="0"/>
              <a:t>CMake</a:t>
            </a:r>
            <a:r>
              <a:rPr lang="en-US" sz="2000" dirty="0" smtClean="0"/>
              <a:t> options </a:t>
            </a:r>
            <a:r>
              <a:rPr lang="en-US" sz="2000" dirty="0"/>
              <a:t>to include the examples </a:t>
            </a:r>
            <a:r>
              <a:rPr lang="en-US" sz="2000" dirty="0" smtClean="0"/>
              <a:t>&amp; data:</a:t>
            </a:r>
          </a:p>
          <a:p>
            <a:pPr lvl="1"/>
            <a:r>
              <a:rPr lang="en-US" sz="1800" dirty="0" smtClean="0"/>
              <a:t>GEANT4_INSTALL_DATA</a:t>
            </a:r>
          </a:p>
          <a:p>
            <a:pPr lvl="1"/>
            <a:r>
              <a:rPr lang="en-US" sz="1800" dirty="0" smtClean="0"/>
              <a:t>GEANT4_INSTALL_EXAMPLES</a:t>
            </a:r>
            <a:endParaRPr lang="en-US" sz="1800" dirty="0"/>
          </a:p>
          <a:p>
            <a:r>
              <a:rPr lang="en-US" sz="2000" dirty="0"/>
              <a:t>M</a:t>
            </a:r>
            <a:r>
              <a:rPr lang="en-US" sz="2000" dirty="0" smtClean="0"/>
              <a:t>ake </a:t>
            </a:r>
            <a:r>
              <a:rPr lang="en-US" sz="2000" dirty="0"/>
              <a:t>the 'package' target  </a:t>
            </a:r>
            <a:r>
              <a:rPr lang="en-US" sz="2000" dirty="0" smtClean="0"/>
              <a:t>for </a:t>
            </a:r>
            <a:r>
              <a:rPr lang="en-US" sz="2000" dirty="0"/>
              <a:t>the binary distribution </a:t>
            </a:r>
            <a:br>
              <a:rPr lang="en-US" sz="2000" dirty="0"/>
            </a:br>
            <a:r>
              <a:rPr lang="en-US" sz="2000" dirty="0" smtClean="0"/>
              <a:t>and </a:t>
            </a:r>
            <a:r>
              <a:rPr lang="en-US" sz="2000" dirty="0"/>
              <a:t>'</a:t>
            </a:r>
            <a:r>
              <a:rPr lang="en-US" sz="2000" dirty="0" err="1"/>
              <a:t>package_source</a:t>
            </a:r>
            <a:r>
              <a:rPr lang="en-US" sz="2000" dirty="0"/>
              <a:t>' for the </a:t>
            </a:r>
            <a:r>
              <a:rPr lang="en-US" sz="2000" dirty="0" smtClean="0"/>
              <a:t>sources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P. Mato/CERN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Installers</a:t>
            </a:r>
            <a:endParaRPr lang="en-US" dirty="0"/>
          </a:p>
        </p:txBody>
      </p:sp>
      <p:pic>
        <p:nvPicPr>
          <p:cNvPr id="8" name="Picture 7" descr="Screen Shot 2011-09-05 at 1.46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962400"/>
            <a:ext cx="2941166" cy="225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1-09-05 at 1.46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67200"/>
            <a:ext cx="3200400" cy="245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822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the definition, building and running of tests using </a:t>
            </a:r>
            <a:r>
              <a:rPr lang="en-US" dirty="0" err="1" smtClean="0"/>
              <a:t>CMake</a:t>
            </a:r>
            <a:r>
              <a:rPr lang="en-US" dirty="0" smtClean="0"/>
              <a:t>/</a:t>
            </a:r>
            <a:r>
              <a:rPr lang="en-US" dirty="0" err="1" smtClean="0"/>
              <a:t>CTest</a:t>
            </a:r>
            <a:r>
              <a:rPr lang="en-US" dirty="0" smtClean="0"/>
              <a:t>/</a:t>
            </a:r>
            <a:r>
              <a:rPr lang="en-US" dirty="0" err="1" smtClean="0"/>
              <a:t>CDash</a:t>
            </a:r>
            <a:r>
              <a:rPr lang="en-US" dirty="0" smtClean="0"/>
              <a:t> tools</a:t>
            </a:r>
          </a:p>
          <a:p>
            <a:pPr lvl="1"/>
            <a:r>
              <a:rPr lang="en-US" dirty="0" smtClean="0"/>
              <a:t>The main goal has been to make it easy for developers to define, run, automate and monitor tests</a:t>
            </a:r>
          </a:p>
          <a:p>
            <a:pPr lvl="1"/>
            <a:r>
              <a:rPr lang="en-US" dirty="0" smtClean="0"/>
              <a:t>Feedback is required at this moment in time</a:t>
            </a:r>
          </a:p>
          <a:p>
            <a:r>
              <a:rPr lang="en-US" dirty="0" err="1" smtClean="0"/>
              <a:t>CDash</a:t>
            </a:r>
            <a:r>
              <a:rPr lang="en-US" dirty="0"/>
              <a:t> </a:t>
            </a:r>
            <a:r>
              <a:rPr lang="en-US" dirty="0" smtClean="0"/>
              <a:t>could offer a competitive replacement to the LCG </a:t>
            </a:r>
            <a:r>
              <a:rPr lang="en-US" dirty="0" err="1" smtClean="0"/>
              <a:t>nightlies</a:t>
            </a:r>
            <a:endParaRPr lang="en-US" dirty="0" smtClean="0"/>
          </a:p>
          <a:p>
            <a:r>
              <a:rPr lang="en-US" dirty="0" err="1" smtClean="0"/>
              <a:t>CPack</a:t>
            </a:r>
            <a:r>
              <a:rPr lang="en-US" dirty="0" smtClean="0"/>
              <a:t> is a nice utility to provide ‘professional’ packaging with very little effort</a:t>
            </a:r>
          </a:p>
          <a:p>
            <a:r>
              <a:rPr lang="en-US" dirty="0" smtClean="0"/>
              <a:t>It is time for all developers to move to </a:t>
            </a:r>
            <a:r>
              <a:rPr lang="en-US" dirty="0" err="1" smtClean="0"/>
              <a:t>CMake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1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2059" r="-22059"/>
          <a:stretch>
            <a:fillRect/>
          </a:stretch>
        </p:blipFill>
        <p:spPr>
          <a:xfrm>
            <a:off x="457200" y="1481138"/>
            <a:ext cx="8229600" cy="452596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dopting </a:t>
            </a:r>
            <a:r>
              <a:rPr lang="en-US" dirty="0" err="1" smtClean="0"/>
              <a:t>Kitware</a:t>
            </a:r>
            <a:r>
              <a:rPr lang="en-US" dirty="0" smtClean="0"/>
              <a:t> Process?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7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the Examples and Tests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8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End User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xamples </a:t>
            </a:r>
            <a:r>
              <a:rPr lang="en-US" dirty="0"/>
              <a:t>and/or </a:t>
            </a:r>
            <a:r>
              <a:rPr lang="en-US" dirty="0" smtClean="0"/>
              <a:t>tests are </a:t>
            </a:r>
            <a:r>
              <a:rPr lang="en-US" dirty="0"/>
              <a:t>build </a:t>
            </a:r>
            <a:r>
              <a:rPr lang="en-US" b="1" dirty="0">
                <a:solidFill>
                  <a:srgbClr val="0000FF"/>
                </a:solidFill>
              </a:rPr>
              <a:t>against the installation area of </a:t>
            </a:r>
            <a:r>
              <a:rPr lang="en-US" b="1" dirty="0" smtClean="0">
                <a:solidFill>
                  <a:srgbClr val="0000FF"/>
                </a:solidFill>
              </a:rPr>
              <a:t>Geant4.</a:t>
            </a:r>
            <a:r>
              <a:rPr lang="en-US" dirty="0" smtClean="0"/>
              <a:t>This </a:t>
            </a:r>
            <a:r>
              <a:rPr lang="en-US" dirty="0"/>
              <a:t>is done by configuring a user build area pointing to a source area and pointing Geant4_DIR to the </a:t>
            </a:r>
            <a:r>
              <a:rPr lang="en-US" dirty="0" smtClean="0"/>
              <a:t>G4 installation </a:t>
            </a:r>
            <a:r>
              <a:rPr lang="en-US" dirty="0" smtClean="0"/>
              <a:t>area. The </a:t>
            </a:r>
            <a:r>
              <a:rPr lang="en-US" dirty="0"/>
              <a:t>installation area can be anywhere: official </a:t>
            </a:r>
            <a:r>
              <a:rPr lang="en-US" dirty="0" smtClean="0"/>
              <a:t>read-only </a:t>
            </a:r>
            <a:r>
              <a:rPr lang="en-US" dirty="0"/>
              <a:t>installation, user installation area</a:t>
            </a:r>
            <a:r>
              <a:rPr lang="en-US" dirty="0" smtClean="0"/>
              <a:t>, etc.</a:t>
            </a:r>
            <a:endParaRPr lang="en-US" dirty="0"/>
          </a:p>
          <a:p>
            <a:r>
              <a:rPr lang="en-US" dirty="0" smtClean="0"/>
              <a:t>Developer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xamples </a:t>
            </a:r>
            <a:r>
              <a:rPr lang="en-US" dirty="0"/>
              <a:t>and/or </a:t>
            </a:r>
            <a:r>
              <a:rPr lang="en-US" dirty="0" smtClean="0"/>
              <a:t>tests are </a:t>
            </a:r>
            <a:r>
              <a:rPr lang="en-US" b="1" dirty="0">
                <a:solidFill>
                  <a:srgbClr val="0000FF"/>
                </a:solidFill>
              </a:rPr>
              <a:t>build against a build area of Geant4 </a:t>
            </a:r>
            <a:r>
              <a:rPr lang="en-US" dirty="0"/>
              <a:t>managed by the developer. This is </a:t>
            </a:r>
            <a:r>
              <a:rPr lang="en-US" dirty="0" smtClean="0"/>
              <a:t>done by </a:t>
            </a:r>
            <a:r>
              <a:rPr lang="en-US" dirty="0"/>
              <a:t>configuring a user build area pointing to a source area and pointing Geant4_DIR to the build area of a previously built G4. It is the developer responsibility to remember to re-issue a build of G4 every time a change is done in the original G4 source tree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Tester/Developer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xamples and/or tests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00FF"/>
                </a:solidFill>
              </a:rPr>
              <a:t>build together and as part of the Geant4 build</a:t>
            </a:r>
            <a:r>
              <a:rPr lang="en-US" dirty="0"/>
              <a:t>. This is done by connecting the example/test into the global </a:t>
            </a:r>
            <a:r>
              <a:rPr lang="en-US" dirty="0" err="1"/>
              <a:t>CMake</a:t>
            </a:r>
            <a:r>
              <a:rPr lang="en-US" dirty="0"/>
              <a:t> tree  (</a:t>
            </a:r>
            <a:r>
              <a:rPr lang="en-US" dirty="0" err="1"/>
              <a:t>add_subdirectory</a:t>
            </a:r>
            <a:r>
              <a:rPr lang="en-US" dirty="0"/>
              <a:t>). There is only a single build area. Dependencies are fully checked by </a:t>
            </a:r>
            <a:r>
              <a:rPr lang="en-US" dirty="0" err="1"/>
              <a:t>CMake</a:t>
            </a:r>
            <a:r>
              <a:rPr lang="en-US" dirty="0"/>
              <a:t> and any change will trigger a re-build of  the dependent parts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5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Added </a:t>
            </a:r>
            <a:r>
              <a:rPr lang="en-US" dirty="0" smtClean="0"/>
              <a:t>one </a:t>
            </a:r>
            <a:r>
              <a:rPr lang="en-US" dirty="0" err="1" smtClean="0"/>
              <a:t>CMakeLists.txt</a:t>
            </a:r>
            <a:r>
              <a:rPr lang="en-US" dirty="0" smtClean="0"/>
              <a:t> </a:t>
            </a:r>
            <a:r>
              <a:rPr lang="en-US" dirty="0"/>
              <a:t>file in each test or </a:t>
            </a:r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Written as a top-level project </a:t>
            </a:r>
            <a:r>
              <a:rPr lang="en-US" dirty="0" err="1" smtClean="0"/>
              <a:t>CMakeLists.txt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Using directly the standard </a:t>
            </a:r>
            <a:r>
              <a:rPr lang="en-US" dirty="0" err="1" smtClean="0">
                <a:solidFill>
                  <a:srgbClr val="0000FF"/>
                </a:solidFill>
              </a:rPr>
              <a:t>CMake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commands to increase portability</a:t>
            </a:r>
          </a:p>
          <a:p>
            <a:r>
              <a:rPr lang="en-US" dirty="0" smtClean="0"/>
              <a:t>Added two new ‘options’</a:t>
            </a:r>
          </a:p>
          <a:p>
            <a:pPr lvl="1"/>
            <a:r>
              <a:rPr lang="en-US" dirty="0"/>
              <a:t>GEANT4_BUILD_EXAMPLES: Build </a:t>
            </a:r>
            <a:r>
              <a:rPr lang="en-US" dirty="0" smtClean="0"/>
              <a:t>the </a:t>
            </a:r>
            <a:r>
              <a:rPr lang="en-US" dirty="0"/>
              <a:t>examples of the project</a:t>
            </a:r>
          </a:p>
          <a:p>
            <a:pPr lvl="1"/>
            <a:r>
              <a:rPr lang="en-US" dirty="0"/>
              <a:t>GEANT4_ENABLE_TESTING: Enable and define all the tests of the </a:t>
            </a:r>
            <a:r>
              <a:rPr lang="en-US" dirty="0" smtClean="0"/>
              <a:t>project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Examples and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9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Lucida Sans Unicode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 </a:t>
            </a:r>
            <a:r>
              <a:rPr lang="en-US" dirty="0" err="1" smtClean="0">
                <a:ea typeface="+mj-ea"/>
                <a:cs typeface="+mj-cs"/>
              </a:rPr>
              <a:t>CMakeLists.txt</a:t>
            </a:r>
            <a:r>
              <a:rPr lang="en-US" dirty="0" smtClean="0">
                <a:ea typeface="+mj-ea"/>
                <a:cs typeface="+mj-cs"/>
              </a:rPr>
              <a:t> (N01)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304800" y="1447800"/>
            <a:ext cx="7010400" cy="4195762"/>
          </a:xfrm>
          <a:prstGeom prst="foldedCorner">
            <a:avLst>
              <a:gd name="adj" fmla="val 5533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36000">
                <a:schemeClr val="bg2">
                  <a:lumMod val="50000"/>
                </a:schemeClr>
              </a:gs>
              <a:gs pos="57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anchor="ctr"/>
          <a:lstStyle/>
          <a:p>
            <a:r>
              <a:rPr lang="en-US" sz="16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cmake_minimum_required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(VERSION 2.6 FATAL_ERROR)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project(N01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)</a:t>
            </a:r>
          </a:p>
          <a:p>
            <a:endParaRPr lang="en-US" sz="16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find_package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(Geant4 REQUIRED)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include(${Geant4_USE_FILE})</a:t>
            </a:r>
          </a:p>
          <a:p>
            <a:endParaRPr lang="en-US" sz="16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include_directories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(${CMAKE_CURRENT_SOURCE_DIR}/include </a:t>
            </a:r>
            <a:endParaRPr lang="en-US" sz="1600" b="1" dirty="0" smtClean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           $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{Geant4_INCLUDE_DIR}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)</a:t>
            </a:r>
          </a:p>
          <a:p>
            <a:endParaRPr lang="en-US" sz="16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file(GLOB sources ${CMAKE_CURRENT_SOURCE_DIR}/</a:t>
            </a:r>
            <a:r>
              <a:rPr lang="en-US" sz="16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src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/*.cc)</a:t>
            </a:r>
          </a:p>
          <a:p>
            <a:endParaRPr lang="en-US" sz="16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add_executable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(exampleN01 EXCLUDE_FROM_ALL </a:t>
            </a:r>
            <a:endParaRPr lang="en-US" sz="1600" b="1" dirty="0" smtClean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                 exampleN01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.cc ${sources})</a:t>
            </a:r>
          </a:p>
          <a:p>
            <a:endParaRPr lang="en-US" sz="1600" b="1" dirty="0" smtClean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 sz="1600" b="1" dirty="0" err="1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target_link_libraries</a:t>
            </a:r>
            <a:r>
              <a:rPr lang="en-US" sz="16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(exampleN01 ${Geant4_LIBRARIES}</a:t>
            </a:r>
            <a:r>
              <a:rPr lang="en-US" sz="16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)</a:t>
            </a:r>
            <a:endParaRPr lang="en-US" sz="16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7086600" y="1600200"/>
            <a:ext cx="1676400" cy="750887"/>
          </a:xfrm>
          <a:prstGeom prst="wedgeRectCallout">
            <a:avLst>
              <a:gd name="adj1" fmla="val -335917"/>
              <a:gd name="adj2" fmla="val 21357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Standalone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CMake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project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086600" y="2438400"/>
            <a:ext cx="1676400" cy="596900"/>
          </a:xfrm>
          <a:prstGeom prst="wedgeRectCallout">
            <a:avLst>
              <a:gd name="adj1" fmla="val -234877"/>
              <a:gd name="adj2" fmla="val -11258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Locate Geant4 and use it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086600" y="3733800"/>
            <a:ext cx="1609725" cy="598487"/>
          </a:xfrm>
          <a:prstGeom prst="wedgeRectCallout">
            <a:avLst>
              <a:gd name="adj1" fmla="val -142362"/>
              <a:gd name="adj2" fmla="val 67439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Define executable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86600" y="4724400"/>
            <a:ext cx="1609725" cy="598487"/>
          </a:xfrm>
          <a:prstGeom prst="wedgeRectCallout">
            <a:avLst>
              <a:gd name="adj1" fmla="val -60687"/>
              <a:gd name="adj2" fmla="val 12143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Add dependent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libraries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2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N01</a:t>
            </a:r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457200" y="4953000"/>
            <a:ext cx="8382000" cy="995362"/>
          </a:xfrm>
          <a:prstGeom prst="foldedCorner">
            <a:avLst>
              <a:gd name="adj" fmla="val 5533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36000">
                <a:schemeClr val="bg2">
                  <a:lumMod val="50000"/>
                </a:schemeClr>
              </a:gs>
              <a:gs pos="57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$ </a:t>
            </a:r>
            <a:r>
              <a:rPr lang="en-US" sz="14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mkdir</a:t>
            </a:r>
            <a:r>
              <a:rPr lang="en-US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&lt;</a:t>
            </a:r>
            <a:r>
              <a:rPr lang="en-US" sz="14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buildarea</a:t>
            </a:r>
            <a:r>
              <a:rPr lang="en-US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&gt;; cd </a:t>
            </a:r>
            <a:r>
              <a:rPr lang="en-US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&lt;</a:t>
            </a:r>
            <a:r>
              <a:rPr lang="en-US" sz="1400" b="1" dirty="0" err="1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buildarea</a:t>
            </a:r>
            <a:r>
              <a:rPr lang="en-US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&gt;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$ </a:t>
            </a:r>
            <a:r>
              <a:rPr lang="en-US" sz="1400" b="1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cmake</a:t>
            </a:r>
            <a:r>
              <a:rPr lang="en-US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-</a:t>
            </a:r>
            <a:r>
              <a:rPr lang="en-US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DGEANT4_BUILD_EXAMPLES=ON &lt;G4src&gt;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$ make exampleN01[/fast] </a:t>
            </a:r>
            <a:endParaRPr lang="en-US" sz="1400" b="1" dirty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End-User case: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sing libraries from installation of Geant4</a:t>
            </a:r>
          </a:p>
          <a:p>
            <a:pPr lvl="1"/>
            <a:r>
              <a:rPr lang="en-US" dirty="0" smtClean="0"/>
              <a:t>Will only build the example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Developer/tester case:</a:t>
            </a:r>
          </a:p>
          <a:p>
            <a:pPr lvl="1"/>
            <a:r>
              <a:rPr lang="en-US" dirty="0" smtClean="0"/>
              <a:t>Using own built G4 libraries</a:t>
            </a:r>
          </a:p>
          <a:p>
            <a:pPr lvl="1"/>
            <a:r>
              <a:rPr lang="en-US" dirty="0" smtClean="0"/>
              <a:t>Will build all the required libraries by exampleN01</a:t>
            </a:r>
            <a:endParaRPr lang="en-US" dirty="0"/>
          </a:p>
        </p:txBody>
      </p:sp>
      <p:sp>
        <p:nvSpPr>
          <p:cNvPr id="9" name="Folded Corner 8"/>
          <p:cNvSpPr/>
          <p:nvPr/>
        </p:nvSpPr>
        <p:spPr>
          <a:xfrm>
            <a:off x="457200" y="2743200"/>
            <a:ext cx="8382000" cy="995362"/>
          </a:xfrm>
          <a:prstGeom prst="foldedCorner">
            <a:avLst>
              <a:gd name="adj" fmla="val 5533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36000">
                <a:schemeClr val="bg2">
                  <a:lumMod val="50000"/>
                </a:schemeClr>
              </a:gs>
              <a:gs pos="57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$ </a:t>
            </a:r>
            <a:r>
              <a:rPr lang="en-US" sz="1400" b="1" dirty="0" err="1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mkdir</a:t>
            </a:r>
            <a:r>
              <a:rPr lang="en-US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&lt;</a:t>
            </a:r>
            <a:r>
              <a:rPr lang="en-US" sz="1400" b="1" dirty="0" err="1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buildarea</a:t>
            </a:r>
            <a:r>
              <a:rPr lang="en-US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&gt;; cd &lt;</a:t>
            </a:r>
            <a:r>
              <a:rPr lang="en-US" sz="1400" b="1" dirty="0" err="1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buildarea</a:t>
            </a:r>
            <a:r>
              <a:rPr lang="en-US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&gt;</a:t>
            </a:r>
            <a:r>
              <a:rPr lang="en-US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$ </a:t>
            </a:r>
            <a:r>
              <a:rPr lang="en-US" sz="1400" b="1" dirty="0" err="1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cmake</a:t>
            </a:r>
            <a:r>
              <a:rPr lang="en-US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-DGeant4_DIR</a:t>
            </a:r>
            <a:r>
              <a:rPr lang="en-US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=&lt;G4inst&gt;/</a:t>
            </a:r>
            <a:r>
              <a:rPr lang="en-US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lib/Geant4-9.5.0  </a:t>
            </a:r>
            <a:r>
              <a:rPr lang="en-US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&lt;G4src&gt;/</a:t>
            </a:r>
            <a:r>
              <a:rPr lang="en-US" sz="1400" b="1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examples/novice/N04</a:t>
            </a:r>
            <a:endParaRPr lang="en-US" sz="1400" b="1" dirty="0" smtClean="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$ make exampleN01</a:t>
            </a:r>
          </a:p>
        </p:txBody>
      </p:sp>
    </p:spTree>
    <p:extLst>
      <p:ext uri="{BB962C8B-B14F-4D97-AF65-F5344CB8AC3E}">
        <p14:creationId xmlns:p14="http://schemas.microsoft.com/office/powerpoint/2010/main" val="357534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Defining and Running Tests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Mato/CERN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20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56379</TotalTime>
  <Words>1447</Words>
  <Application>Microsoft Macintosh PowerPoint</Application>
  <PresentationFormat>On-screen Show (4:3)</PresentationFormat>
  <Paragraphs>200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 Testing and Packaging Geant4 with CTest and CPack</vt:lpstr>
      <vt:lpstr>Motivation</vt:lpstr>
      <vt:lpstr>Adopting Kitware Process?</vt:lpstr>
      <vt:lpstr>Building the Examples and Tests</vt:lpstr>
      <vt:lpstr>Use Cases</vt:lpstr>
      <vt:lpstr>Building Examples and Tests</vt:lpstr>
      <vt:lpstr>Example CMakeLists.txt (N01)</vt:lpstr>
      <vt:lpstr>Building N01</vt:lpstr>
      <vt:lpstr>Defining and Running Tests</vt:lpstr>
      <vt:lpstr>Defining Tests</vt:lpstr>
      <vt:lpstr>Defining Tests: Tests</vt:lpstr>
      <vt:lpstr>Defining Tests: Examples</vt:lpstr>
      <vt:lpstr>Running Tests</vt:lpstr>
      <vt:lpstr>Uploading test results to CDash</vt:lpstr>
      <vt:lpstr>CDash Dashboard</vt:lpstr>
      <vt:lpstr>Continuous Integration Testing</vt:lpstr>
      <vt:lpstr>Testing Status and Next Steps</vt:lpstr>
      <vt:lpstr>Packaging</vt:lpstr>
      <vt:lpstr>Packaging with CPack</vt:lpstr>
      <vt:lpstr>Building the Installers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Pere Mato</dc:creator>
  <cp:lastModifiedBy>Pere Mato</cp:lastModifiedBy>
  <cp:revision>1194</cp:revision>
  <cp:lastPrinted>2011-08-30T08:57:45Z</cp:lastPrinted>
  <dcterms:created xsi:type="dcterms:W3CDTF">2010-05-17T20:46:12Z</dcterms:created>
  <dcterms:modified xsi:type="dcterms:W3CDTF">2011-09-14T13:59:33Z</dcterms:modified>
</cp:coreProperties>
</file>