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2" r:id="rId3"/>
    <p:sldId id="361" r:id="rId4"/>
    <p:sldId id="360" r:id="rId5"/>
    <p:sldId id="368" r:id="rId6"/>
    <p:sldId id="373" r:id="rId7"/>
    <p:sldId id="363" r:id="rId8"/>
    <p:sldId id="362" r:id="rId9"/>
    <p:sldId id="377" r:id="rId10"/>
    <p:sldId id="369" r:id="rId11"/>
    <p:sldId id="375" r:id="rId12"/>
    <p:sldId id="376" r:id="rId13"/>
    <p:sldId id="370" r:id="rId14"/>
    <p:sldId id="366" r:id="rId15"/>
    <p:sldId id="367" r:id="rId16"/>
    <p:sldId id="365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000"/>
    <a:srgbClr val="898E18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5" autoAdjust="0"/>
    <p:restoredTop sz="94660"/>
  </p:normalViewPr>
  <p:slideViewPr>
    <p:cSldViewPr>
      <p:cViewPr varScale="1">
        <p:scale>
          <a:sx n="113" d="100"/>
          <a:sy n="113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2A49-BC17-DD4A-A33B-1CE4AD804E90}" type="datetime1">
              <a:rPr lang="ja-JP" altLang="en-US" smtClean="0"/>
              <a:pPr/>
              <a:t>11/09/21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D696A-3CA3-654B-847F-8975F94355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7777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419CB-75E3-594E-A31A-D68F6F766BFE}" type="datetime1">
              <a:rPr kumimoji="1" lang="ja-JP" altLang="en-US" smtClean="0"/>
              <a:pPr/>
              <a:t>11/09/21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1196-7708-44CD-BEAF-810C07AA88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85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7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DE0C4A98-5FD1-264A-A96B-5B9472B4846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 marL="538163" indent="-273050">
              <a:buSzPct val="80000"/>
              <a:defRPr>
                <a:latin typeface="+mn-lt"/>
              </a:defRPr>
            </a:lvl2pPr>
            <a:lvl3pPr marL="984250" indent="-265113">
              <a:tabLst/>
              <a:defRPr>
                <a:latin typeface="+mn-lt"/>
              </a:defRPr>
            </a:lvl3pPr>
            <a:lvl4pPr marL="1438275" indent="-182563">
              <a:defRPr>
                <a:latin typeface="+mn-lt"/>
              </a:defRPr>
            </a:lvl4pPr>
            <a:lvl5pPr marL="1884363" indent="-180975">
              <a:defRPr>
                <a:latin typeface="+mn-lt"/>
              </a:defRPr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7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DE0C4A98-5FD1-264A-A96B-5B9472B4846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7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DE0C4A98-5FD1-264A-A96B-5B9472B4846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9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DE0C4A98-5FD1-264A-A96B-5B9472B4846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" name="スライド番号プレースホルダ 17"/>
          <p:cNvSpPr>
            <a:spLocks noGrp="1"/>
          </p:cNvSpPr>
          <p:nvPr>
            <p:ph type="sldNum" sz="quarter" idx="10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DE0C4A98-5FD1-264A-A96B-5B9472B4846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7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DE0C4A98-5FD1-264A-A96B-5B9472B4846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DE0C4A98-5FD1-264A-A96B-5B9472B4846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9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DE0C4A98-5FD1-264A-A96B-5B9472B4846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9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DE0C4A98-5FD1-264A-A96B-5B9472B4846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75000"/>
                <a:lumOff val="2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271490" y="20320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715436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200" y="6535579"/>
            <a:ext cx="1042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aseline="0" dirty="0" smtClean="0">
                <a:solidFill>
                  <a:schemeClr val="bg1">
                    <a:lumMod val="95000"/>
                  </a:schemeClr>
                </a:solidFill>
              </a:rPr>
              <a:t>19-23 Nov, 2011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8000" y="6553200"/>
            <a:ext cx="2441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r>
              <a:rPr kumimoji="1" lang="en-US" altLang="ja-JP" sz="1000" baseline="30000" dirty="0" smtClean="0">
                <a:solidFill>
                  <a:schemeClr val="bg1">
                    <a:lumMod val="95000"/>
                  </a:schemeClr>
                </a:solidFill>
              </a:rPr>
              <a:t>6h</a:t>
            </a:r>
            <a:r>
              <a:rPr kumimoji="1" lang="en-US" altLang="ja-JP" sz="1000" baseline="0" dirty="0" smtClean="0">
                <a:solidFill>
                  <a:schemeClr val="bg1">
                    <a:lumMod val="95000"/>
                  </a:schemeClr>
                </a:solidFill>
              </a:rPr>
              <a:t> Geant4 Collaboration Meeting @ SLAC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C:\Documents and Settings\kmura\デスクトップ\geanttin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8148" y="71414"/>
            <a:ext cx="1171583" cy="28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2" descr="C:\Documents and Settings\kmura\デスクトップ\geanttin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8148" y="71414"/>
            <a:ext cx="1171583" cy="28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2" descr="C:\Documents and Settings\kmura\デスクトップ\geanttiny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858148" y="71414"/>
            <a:ext cx="1171583" cy="28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DE0C4A98-5FD1-264A-A96B-5B9472B4846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>
          <a:solidFill>
            <a:schemeClr val="bg1">
              <a:lumMod val="95000"/>
            </a:schemeClr>
          </a:solidFill>
          <a:effectLst>
            <a:reflection blurRad="6350" stA="50000" endA="300" endPos="50000" dist="29997" dir="5400000" sy="-100000" algn="bl" rotWithShape="0"/>
          </a:effectLst>
          <a:latin typeface="+mj-lt"/>
          <a:ea typeface="ヒラギノ丸ゴ Pro W4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kumimoji="1" sz="32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1pPr>
      <a:lvl2pPr marL="719138" indent="-454025" algn="l" defTabSz="914400" rtl="0" eaLnBrk="1" latinLnBrk="0" hangingPunct="1">
        <a:spcBef>
          <a:spcPct val="20000"/>
        </a:spcBef>
        <a:buFont typeface="Wingdings" pitchFamily="2" charset="2"/>
        <a:buChar char="l"/>
        <a:defRPr kumimoji="1" sz="28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2pPr>
      <a:lvl3pPr marL="1143000" indent="-423863" algn="l" defTabSz="914400" rtl="0" eaLnBrk="1" latinLnBrk="0" hangingPunct="1">
        <a:spcBef>
          <a:spcPct val="20000"/>
        </a:spcBef>
        <a:buFont typeface="Wingdings" pitchFamily="2" charset="2"/>
        <a:buChar char="ü"/>
        <a:defRPr kumimoji="1" sz="24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3pPr>
      <a:lvl4pPr marL="1600200" indent="-344488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4pPr>
      <a:lvl5pPr marL="2057400" indent="-354013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990656" cy="1728798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altLang="ja-JP" sz="4800" dirty="0">
                <a:effectLst>
                  <a:outerShdw blurRad="50800" dist="38100" dir="2700000">
                    <a:schemeClr val="bg1">
                      <a:lumMod val="95000"/>
                      <a:alpha val="43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The new Geant4 Requirements Tracking system</a:t>
            </a:r>
            <a:endParaRPr lang="ja-JP" altLang="en-US" sz="4800" dirty="0">
              <a:effectLst>
                <a:outerShdw blurRad="50800" dist="38100" dir="2700000">
                  <a:schemeClr val="bg1">
                    <a:lumMod val="95000"/>
                    <a:alpha val="43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Koichi Murakami</a:t>
            </a:r>
            <a:endParaRPr lang="en-US" altLang="ja-JP" dirty="0" smtClean="0">
              <a:latin typeface="+mj-lt"/>
            </a:endParaRPr>
          </a:p>
          <a:p>
            <a:r>
              <a:rPr lang="en-US" altLang="ja-JP" dirty="0" smtClean="0">
                <a:latin typeface="+mj-lt"/>
              </a:rPr>
              <a:t>KEK/CRC</a:t>
            </a:r>
            <a:endParaRPr lang="ja-JP" altLang="en-US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072074"/>
            <a:ext cx="791281" cy="500066"/>
          </a:xfrm>
          <a:prstGeom prst="ellipse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Task Description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3" name="図 2" descr="スクリーンショット 2011-09-20 6.55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408"/>
            <a:ext cx="9144000" cy="543326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79512" y="2636912"/>
            <a:ext cx="6480720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37000"/>
                </a:schemeClr>
              </a:gs>
              <a:gs pos="35000">
                <a:schemeClr val="accent1">
                  <a:tint val="37000"/>
                  <a:satMod val="300000"/>
                  <a:alpha val="37000"/>
                </a:schemeClr>
              </a:gs>
              <a:gs pos="100000">
                <a:schemeClr val="accent1">
                  <a:tint val="15000"/>
                  <a:satMod val="350000"/>
                  <a:alpha val="37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79512" y="4005064"/>
            <a:ext cx="6480720" cy="24482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37000"/>
                </a:schemeClr>
              </a:gs>
              <a:gs pos="35000">
                <a:schemeClr val="accent1">
                  <a:tint val="37000"/>
                  <a:satMod val="300000"/>
                  <a:alpha val="37000"/>
                </a:schemeClr>
              </a:gs>
              <a:gs pos="100000">
                <a:schemeClr val="accent1">
                  <a:tint val="15000"/>
                  <a:satMod val="350000"/>
                  <a:alpha val="37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Wiki-like Description</a:t>
            </a:r>
          </a:p>
        </p:txBody>
      </p:sp>
    </p:spTree>
    <p:extLst>
      <p:ext uri="{BB962C8B-B14F-4D97-AF65-F5344CB8AC3E}">
        <p14:creationId xmlns:p14="http://schemas.microsoft.com/office/powerpoint/2010/main" val="427169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</a:t>
            </a:r>
            <a:r>
              <a:rPr kumimoji="1" lang="en-US" altLang="ja-JP" dirty="0" smtClean="0"/>
              <a:t>pdate </a:t>
            </a:r>
            <a:r>
              <a:rPr lang="en-US" altLang="ja-JP" dirty="0" smtClean="0"/>
              <a:t>D</a:t>
            </a:r>
            <a:r>
              <a:rPr kumimoji="1" lang="en-US" altLang="ja-JP" dirty="0" smtClean="0"/>
              <a:t>ocuments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4" name="図 3" descr="スクリーンショット 2011-09-20 6.57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10524"/>
            <a:ext cx="6480720" cy="558682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475656" y="3429000"/>
            <a:ext cx="6192688" cy="3096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43000"/>
                </a:schemeClr>
              </a:gs>
              <a:gs pos="35000">
                <a:schemeClr val="accent1">
                  <a:tint val="37000"/>
                  <a:satMod val="300000"/>
                  <a:alpha val="43000"/>
                </a:schemeClr>
              </a:gs>
              <a:gs pos="100000">
                <a:schemeClr val="accent1">
                  <a:tint val="15000"/>
                  <a:satMod val="350000"/>
                  <a:alpha val="4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Add comments for new updates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38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Printable Format Available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5" name="図 4" descr="スクリーンショット 2011-09-20 6.59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908720"/>
            <a:ext cx="8820472" cy="58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Task Board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83436" y="1610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9" name="図 8" descr="スクリーンショット 2011-09-20 7.01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9089071" cy="49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3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800" dirty="0" smtClean="0"/>
              <a:t>One mor</a:t>
            </a:r>
            <a:r>
              <a:rPr lang="en-US" altLang="ja-JP" sz="4800" dirty="0" smtClean="0"/>
              <a:t>e thing</a:t>
            </a:r>
            <a:endParaRPr kumimoji="1" lang="ja-JP" altLang="en-US" sz="4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635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Announcement on G4</a:t>
            </a:r>
            <a:r>
              <a:rPr kumimoji="1" lang="en-US" altLang="ja-JP" dirty="0" smtClean="0"/>
              <a:t>Bugzilla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720" y="1165214"/>
            <a:ext cx="8678768" cy="3055874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/>
              <a:t>The system of G4Bugzilla will be </a:t>
            </a:r>
            <a:r>
              <a:rPr lang="en-US" altLang="ja-JP" dirty="0" smtClean="0"/>
              <a:t>updated</a:t>
            </a:r>
            <a:r>
              <a:rPr lang="en-US" altLang="ja-JP" dirty="0" smtClean="0"/>
              <a:t> </a:t>
            </a:r>
            <a:r>
              <a:rPr lang="en-US" altLang="ja-JP" dirty="0" smtClean="0"/>
              <a:t>on </a:t>
            </a:r>
            <a:r>
              <a:rPr lang="en-US" altLang="ja-JP" dirty="0" smtClean="0">
                <a:solidFill>
                  <a:srgbClr val="FFFF00"/>
                </a:solidFill>
              </a:rPr>
              <a:t>February/2012</a:t>
            </a:r>
            <a:r>
              <a:rPr lang="en-US" altLang="ja-JP" dirty="0" smtClean="0"/>
              <a:t>, with </a:t>
            </a:r>
            <a:r>
              <a:rPr lang="en-US" altLang="ja-JP" dirty="0" smtClean="0"/>
              <a:t>the </a:t>
            </a:r>
            <a:r>
              <a:rPr lang="en-US" altLang="ja-JP" dirty="0" smtClean="0"/>
              <a:t>replacement of the KEK </a:t>
            </a:r>
            <a:r>
              <a:rPr lang="en-US" altLang="ja-JP" dirty="0" smtClean="0"/>
              <a:t>computer system.</a:t>
            </a:r>
            <a:endParaRPr lang="en-US" altLang="ja-JP" dirty="0"/>
          </a:p>
          <a:p>
            <a:pPr lvl="1"/>
            <a:r>
              <a:rPr lang="en-US" altLang="ja-JP" dirty="0" smtClean="0"/>
              <a:t>Ver. 3.2 </a:t>
            </a:r>
            <a:r>
              <a:rPr lang="en-US" altLang="ja-JP" dirty="0" smtClean="0"/>
              <a:t>currently (almost 3 years ago)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 plan to upgrade to </a:t>
            </a:r>
            <a:r>
              <a:rPr lang="en-US" altLang="ja-JP" dirty="0" smtClean="0">
                <a:solidFill>
                  <a:srgbClr val="FFFF00"/>
                </a:solidFill>
              </a:rPr>
              <a:t>ver.4</a:t>
            </a:r>
          </a:p>
          <a:p>
            <a:pPr lvl="2"/>
            <a:r>
              <a:rPr lang="en-US" altLang="ja-JP" dirty="0" smtClean="0"/>
              <a:t>Top page layout is changed.</a:t>
            </a:r>
          </a:p>
          <a:p>
            <a:pPr lvl="2"/>
            <a:r>
              <a:rPr lang="en-US" altLang="ja-JP" dirty="0" smtClean="0"/>
              <a:t>Look-and-feel is slightly changed.</a:t>
            </a:r>
          </a:p>
          <a:p>
            <a:pPr lvl="2"/>
            <a:r>
              <a:rPr lang="en-US" altLang="ja-JP" dirty="0" smtClean="0"/>
              <a:t>Next-next update on Aug/2015 (for 3.5-years)</a:t>
            </a:r>
            <a:endParaRPr lang="en-US" altLang="ja-JP" dirty="0"/>
          </a:p>
          <a:p>
            <a:pPr lvl="3"/>
            <a:r>
              <a:rPr lang="en-US" altLang="ja-JP" dirty="0" smtClean="0"/>
              <a:t>bound to </a:t>
            </a:r>
            <a:r>
              <a:rPr lang="en-US" altLang="ja-JP" dirty="0" smtClean="0"/>
              <a:t>KEK </a:t>
            </a:r>
            <a:r>
              <a:rPr lang="en-US" altLang="ja-JP" dirty="0" smtClean="0"/>
              <a:t>computer system replacement 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5" name="図 4" descr="スクリーンショット 2011-09-19 11.56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" r="28604" b="33783"/>
          <a:stretch/>
        </p:blipFill>
        <p:spPr>
          <a:xfrm>
            <a:off x="4067944" y="4221088"/>
            <a:ext cx="5040560" cy="261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74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JIRA for the new requirement tracking system</a:t>
            </a:r>
          </a:p>
          <a:p>
            <a:pPr lvl="1"/>
            <a:r>
              <a:rPr lang="en-US" altLang="ja-JP" dirty="0" smtClean="0"/>
              <a:t>A web tool, instead of classical management</a:t>
            </a:r>
          </a:p>
          <a:p>
            <a:pPr lvl="1"/>
            <a:r>
              <a:rPr lang="en-US" altLang="ja-JP" dirty="0" smtClean="0"/>
              <a:t>Open</a:t>
            </a:r>
            <a:r>
              <a:rPr lang="en-US" altLang="ja-JP" dirty="0"/>
              <a:t> </a:t>
            </a:r>
            <a:r>
              <a:rPr lang="en-US" altLang="ja-JP" dirty="0" smtClean="0"/>
              <a:t>for </a:t>
            </a:r>
            <a:r>
              <a:rPr lang="en-US" altLang="ja-JP" dirty="0" smtClean="0"/>
              <a:t>visibility, clarity, and responsibility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Any feedback </a:t>
            </a:r>
            <a:r>
              <a:rPr lang="en-US" altLang="ja-JP" dirty="0" smtClean="0"/>
              <a:t>is </a:t>
            </a:r>
            <a:r>
              <a:rPr lang="en-US" altLang="ja-JP" dirty="0" smtClean="0"/>
              <a:t>welcome.</a:t>
            </a:r>
          </a:p>
          <a:p>
            <a:pPr lvl="1"/>
            <a:endParaRPr kumimoji="1" lang="en-US" altLang="ja-JP" dirty="0"/>
          </a:p>
          <a:p>
            <a:r>
              <a:rPr lang="en-US" altLang="ja-JP" dirty="0" smtClean="0"/>
              <a:t>Now ready to fly</a:t>
            </a:r>
          </a:p>
          <a:p>
            <a:endParaRPr lang="en-US" altLang="ja-JP" dirty="0"/>
          </a:p>
          <a:p>
            <a:r>
              <a:rPr lang="en-US" altLang="ja-JP" dirty="0" smtClean="0"/>
              <a:t>How to operate the system will be discussed in the workshop.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45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720" y="1268760"/>
            <a:ext cx="8715436" cy="5160636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Current Situation</a:t>
            </a:r>
          </a:p>
          <a:p>
            <a:pPr lvl="1"/>
            <a:r>
              <a:rPr lang="en-US" altLang="ja-JP" dirty="0" smtClean="0"/>
              <a:t>An </a:t>
            </a:r>
            <a:r>
              <a:rPr lang="en-US" altLang="ja-JP" dirty="0"/>
              <a:t>old </a:t>
            </a:r>
            <a:r>
              <a:rPr lang="en-US" altLang="ja-JP" dirty="0" err="1"/>
              <a:t>Bugzilla</a:t>
            </a:r>
            <a:r>
              <a:rPr lang="en-US" altLang="ja-JP" dirty="0"/>
              <a:t>-based system in Geant4 HP (User Support)</a:t>
            </a:r>
          </a:p>
          <a:p>
            <a:pPr lvl="2"/>
            <a:r>
              <a:rPr lang="en-US" altLang="ja-JP" dirty="0">
                <a:solidFill>
                  <a:srgbClr val="FFFF00"/>
                </a:solidFill>
              </a:rPr>
              <a:t>It does not work! </a:t>
            </a:r>
          </a:p>
          <a:p>
            <a:pPr lvl="1"/>
            <a:r>
              <a:rPr lang="en-US" altLang="ja-JP" dirty="0" smtClean="0"/>
              <a:t>Requirements from TF are managed </a:t>
            </a:r>
            <a:r>
              <a:rPr lang="en-US" altLang="ja-JP" dirty="0"/>
              <a:t>with a local PPT </a:t>
            </a:r>
            <a:r>
              <a:rPr lang="en-US" altLang="ja-JP" dirty="0" smtClean="0"/>
              <a:t>file.</a:t>
            </a:r>
            <a:endParaRPr lang="en-US" altLang="ja-JP" dirty="0"/>
          </a:p>
          <a:p>
            <a:pPr lvl="1"/>
            <a:r>
              <a:rPr lang="en-US" altLang="ja-JP" dirty="0"/>
              <a:t>New r</a:t>
            </a:r>
            <a:r>
              <a:rPr lang="en-US" altLang="ja-JP" dirty="0" smtClean="0"/>
              <a:t>equirement </a:t>
            </a:r>
            <a:r>
              <a:rPr lang="en-US" altLang="ja-JP" dirty="0"/>
              <a:t>tracking system is </a:t>
            </a:r>
            <a:r>
              <a:rPr lang="en-US" altLang="ja-JP" dirty="0" smtClean="0"/>
              <a:t>necessary.</a:t>
            </a:r>
            <a:endParaRPr lang="en-US" altLang="ja-JP" dirty="0"/>
          </a:p>
          <a:p>
            <a:pPr lvl="2"/>
            <a:r>
              <a:rPr lang="en-US" altLang="ja-JP" dirty="0">
                <a:solidFill>
                  <a:srgbClr val="FFFF00"/>
                </a:solidFill>
              </a:rPr>
              <a:t>o</a:t>
            </a:r>
            <a:r>
              <a:rPr lang="en-US" altLang="ja-JP" dirty="0" smtClean="0">
                <a:solidFill>
                  <a:srgbClr val="FFFF00"/>
                </a:solidFill>
              </a:rPr>
              <a:t>pen</a:t>
            </a:r>
            <a:r>
              <a:rPr lang="en-US" altLang="ja-JP" dirty="0" smtClean="0"/>
              <a:t> </a:t>
            </a:r>
            <a:r>
              <a:rPr lang="en-US" altLang="ja-JP" dirty="0" smtClean="0"/>
              <a:t>system: </a:t>
            </a:r>
            <a:r>
              <a:rPr lang="en-US" altLang="ja-JP" dirty="0" smtClean="0"/>
              <a:t>visibility</a:t>
            </a:r>
            <a:r>
              <a:rPr lang="en-US" altLang="ja-JP" dirty="0"/>
              <a:t>, clarity, and </a:t>
            </a:r>
            <a:r>
              <a:rPr lang="en-US" altLang="ja-JP" dirty="0" smtClean="0"/>
              <a:t>responsibility</a:t>
            </a:r>
            <a:endParaRPr lang="en-US" altLang="ja-JP" dirty="0"/>
          </a:p>
          <a:p>
            <a:pPr lvl="2"/>
            <a:r>
              <a:rPr lang="en-US" altLang="ja-JP" dirty="0"/>
              <a:t>should avoid chaos</a:t>
            </a:r>
            <a:r>
              <a:rPr lang="en-US" altLang="ja-JP" dirty="0" smtClean="0"/>
              <a:t>… </a:t>
            </a:r>
          </a:p>
          <a:p>
            <a:pPr lvl="2"/>
            <a:r>
              <a:rPr lang="en-US" altLang="ja-JP" dirty="0" smtClean="0">
                <a:solidFill>
                  <a:srgbClr val="FFFF00"/>
                </a:solidFill>
              </a:rPr>
              <a:t>Each requirement should be well evaluated before listed-up.</a:t>
            </a:r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The scope of this talk</a:t>
            </a:r>
            <a:endParaRPr lang="en-US" altLang="ja-JP" dirty="0"/>
          </a:p>
          <a:p>
            <a:pPr lvl="1"/>
            <a:r>
              <a:rPr lang="en-US" altLang="ja-JP" dirty="0"/>
              <a:t>Introduce the </a:t>
            </a:r>
            <a:r>
              <a:rPr lang="en-US" altLang="ja-JP" dirty="0" smtClean="0"/>
              <a:t>new system features</a:t>
            </a:r>
            <a:endParaRPr lang="en-US" altLang="ja-JP" dirty="0"/>
          </a:p>
          <a:p>
            <a:pPr lvl="1"/>
            <a:r>
              <a:rPr lang="en-US" altLang="ja-JP" dirty="0"/>
              <a:t>How to operate the </a:t>
            </a:r>
            <a:r>
              <a:rPr lang="en-US" altLang="ja-JP" dirty="0" smtClean="0"/>
              <a:t>system collaboration-widely will </a:t>
            </a:r>
            <a:r>
              <a:rPr lang="en-US" altLang="ja-JP" dirty="0"/>
              <a:t>be discussed </a:t>
            </a:r>
            <a:r>
              <a:rPr lang="en-US" altLang="ja-JP" dirty="0" smtClean="0"/>
              <a:t>in  a Friday session.</a:t>
            </a:r>
            <a:endParaRPr lang="en-US" altLang="ja-JP" dirty="0"/>
          </a:p>
          <a:p>
            <a:pPr lvl="2"/>
            <a:endParaRPr lang="en-US" altLang="ja-JP" dirty="0" smtClean="0"/>
          </a:p>
          <a:p>
            <a:pPr lvl="2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786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720" y="1196752"/>
            <a:ext cx="8606760" cy="532859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There are many kinds of tracking system…,</a:t>
            </a:r>
          </a:p>
          <a:p>
            <a:pPr lvl="1"/>
            <a:r>
              <a:rPr lang="en-US" altLang="ja-JP" dirty="0" err="1" smtClean="0"/>
              <a:t>Bugzilla</a:t>
            </a:r>
            <a:r>
              <a:rPr lang="en-US" altLang="ja-JP" dirty="0" smtClean="0"/>
              <a:t>, Savannah, </a:t>
            </a:r>
            <a:r>
              <a:rPr lang="en-US" altLang="ja-JP" dirty="0" err="1" smtClean="0"/>
              <a:t>Trac</a:t>
            </a:r>
            <a:r>
              <a:rPr lang="en-US" altLang="ja-JP" dirty="0" smtClean="0"/>
              <a:t>, …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JIRA is used for the new system.</a:t>
            </a:r>
          </a:p>
          <a:p>
            <a:r>
              <a:rPr lang="en-US" altLang="ja-JP" i="1" dirty="0" smtClean="0">
                <a:solidFill>
                  <a:srgbClr val="FFFF00"/>
                </a:solidFill>
              </a:rPr>
              <a:t>"JIRA </a:t>
            </a:r>
            <a:r>
              <a:rPr lang="en-US" altLang="ja-JP" i="1" dirty="0">
                <a:solidFill>
                  <a:srgbClr val="FFFF00"/>
                </a:solidFill>
              </a:rPr>
              <a:t>provides issue tracking and project tracking for software development teams to improve code quality and the speed of development</a:t>
            </a:r>
            <a:r>
              <a:rPr lang="en-US" altLang="ja-JP" i="1" dirty="0" smtClean="0">
                <a:solidFill>
                  <a:srgbClr val="FFFF00"/>
                </a:solidFill>
              </a:rPr>
              <a:t>."</a:t>
            </a:r>
          </a:p>
          <a:p>
            <a:endParaRPr lang="en-US" altLang="ja-JP" dirty="0"/>
          </a:p>
          <a:p>
            <a:pPr lvl="1"/>
            <a:r>
              <a:rPr lang="en-US" altLang="ja-JP" dirty="0" smtClean="0"/>
              <a:t>A web-based tracking system</a:t>
            </a:r>
          </a:p>
          <a:p>
            <a:pPr lvl="1"/>
            <a:r>
              <a:rPr lang="en-US" altLang="ja-JP" dirty="0" smtClean="0"/>
              <a:t>Wiki-like documentation</a:t>
            </a:r>
          </a:p>
          <a:p>
            <a:pPr lvl="1"/>
            <a:r>
              <a:rPr kumimoji="1" lang="en-US" altLang="ja-JP" dirty="0" smtClean="0"/>
              <a:t>Flexible access control</a:t>
            </a:r>
            <a:endParaRPr lang="en-US" altLang="ja-JP" dirty="0"/>
          </a:p>
          <a:p>
            <a:pPr lvl="1"/>
            <a:r>
              <a:rPr lang="en-US" altLang="ja-JP" dirty="0"/>
              <a:t>W</a:t>
            </a:r>
            <a:r>
              <a:rPr kumimoji="1" lang="en-US" altLang="ja-JP" dirty="0" smtClean="0"/>
              <a:t>orkflow</a:t>
            </a:r>
          </a:p>
          <a:p>
            <a:pPr lvl="1"/>
            <a:r>
              <a:rPr lang="en-US" altLang="ja-JP" dirty="0" smtClean="0"/>
              <a:t>Support for Agile development</a:t>
            </a:r>
          </a:p>
          <a:p>
            <a:pPr lvl="1"/>
            <a:r>
              <a:rPr lang="en-US" altLang="ja-JP" dirty="0"/>
              <a:t>Open source license is applied</a:t>
            </a:r>
            <a:r>
              <a:rPr lang="en-US" altLang="ja-JP" dirty="0" smtClean="0"/>
              <a:t>.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CERN software team also uses JIRA.</a:t>
            </a:r>
          </a:p>
          <a:p>
            <a:pPr lvl="1"/>
            <a:r>
              <a:rPr lang="en-US" altLang="ja-JP" dirty="0" smtClean="0"/>
              <a:t>already have experience!</a:t>
            </a:r>
          </a:p>
        </p:txBody>
      </p:sp>
      <p:pic>
        <p:nvPicPr>
          <p:cNvPr id="7" name="図 6" descr="logo_ji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3096"/>
            <a:ext cx="4248472" cy="1881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 again to A Tool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055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428625" y="1357313"/>
            <a:ext cx="8715375" cy="5072062"/>
          </a:xfrm>
        </p:spPr>
        <p:txBody>
          <a:bodyPr/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 descr="スクリーンショット 2011-09-20 5.2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" y="-3331"/>
            <a:ext cx="9144000" cy="68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4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6" descr="スクリーンショット 2011-09-19 11.44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6823" r="-434" b="9276"/>
          <a:stretch/>
        </p:blipFill>
        <p:spPr>
          <a:xfrm>
            <a:off x="323528" y="2636912"/>
            <a:ext cx="7160628" cy="3754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New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832" y="1052736"/>
            <a:ext cx="5941324" cy="1584176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A prototype of the new system </a:t>
            </a:r>
            <a:r>
              <a:rPr lang="en-US" altLang="ja-JP" smtClean="0"/>
              <a:t>is ready </a:t>
            </a:r>
            <a:r>
              <a:rPr lang="en-US" altLang="ja-JP" dirty="0" smtClean="0"/>
              <a:t>on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>
                <a:solidFill>
                  <a:srgbClr val="FFFF00"/>
                </a:solidFill>
              </a:rPr>
              <a:t>http://jira-geant4.kek.jp/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marL="265113" lvl="1" indent="0"/>
            <a:r>
              <a:rPr lang="en-US" altLang="ja-JP" dirty="0" smtClean="0">
                <a:solidFill>
                  <a:schemeClr val="bg1"/>
                </a:solidFill>
              </a:rPr>
              <a:t> Some requirements are input for test.</a:t>
            </a:r>
          </a:p>
          <a:p>
            <a:pPr marL="265113" lvl="1" indent="0"/>
            <a:r>
              <a:rPr lang="en-US" altLang="ja-JP" dirty="0" smtClean="0">
                <a:solidFill>
                  <a:schemeClr val="bg1"/>
                </a:solidFill>
              </a:rPr>
              <a:t> Some users are created for test.</a:t>
            </a:r>
          </a:p>
          <a:p>
            <a:pPr marL="69850" indent="0"/>
            <a:endParaRPr kumimoji="1" lang="en-US" altLang="ja-JP" dirty="0" smtClean="0">
              <a:solidFill>
                <a:srgbClr val="FFFF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120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6" name="図 5" descr="スクリーンショット 2011-09-20 5.5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2656"/>
            <a:ext cx="9036496" cy="619355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79512" y="3501008"/>
            <a:ext cx="5760640" cy="2304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28000"/>
                </a:schemeClr>
              </a:gs>
              <a:gs pos="35000">
                <a:schemeClr val="accent1">
                  <a:tint val="37000"/>
                  <a:satMod val="300000"/>
                  <a:alpha val="28000"/>
                </a:schemeClr>
              </a:gs>
              <a:gs pos="100000">
                <a:schemeClr val="accent1">
                  <a:tint val="15000"/>
                  <a:satMod val="350000"/>
                  <a:alpha val="2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List of In-Progress Issues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79512" y="5877272"/>
            <a:ext cx="5760640" cy="5760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28000"/>
                </a:schemeClr>
              </a:gs>
              <a:gs pos="35000">
                <a:schemeClr val="accent1">
                  <a:tint val="37000"/>
                  <a:satMod val="300000"/>
                  <a:alpha val="28000"/>
                </a:schemeClr>
              </a:gs>
              <a:gs pos="100000">
                <a:schemeClr val="accent1">
                  <a:tint val="15000"/>
                  <a:satMod val="350000"/>
                  <a:alpha val="2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List of Open Issues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012160" y="1268760"/>
            <a:ext cx="2880320" cy="2592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28000"/>
                </a:schemeClr>
              </a:gs>
              <a:gs pos="35000">
                <a:schemeClr val="accent1">
                  <a:tint val="37000"/>
                  <a:satMod val="300000"/>
                  <a:alpha val="28000"/>
                </a:schemeClr>
              </a:gs>
              <a:gs pos="100000">
                <a:schemeClr val="accent1">
                  <a:tint val="15000"/>
                  <a:satMod val="350000"/>
                  <a:alpha val="2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Issues Stats.</a:t>
            </a:r>
          </a:p>
          <a:p>
            <a:pPr algn="ctr"/>
            <a:endParaRPr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012160" y="3933056"/>
            <a:ext cx="2880320" cy="2592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28000"/>
                </a:schemeClr>
              </a:gs>
              <a:gs pos="35000">
                <a:schemeClr val="accent1">
                  <a:tint val="37000"/>
                  <a:satMod val="300000"/>
                  <a:alpha val="28000"/>
                </a:schemeClr>
              </a:gs>
              <a:gs pos="100000">
                <a:schemeClr val="accent1">
                  <a:tint val="15000"/>
                  <a:satMod val="350000"/>
                  <a:alpha val="2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Recent Activity</a:t>
            </a:r>
            <a:endParaRPr kumimoji="1" lang="ja-JP" altLang="en-US" dirty="0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4572000" y="260648"/>
            <a:ext cx="2880320" cy="576064"/>
            <a:chOff x="4572000" y="260648"/>
            <a:chExt cx="2880320" cy="576064"/>
          </a:xfrm>
        </p:grpSpPr>
        <p:sp>
          <p:nvSpPr>
            <p:cNvPr id="12" name="円/楕円 11"/>
            <p:cNvSpPr/>
            <p:nvPr/>
          </p:nvSpPr>
          <p:spPr>
            <a:xfrm>
              <a:off x="6660232" y="260648"/>
              <a:ext cx="792088" cy="504056"/>
            </a:xfrm>
            <a:prstGeom prst="ellipse">
              <a:avLst/>
            </a:prstGeom>
            <a:noFill/>
            <a:ln w="38100" cmpd="sng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3810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572000" y="476672"/>
              <a:ext cx="1800200" cy="36004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Login from here</a:t>
              </a:r>
              <a:endParaRPr kumimoji="1" lang="ja-JP" altLang="en-US" dirty="0"/>
            </a:p>
          </p:txBody>
        </p:sp>
        <p:cxnSp>
          <p:nvCxnSpPr>
            <p:cNvPr id="16" name="直線矢印コネクタ 15"/>
            <p:cNvCxnSpPr>
              <a:stCxn id="14" idx="3"/>
              <a:endCxn id="12" idx="2"/>
            </p:cNvCxnSpPr>
            <p:nvPr/>
          </p:nvCxnSpPr>
          <p:spPr>
            <a:xfrm flipV="1">
              <a:off x="6372200" y="51267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63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User  Management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720" y="1196752"/>
            <a:ext cx="8715436" cy="5232644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operated </a:t>
            </a:r>
            <a:r>
              <a:rPr lang="en-US" altLang="ja-JP" dirty="0"/>
              <a:t>in </a:t>
            </a:r>
            <a:r>
              <a:rPr lang="en-US" altLang="ja-JP" i="1" dirty="0">
                <a:solidFill>
                  <a:srgbClr val="FFFF00"/>
                </a:solidFill>
              </a:rPr>
              <a:t>private mode</a:t>
            </a:r>
            <a:r>
              <a:rPr lang="en-US" altLang="ja-JP" dirty="0"/>
              <a:t>.</a:t>
            </a:r>
          </a:p>
          <a:p>
            <a:pPr lvl="1"/>
            <a:r>
              <a:rPr lang="en-US" altLang="ja-JP" dirty="0"/>
              <a:t>n</a:t>
            </a:r>
            <a:r>
              <a:rPr lang="en-US" altLang="ja-JP" dirty="0" smtClean="0"/>
              <a:t>o </a:t>
            </a:r>
            <a:r>
              <a:rPr lang="en-US" altLang="ja-JP" dirty="0"/>
              <a:t>anonymous sign-</a:t>
            </a:r>
            <a:r>
              <a:rPr lang="en-US" altLang="ja-JP" dirty="0" smtClean="0"/>
              <a:t>up, admin </a:t>
            </a:r>
            <a:r>
              <a:rPr lang="en-US" altLang="ja-JP" dirty="0"/>
              <a:t>creates user accounts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smtClean="0"/>
              <a:t>avoid divergence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login dashboard is suppressed 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Users are limited to Geant4 developers,</a:t>
            </a:r>
          </a:p>
          <a:p>
            <a:pPr lvl="1"/>
            <a:r>
              <a:rPr lang="en-US" altLang="ja-JP" dirty="0" smtClean="0">
                <a:solidFill>
                  <a:srgbClr val="FFFF00"/>
                </a:solidFill>
              </a:rPr>
              <a:t>category coordinators, basically</a:t>
            </a:r>
          </a:p>
          <a:p>
            <a:pPr lvl="1"/>
            <a:r>
              <a:rPr lang="en-US" altLang="ja-JP" dirty="0" smtClean="0">
                <a:solidFill>
                  <a:schemeClr val="bg1"/>
                </a:solidFill>
              </a:rPr>
              <a:t>responsibility of updating the progress of tasks</a:t>
            </a:r>
            <a:endParaRPr lang="en-US" altLang="ja-JP" dirty="0">
              <a:solidFill>
                <a:schemeClr val="bg1"/>
              </a:solidFill>
            </a:endParaRPr>
          </a:p>
          <a:p>
            <a:pPr lvl="1"/>
            <a:endParaRPr lang="en-US" altLang="ja-JP" dirty="0"/>
          </a:p>
          <a:p>
            <a:r>
              <a:rPr lang="en-US" altLang="ja-JP" dirty="0" smtClean="0"/>
              <a:t>Permissions</a:t>
            </a:r>
          </a:p>
          <a:p>
            <a:pPr lvl="1"/>
            <a:r>
              <a:rPr lang="en-US" altLang="ja-JP" dirty="0" smtClean="0"/>
              <a:t>Only limited persons can create new requirements</a:t>
            </a:r>
          </a:p>
          <a:p>
            <a:pPr lvl="2"/>
            <a:r>
              <a:rPr lang="en-US" altLang="ja-JP" i="1" dirty="0" smtClean="0"/>
              <a:t>Makoto, Marc, Gabriele</a:t>
            </a:r>
          </a:p>
          <a:p>
            <a:pPr lvl="2"/>
            <a:r>
              <a:rPr lang="en-US" altLang="ja-JP" dirty="0" smtClean="0">
                <a:solidFill>
                  <a:srgbClr val="FFFF00"/>
                </a:solidFill>
              </a:rPr>
              <a:t>Pre-evaluation for each requirement</a:t>
            </a:r>
          </a:p>
          <a:p>
            <a:pPr lvl="1"/>
            <a:r>
              <a:rPr lang="en-US" altLang="ja-JP" dirty="0"/>
              <a:t>C</a:t>
            </a:r>
            <a:r>
              <a:rPr lang="en-US" altLang="ja-JP" dirty="0" smtClean="0"/>
              <a:t>ategory coordinators can edit task status.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822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Status &amp; Workflow</a:t>
            </a:r>
            <a:endParaRPr kumimoji="1" lang="ja-JP" altLang="en-US" dirty="0"/>
          </a:p>
        </p:txBody>
      </p:sp>
      <p:pic>
        <p:nvPicPr>
          <p:cNvPr id="5" name="コンテンツ プレースホルダー 4" descr="JIRA Default Workflow.png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9" b="4949"/>
          <a:stretch>
            <a:fillRect/>
          </a:stretch>
        </p:blipFill>
        <p:spPr>
          <a:xfrm>
            <a:off x="251520" y="1268760"/>
            <a:ext cx="8715436" cy="5072098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413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Components (Categories)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C4A98-5FD1-264A-A96B-5B9472B4846F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4" name="図 3" descr="スクリーンショット 2011-09-20 8.4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812360" cy="58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1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eav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ple">
      <a:majorFont>
        <a:latin typeface="Calibri"/>
        <a:ea typeface="ヒラギノ丸ゴ Pro W4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steave2</Template>
  <TotalTime>2871</TotalTime>
  <Words>476</Words>
  <Application>Microsoft Macintosh PowerPoint</Application>
  <PresentationFormat>画面に合わせる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steave2</vt:lpstr>
      <vt:lpstr>The new Geant4 Requirements Tracking system</vt:lpstr>
      <vt:lpstr>Introduction</vt:lpstr>
      <vt:lpstr>Back again to A Tool</vt:lpstr>
      <vt:lpstr>PowerPoint プレゼンテーション</vt:lpstr>
      <vt:lpstr>New System</vt:lpstr>
      <vt:lpstr>PowerPoint プレゼンテーション</vt:lpstr>
      <vt:lpstr>User  Management</vt:lpstr>
      <vt:lpstr>Status &amp; Workflow</vt:lpstr>
      <vt:lpstr>Components (Categories)</vt:lpstr>
      <vt:lpstr>Task Description</vt:lpstr>
      <vt:lpstr>Update Documents</vt:lpstr>
      <vt:lpstr>Printable Format Available</vt:lpstr>
      <vt:lpstr>Task Board</vt:lpstr>
      <vt:lpstr>One more thing</vt:lpstr>
      <vt:lpstr>Announcement on G4Bugzilla</vt:lpstr>
      <vt:lpstr>Summary</vt:lpstr>
    </vt:vector>
  </TitlesOfParts>
  <Company>KEK/CRC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Koichi Murakami</dc:creator>
  <cp:lastModifiedBy>Murakami Koichi</cp:lastModifiedBy>
  <cp:revision>798</cp:revision>
  <dcterms:created xsi:type="dcterms:W3CDTF">2010-10-05T07:06:31Z</dcterms:created>
  <dcterms:modified xsi:type="dcterms:W3CDTF">2011-09-21T14:12:45Z</dcterms:modified>
</cp:coreProperties>
</file>