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</p:sldMasterIdLst>
  <p:notesMasterIdLst>
    <p:notesMasterId r:id="rId18"/>
  </p:notesMasterIdLst>
  <p:sldIdLst>
    <p:sldId id="1179" r:id="rId3"/>
    <p:sldId id="1199" r:id="rId4"/>
    <p:sldId id="1198" r:id="rId5"/>
    <p:sldId id="1191" r:id="rId6"/>
    <p:sldId id="1206" r:id="rId7"/>
    <p:sldId id="1207" r:id="rId8"/>
    <p:sldId id="1208" r:id="rId9"/>
    <p:sldId id="1209" r:id="rId10"/>
    <p:sldId id="1212" r:id="rId11"/>
    <p:sldId id="1202" r:id="rId12"/>
    <p:sldId id="1205" r:id="rId13"/>
    <p:sldId id="1210" r:id="rId14"/>
    <p:sldId id="1211" r:id="rId15"/>
    <p:sldId id="1200" r:id="rId16"/>
    <p:sldId id="120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800000"/>
    <a:srgbClr val="21FFF5"/>
    <a:srgbClr val="670010"/>
    <a:srgbClr val="115CA9"/>
    <a:srgbClr val="C31310"/>
    <a:srgbClr val="B53511"/>
    <a:srgbClr val="21FFF0"/>
    <a:srgbClr val="F400FF"/>
    <a:srgbClr val="16B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881" autoAdjust="0"/>
    <p:restoredTop sz="95775" autoAdjust="0"/>
  </p:normalViewPr>
  <p:slideViewPr>
    <p:cSldViewPr snapToGrid="0" snapToObjects="1">
      <p:cViewPr varScale="1">
        <p:scale>
          <a:sx n="124" d="100"/>
          <a:sy n="124" d="100"/>
        </p:scale>
        <p:origin x="888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3" d="100"/>
        <a:sy n="173" d="100"/>
      </p:scale>
      <p:origin x="0" y="22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629B5C-3944-6947-8D7A-2C984353681E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DFD25F-BA0A-1149-BF52-C931F081A8D4}">
      <dgm:prSet phldrT="[Text]"/>
      <dgm:spPr/>
      <dgm:t>
        <a:bodyPr/>
        <a:lstStyle/>
        <a:p>
          <a:pPr marL="0" indent="0">
            <a:tabLst>
              <a:tab pos="3648075" algn="l"/>
            </a:tabLst>
          </a:pPr>
          <a:r>
            <a:rPr lang="en-US" dirty="0"/>
            <a:t>Linear Electron-Positron:	ILC, CLIC</a:t>
          </a:r>
        </a:p>
      </dgm:t>
    </dgm:pt>
    <dgm:pt modelId="{46D3258A-39A9-F849-BD3C-56513C6E5E4E}" type="parTrans" cxnId="{5FF3B562-4153-344D-86CC-23A1479569A4}">
      <dgm:prSet/>
      <dgm:spPr/>
      <dgm:t>
        <a:bodyPr/>
        <a:lstStyle/>
        <a:p>
          <a:endParaRPr lang="en-US"/>
        </a:p>
      </dgm:t>
    </dgm:pt>
    <dgm:pt modelId="{A62343EE-6FAE-F843-96B3-2494A8F9DFAE}" type="sibTrans" cxnId="{5FF3B562-4153-344D-86CC-23A1479569A4}">
      <dgm:prSet/>
      <dgm:spPr/>
      <dgm:t>
        <a:bodyPr/>
        <a:lstStyle/>
        <a:p>
          <a:endParaRPr lang="en-US"/>
        </a:p>
      </dgm:t>
    </dgm:pt>
    <dgm:pt modelId="{6CFC071D-C7D8-EE46-A47D-8D079B6CE142}">
      <dgm:prSet phldrT="[Text]"/>
      <dgm:spPr/>
      <dgm:t>
        <a:bodyPr/>
        <a:lstStyle/>
        <a:p>
          <a:pPr marL="0" indent="0">
            <a:tabLst>
              <a:tab pos="3360738" algn="l"/>
            </a:tabLst>
          </a:pPr>
          <a:r>
            <a:rPr lang="en-US" dirty="0"/>
            <a:t>Hadron:	FCC-</a:t>
          </a:r>
          <a:r>
            <a:rPr lang="en-US" dirty="0" err="1"/>
            <a:t>hh</a:t>
          </a:r>
          <a:r>
            <a:rPr lang="en-US" dirty="0"/>
            <a:t>, SPPC</a:t>
          </a:r>
        </a:p>
      </dgm:t>
    </dgm:pt>
    <dgm:pt modelId="{DA1A7DB8-23A2-E345-A4EA-F664FCD2B5FC}" type="parTrans" cxnId="{C793EBF6-3840-8B4F-BFCA-B9AF05C43029}">
      <dgm:prSet/>
      <dgm:spPr/>
      <dgm:t>
        <a:bodyPr/>
        <a:lstStyle/>
        <a:p>
          <a:endParaRPr lang="en-US"/>
        </a:p>
      </dgm:t>
    </dgm:pt>
    <dgm:pt modelId="{900697A4-8259-E146-AFCD-B258718991BB}" type="sibTrans" cxnId="{C793EBF6-3840-8B4F-BFCA-B9AF05C43029}">
      <dgm:prSet/>
      <dgm:spPr/>
      <dgm:t>
        <a:bodyPr/>
        <a:lstStyle/>
        <a:p>
          <a:endParaRPr lang="en-US"/>
        </a:p>
      </dgm:t>
    </dgm:pt>
    <dgm:pt modelId="{754BACC1-F0EB-AD4A-A279-0B062682D79A}">
      <dgm:prSet phldrT="[Text]"/>
      <dgm:spPr/>
      <dgm:t>
        <a:bodyPr/>
        <a:lstStyle/>
        <a:p>
          <a:r>
            <a:rPr lang="en-US" dirty="0"/>
            <a:t>Linear Electron-Positron with plasma</a:t>
          </a:r>
        </a:p>
      </dgm:t>
    </dgm:pt>
    <dgm:pt modelId="{C4AF1880-4C5E-244B-9D8E-7CF5988D3039}" type="parTrans" cxnId="{EBC227D9-0C38-5C4A-92B1-4C7B07686D0A}">
      <dgm:prSet/>
      <dgm:spPr/>
      <dgm:t>
        <a:bodyPr/>
        <a:lstStyle/>
        <a:p>
          <a:endParaRPr lang="en-US"/>
        </a:p>
      </dgm:t>
    </dgm:pt>
    <dgm:pt modelId="{50AD0DDC-30B7-6347-A4CF-950D4D1B28CB}" type="sibTrans" cxnId="{EBC227D9-0C38-5C4A-92B1-4C7B07686D0A}">
      <dgm:prSet/>
      <dgm:spPr/>
      <dgm:t>
        <a:bodyPr/>
        <a:lstStyle/>
        <a:p>
          <a:endParaRPr lang="en-US"/>
        </a:p>
      </dgm:t>
    </dgm:pt>
    <dgm:pt modelId="{BCF26469-2F98-0A44-BF40-CF584CE38B06}">
      <dgm:prSet phldrT="[Text]"/>
      <dgm:spPr/>
      <dgm:t>
        <a:bodyPr/>
        <a:lstStyle/>
        <a:p>
          <a:pPr marL="0" indent="0">
            <a:tabLst>
              <a:tab pos="3360738" algn="l"/>
            </a:tabLst>
          </a:pPr>
          <a:r>
            <a:rPr lang="en-US" dirty="0"/>
            <a:t>High Energy Electron-Ion:	 EIC, </a:t>
          </a:r>
          <a:r>
            <a:rPr lang="en-US" dirty="0" err="1"/>
            <a:t>LHeC</a:t>
          </a:r>
          <a:r>
            <a:rPr lang="en-US" dirty="0"/>
            <a:t>, FCC-eh, </a:t>
          </a:r>
          <a:r>
            <a:rPr lang="en-US" dirty="0" err="1"/>
            <a:t>SPPC_eh</a:t>
          </a:r>
          <a:endParaRPr lang="en-US" dirty="0"/>
        </a:p>
      </dgm:t>
    </dgm:pt>
    <dgm:pt modelId="{1FFCC278-F1C1-5249-B9FC-EC8E86271DB5}" type="parTrans" cxnId="{F11D69C0-BE7A-944A-97F1-F0D1A7DF4FCE}">
      <dgm:prSet/>
      <dgm:spPr/>
      <dgm:t>
        <a:bodyPr/>
        <a:lstStyle/>
        <a:p>
          <a:endParaRPr lang="en-US"/>
        </a:p>
      </dgm:t>
    </dgm:pt>
    <dgm:pt modelId="{F0100531-1439-654A-84B3-9B5EBCF3B3D0}" type="sibTrans" cxnId="{F11D69C0-BE7A-944A-97F1-F0D1A7DF4FCE}">
      <dgm:prSet/>
      <dgm:spPr/>
      <dgm:t>
        <a:bodyPr/>
        <a:lstStyle/>
        <a:p>
          <a:endParaRPr lang="en-US"/>
        </a:p>
      </dgm:t>
    </dgm:pt>
    <dgm:pt modelId="{4D598AF0-E057-8D4F-BCB0-D45DD4999AD6}">
      <dgm:prSet phldrT="[Text]"/>
      <dgm:spPr/>
      <dgm:t>
        <a:bodyPr/>
        <a:lstStyle/>
        <a:p>
          <a:pPr marL="0" indent="0">
            <a:tabLst>
              <a:tab pos="3360738" algn="l"/>
            </a:tabLst>
          </a:pPr>
          <a:r>
            <a:rPr lang="en-US" b="0" i="0" dirty="0">
              <a:solidFill>
                <a:schemeClr val="bg1"/>
              </a:solidFill>
            </a:rPr>
            <a:t>Muon Colliders</a:t>
          </a:r>
        </a:p>
      </dgm:t>
    </dgm:pt>
    <dgm:pt modelId="{6F3E5643-BEFC-204B-B427-E4AD301638F6}" type="parTrans" cxnId="{95D94A60-7C77-FF43-B819-9D8A083B9310}">
      <dgm:prSet/>
      <dgm:spPr/>
      <dgm:t>
        <a:bodyPr/>
        <a:lstStyle/>
        <a:p>
          <a:endParaRPr lang="en-US"/>
        </a:p>
      </dgm:t>
    </dgm:pt>
    <dgm:pt modelId="{CB37C9F5-9D21-6E49-B361-00E0D1FDBE8A}" type="sibTrans" cxnId="{95D94A60-7C77-FF43-B819-9D8A083B9310}">
      <dgm:prSet/>
      <dgm:spPr/>
      <dgm:t>
        <a:bodyPr/>
        <a:lstStyle/>
        <a:p>
          <a:endParaRPr lang="en-US"/>
        </a:p>
      </dgm:t>
    </dgm:pt>
    <dgm:pt modelId="{9F08B96B-6060-2243-BBA5-BD220D1C2889}">
      <dgm:prSet phldrT="[Text]"/>
      <dgm:spPr/>
      <dgm:t>
        <a:bodyPr/>
        <a:lstStyle/>
        <a:p>
          <a:r>
            <a:rPr lang="en-US" dirty="0"/>
            <a:t>Gamma-Gamma</a:t>
          </a:r>
        </a:p>
      </dgm:t>
    </dgm:pt>
    <dgm:pt modelId="{E740CB57-F74E-D742-AC4F-2C8F5AF875E7}" type="parTrans" cxnId="{C3849CEB-E4E4-1241-98C9-B01BEF89574A}">
      <dgm:prSet/>
      <dgm:spPr/>
      <dgm:t>
        <a:bodyPr/>
        <a:lstStyle/>
        <a:p>
          <a:endParaRPr lang="en-US"/>
        </a:p>
      </dgm:t>
    </dgm:pt>
    <dgm:pt modelId="{E7CBB6DD-D833-BC49-8496-04205FF46F6A}" type="sibTrans" cxnId="{C3849CEB-E4E4-1241-98C9-B01BEF89574A}">
      <dgm:prSet/>
      <dgm:spPr/>
      <dgm:t>
        <a:bodyPr/>
        <a:lstStyle/>
        <a:p>
          <a:endParaRPr lang="en-US"/>
        </a:p>
      </dgm:t>
    </dgm:pt>
    <dgm:pt modelId="{22E40A22-CD74-F04B-8D10-C786BCAB462E}" type="pres">
      <dgm:prSet presAssocID="{A8629B5C-3944-6947-8D7A-2C984353681E}" presName="Name0" presStyleCnt="0">
        <dgm:presLayoutVars>
          <dgm:chMax val="7"/>
          <dgm:chPref val="7"/>
          <dgm:dir/>
        </dgm:presLayoutVars>
      </dgm:prSet>
      <dgm:spPr/>
    </dgm:pt>
    <dgm:pt modelId="{492E61F6-5295-F046-90C8-B9259EF053AE}" type="pres">
      <dgm:prSet presAssocID="{A8629B5C-3944-6947-8D7A-2C984353681E}" presName="Name1" presStyleCnt="0"/>
      <dgm:spPr/>
    </dgm:pt>
    <dgm:pt modelId="{DF54A361-CF3F-AF43-8875-6F55BBE378DA}" type="pres">
      <dgm:prSet presAssocID="{A8629B5C-3944-6947-8D7A-2C984353681E}" presName="cycle" presStyleCnt="0"/>
      <dgm:spPr/>
    </dgm:pt>
    <dgm:pt modelId="{05700774-067C-9D40-974A-E86C37C3C4A5}" type="pres">
      <dgm:prSet presAssocID="{A8629B5C-3944-6947-8D7A-2C984353681E}" presName="srcNode" presStyleLbl="node1" presStyleIdx="0" presStyleCnt="6"/>
      <dgm:spPr/>
    </dgm:pt>
    <dgm:pt modelId="{18EF87E3-55D2-E141-8F3B-B2BACF6DF3EA}" type="pres">
      <dgm:prSet presAssocID="{A8629B5C-3944-6947-8D7A-2C984353681E}" presName="conn" presStyleLbl="parChTrans1D2" presStyleIdx="0" presStyleCnt="1"/>
      <dgm:spPr/>
    </dgm:pt>
    <dgm:pt modelId="{6359CFED-BB70-AF40-8A46-A12E9BAD5101}" type="pres">
      <dgm:prSet presAssocID="{A8629B5C-3944-6947-8D7A-2C984353681E}" presName="extraNode" presStyleLbl="node1" presStyleIdx="0" presStyleCnt="6"/>
      <dgm:spPr/>
    </dgm:pt>
    <dgm:pt modelId="{EA218B0D-AD97-AF45-BDA5-2F0FA8C9CAF0}" type="pres">
      <dgm:prSet presAssocID="{A8629B5C-3944-6947-8D7A-2C984353681E}" presName="dstNode" presStyleLbl="node1" presStyleIdx="0" presStyleCnt="6"/>
      <dgm:spPr/>
    </dgm:pt>
    <dgm:pt modelId="{C9A473FE-F511-5641-BCD2-F84742AF31BA}" type="pres">
      <dgm:prSet presAssocID="{83DFD25F-BA0A-1149-BF52-C931F081A8D4}" presName="text_1" presStyleLbl="node1" presStyleIdx="0" presStyleCnt="6">
        <dgm:presLayoutVars>
          <dgm:bulletEnabled val="1"/>
        </dgm:presLayoutVars>
      </dgm:prSet>
      <dgm:spPr/>
    </dgm:pt>
    <dgm:pt modelId="{D1C6754C-AFDD-FA4D-8137-2B6E4995E8D7}" type="pres">
      <dgm:prSet presAssocID="{83DFD25F-BA0A-1149-BF52-C931F081A8D4}" presName="accent_1" presStyleCnt="0"/>
      <dgm:spPr/>
    </dgm:pt>
    <dgm:pt modelId="{2237D9DE-787B-CA48-9371-6CA85B8BB3A7}" type="pres">
      <dgm:prSet presAssocID="{83DFD25F-BA0A-1149-BF52-C931F081A8D4}" presName="accentRepeatNode" presStyleLbl="solidFgAcc1" presStyleIdx="0" presStyleCnt="6"/>
      <dgm:spPr/>
    </dgm:pt>
    <dgm:pt modelId="{C0238897-3FA2-8B4F-969F-AB7C900E1F83}" type="pres">
      <dgm:prSet presAssocID="{754BACC1-F0EB-AD4A-A279-0B062682D79A}" presName="text_2" presStyleLbl="node1" presStyleIdx="1" presStyleCnt="6">
        <dgm:presLayoutVars>
          <dgm:bulletEnabled val="1"/>
        </dgm:presLayoutVars>
      </dgm:prSet>
      <dgm:spPr/>
    </dgm:pt>
    <dgm:pt modelId="{D4CDEAB2-FF36-C246-B914-4E65A1467AAA}" type="pres">
      <dgm:prSet presAssocID="{754BACC1-F0EB-AD4A-A279-0B062682D79A}" presName="accent_2" presStyleCnt="0"/>
      <dgm:spPr/>
    </dgm:pt>
    <dgm:pt modelId="{32FD9D2E-A5E5-2948-AEB7-05FD869D656C}" type="pres">
      <dgm:prSet presAssocID="{754BACC1-F0EB-AD4A-A279-0B062682D79A}" presName="accentRepeatNode" presStyleLbl="solidFgAcc1" presStyleIdx="1" presStyleCnt="6"/>
      <dgm:spPr/>
    </dgm:pt>
    <dgm:pt modelId="{8FBFFDEF-47D0-5042-9F78-A3A5FA8777DA}" type="pres">
      <dgm:prSet presAssocID="{9F08B96B-6060-2243-BBA5-BD220D1C2889}" presName="text_3" presStyleLbl="node1" presStyleIdx="2" presStyleCnt="6">
        <dgm:presLayoutVars>
          <dgm:bulletEnabled val="1"/>
        </dgm:presLayoutVars>
      </dgm:prSet>
      <dgm:spPr/>
    </dgm:pt>
    <dgm:pt modelId="{79294B5A-D112-C949-966F-EBF05A7197C8}" type="pres">
      <dgm:prSet presAssocID="{9F08B96B-6060-2243-BBA5-BD220D1C2889}" presName="accent_3" presStyleCnt="0"/>
      <dgm:spPr/>
    </dgm:pt>
    <dgm:pt modelId="{659F4A2D-166E-7240-9860-B1F8BA6E7918}" type="pres">
      <dgm:prSet presAssocID="{9F08B96B-6060-2243-BBA5-BD220D1C2889}" presName="accentRepeatNode" presStyleLbl="solidFgAcc1" presStyleIdx="2" presStyleCnt="6"/>
      <dgm:spPr/>
    </dgm:pt>
    <dgm:pt modelId="{B71B5093-D1AD-8740-A76E-FF7646C74BD6}" type="pres">
      <dgm:prSet presAssocID="{6CFC071D-C7D8-EE46-A47D-8D079B6CE142}" presName="text_4" presStyleLbl="node1" presStyleIdx="3" presStyleCnt="6">
        <dgm:presLayoutVars>
          <dgm:bulletEnabled val="1"/>
        </dgm:presLayoutVars>
      </dgm:prSet>
      <dgm:spPr/>
    </dgm:pt>
    <dgm:pt modelId="{9852CBA3-BACD-5145-9D2B-C642151663E7}" type="pres">
      <dgm:prSet presAssocID="{6CFC071D-C7D8-EE46-A47D-8D079B6CE142}" presName="accent_4" presStyleCnt="0"/>
      <dgm:spPr/>
    </dgm:pt>
    <dgm:pt modelId="{6B978327-6F88-384A-BD22-3D7348D84618}" type="pres">
      <dgm:prSet presAssocID="{6CFC071D-C7D8-EE46-A47D-8D079B6CE142}" presName="accentRepeatNode" presStyleLbl="solidFgAcc1" presStyleIdx="3" presStyleCnt="6"/>
      <dgm:spPr/>
    </dgm:pt>
    <dgm:pt modelId="{16ECEC56-0D5F-1B46-BB23-A1C48A5B2EDC}" type="pres">
      <dgm:prSet presAssocID="{BCF26469-2F98-0A44-BF40-CF584CE38B06}" presName="text_5" presStyleLbl="node1" presStyleIdx="4" presStyleCnt="6">
        <dgm:presLayoutVars>
          <dgm:bulletEnabled val="1"/>
        </dgm:presLayoutVars>
      </dgm:prSet>
      <dgm:spPr/>
    </dgm:pt>
    <dgm:pt modelId="{B12B88BE-7517-8547-9CB0-271E151F30D4}" type="pres">
      <dgm:prSet presAssocID="{BCF26469-2F98-0A44-BF40-CF584CE38B06}" presName="accent_5" presStyleCnt="0"/>
      <dgm:spPr/>
    </dgm:pt>
    <dgm:pt modelId="{CEBB602A-B5A0-1742-8CA0-DF8A8DA7686C}" type="pres">
      <dgm:prSet presAssocID="{BCF26469-2F98-0A44-BF40-CF584CE38B06}" presName="accentRepeatNode" presStyleLbl="solidFgAcc1" presStyleIdx="4" presStyleCnt="6"/>
      <dgm:spPr/>
    </dgm:pt>
    <dgm:pt modelId="{64416801-CBA2-D447-935B-A6EC708B2FA0}" type="pres">
      <dgm:prSet presAssocID="{4D598AF0-E057-8D4F-BCB0-D45DD4999AD6}" presName="text_6" presStyleLbl="node1" presStyleIdx="5" presStyleCnt="6">
        <dgm:presLayoutVars>
          <dgm:bulletEnabled val="1"/>
        </dgm:presLayoutVars>
      </dgm:prSet>
      <dgm:spPr/>
    </dgm:pt>
    <dgm:pt modelId="{C80D1F9F-5FED-9948-93A6-29ED6A788EDF}" type="pres">
      <dgm:prSet presAssocID="{4D598AF0-E057-8D4F-BCB0-D45DD4999AD6}" presName="accent_6" presStyleCnt="0"/>
      <dgm:spPr/>
    </dgm:pt>
    <dgm:pt modelId="{E4598B57-8884-054A-A76F-D7A4DE88882F}" type="pres">
      <dgm:prSet presAssocID="{4D598AF0-E057-8D4F-BCB0-D45DD4999AD6}" presName="accentRepeatNode" presStyleLbl="solidFgAcc1" presStyleIdx="5" presStyleCnt="6"/>
      <dgm:spPr/>
    </dgm:pt>
  </dgm:ptLst>
  <dgm:cxnLst>
    <dgm:cxn modelId="{1F356113-6CE8-B54A-920B-F3390883B8FB}" type="presOf" srcId="{A8629B5C-3944-6947-8D7A-2C984353681E}" destId="{22E40A22-CD74-F04B-8D10-C786BCAB462E}" srcOrd="0" destOrd="0" presId="urn:microsoft.com/office/officeart/2008/layout/VerticalCurvedList"/>
    <dgm:cxn modelId="{14F5F81C-4C18-3D45-A44E-2E2D38B01C4F}" type="presOf" srcId="{BCF26469-2F98-0A44-BF40-CF584CE38B06}" destId="{16ECEC56-0D5F-1B46-BB23-A1C48A5B2EDC}" srcOrd="0" destOrd="0" presId="urn:microsoft.com/office/officeart/2008/layout/VerticalCurvedList"/>
    <dgm:cxn modelId="{EAAA741F-9914-954D-9496-F66FDF3710DB}" type="presOf" srcId="{83DFD25F-BA0A-1149-BF52-C931F081A8D4}" destId="{C9A473FE-F511-5641-BCD2-F84742AF31BA}" srcOrd="0" destOrd="0" presId="urn:microsoft.com/office/officeart/2008/layout/VerticalCurvedList"/>
    <dgm:cxn modelId="{D0193B20-BC75-E443-97F5-CB111A90A0CC}" type="presOf" srcId="{4D598AF0-E057-8D4F-BCB0-D45DD4999AD6}" destId="{64416801-CBA2-D447-935B-A6EC708B2FA0}" srcOrd="0" destOrd="0" presId="urn:microsoft.com/office/officeart/2008/layout/VerticalCurvedList"/>
    <dgm:cxn modelId="{42A98A28-8B50-3B4F-9CD5-C1586D937930}" type="presOf" srcId="{9F08B96B-6060-2243-BBA5-BD220D1C2889}" destId="{8FBFFDEF-47D0-5042-9F78-A3A5FA8777DA}" srcOrd="0" destOrd="0" presId="urn:microsoft.com/office/officeart/2008/layout/VerticalCurvedList"/>
    <dgm:cxn modelId="{1830AF54-A6DA-2845-A154-19D4741F6432}" type="presOf" srcId="{A62343EE-6FAE-F843-96B3-2494A8F9DFAE}" destId="{18EF87E3-55D2-E141-8F3B-B2BACF6DF3EA}" srcOrd="0" destOrd="0" presId="urn:microsoft.com/office/officeart/2008/layout/VerticalCurvedList"/>
    <dgm:cxn modelId="{95D94A60-7C77-FF43-B819-9D8A083B9310}" srcId="{A8629B5C-3944-6947-8D7A-2C984353681E}" destId="{4D598AF0-E057-8D4F-BCB0-D45DD4999AD6}" srcOrd="5" destOrd="0" parTransId="{6F3E5643-BEFC-204B-B427-E4AD301638F6}" sibTransId="{CB37C9F5-9D21-6E49-B361-00E0D1FDBE8A}"/>
    <dgm:cxn modelId="{5FF3B562-4153-344D-86CC-23A1479569A4}" srcId="{A8629B5C-3944-6947-8D7A-2C984353681E}" destId="{83DFD25F-BA0A-1149-BF52-C931F081A8D4}" srcOrd="0" destOrd="0" parTransId="{46D3258A-39A9-F849-BD3C-56513C6E5E4E}" sibTransId="{A62343EE-6FAE-F843-96B3-2494A8F9DFAE}"/>
    <dgm:cxn modelId="{F11D69C0-BE7A-944A-97F1-F0D1A7DF4FCE}" srcId="{A8629B5C-3944-6947-8D7A-2C984353681E}" destId="{BCF26469-2F98-0A44-BF40-CF584CE38B06}" srcOrd="4" destOrd="0" parTransId="{1FFCC278-F1C1-5249-B9FC-EC8E86271DB5}" sibTransId="{F0100531-1439-654A-84B3-9B5EBCF3B3D0}"/>
    <dgm:cxn modelId="{EBC227D9-0C38-5C4A-92B1-4C7B07686D0A}" srcId="{A8629B5C-3944-6947-8D7A-2C984353681E}" destId="{754BACC1-F0EB-AD4A-A279-0B062682D79A}" srcOrd="1" destOrd="0" parTransId="{C4AF1880-4C5E-244B-9D8E-7CF5988D3039}" sibTransId="{50AD0DDC-30B7-6347-A4CF-950D4D1B28CB}"/>
    <dgm:cxn modelId="{C299E7E4-CC9F-D244-B0E7-AFE9306F2F64}" type="presOf" srcId="{754BACC1-F0EB-AD4A-A279-0B062682D79A}" destId="{C0238897-3FA2-8B4F-969F-AB7C900E1F83}" srcOrd="0" destOrd="0" presId="urn:microsoft.com/office/officeart/2008/layout/VerticalCurvedList"/>
    <dgm:cxn modelId="{C3849CEB-E4E4-1241-98C9-B01BEF89574A}" srcId="{A8629B5C-3944-6947-8D7A-2C984353681E}" destId="{9F08B96B-6060-2243-BBA5-BD220D1C2889}" srcOrd="2" destOrd="0" parTransId="{E740CB57-F74E-D742-AC4F-2C8F5AF875E7}" sibTransId="{E7CBB6DD-D833-BC49-8496-04205FF46F6A}"/>
    <dgm:cxn modelId="{C793EBF6-3840-8B4F-BFCA-B9AF05C43029}" srcId="{A8629B5C-3944-6947-8D7A-2C984353681E}" destId="{6CFC071D-C7D8-EE46-A47D-8D079B6CE142}" srcOrd="3" destOrd="0" parTransId="{DA1A7DB8-23A2-E345-A4EA-F664FCD2B5FC}" sibTransId="{900697A4-8259-E146-AFCD-B258718991BB}"/>
    <dgm:cxn modelId="{067AA9FC-C78E-F147-921B-FED47C2E7CE8}" type="presOf" srcId="{6CFC071D-C7D8-EE46-A47D-8D079B6CE142}" destId="{B71B5093-D1AD-8740-A76E-FF7646C74BD6}" srcOrd="0" destOrd="0" presId="urn:microsoft.com/office/officeart/2008/layout/VerticalCurvedList"/>
    <dgm:cxn modelId="{F50DB3D1-3838-974D-A04A-97F1E0E2F820}" type="presParOf" srcId="{22E40A22-CD74-F04B-8D10-C786BCAB462E}" destId="{492E61F6-5295-F046-90C8-B9259EF053AE}" srcOrd="0" destOrd="0" presId="urn:microsoft.com/office/officeart/2008/layout/VerticalCurvedList"/>
    <dgm:cxn modelId="{C364CA4E-7DD4-1D40-8E81-7CF5B2169A74}" type="presParOf" srcId="{492E61F6-5295-F046-90C8-B9259EF053AE}" destId="{DF54A361-CF3F-AF43-8875-6F55BBE378DA}" srcOrd="0" destOrd="0" presId="urn:microsoft.com/office/officeart/2008/layout/VerticalCurvedList"/>
    <dgm:cxn modelId="{BFF3DD76-6320-E944-B996-D76FA85BE29A}" type="presParOf" srcId="{DF54A361-CF3F-AF43-8875-6F55BBE378DA}" destId="{05700774-067C-9D40-974A-E86C37C3C4A5}" srcOrd="0" destOrd="0" presId="urn:microsoft.com/office/officeart/2008/layout/VerticalCurvedList"/>
    <dgm:cxn modelId="{6DA03BBC-1344-6543-89E5-1DF766A24356}" type="presParOf" srcId="{DF54A361-CF3F-AF43-8875-6F55BBE378DA}" destId="{18EF87E3-55D2-E141-8F3B-B2BACF6DF3EA}" srcOrd="1" destOrd="0" presId="urn:microsoft.com/office/officeart/2008/layout/VerticalCurvedList"/>
    <dgm:cxn modelId="{70F680C5-C1E9-674F-A818-58EB119B31B4}" type="presParOf" srcId="{DF54A361-CF3F-AF43-8875-6F55BBE378DA}" destId="{6359CFED-BB70-AF40-8A46-A12E9BAD5101}" srcOrd="2" destOrd="0" presId="urn:microsoft.com/office/officeart/2008/layout/VerticalCurvedList"/>
    <dgm:cxn modelId="{DECCD491-8ACA-824C-A7FA-DB10072D02E1}" type="presParOf" srcId="{DF54A361-CF3F-AF43-8875-6F55BBE378DA}" destId="{EA218B0D-AD97-AF45-BDA5-2F0FA8C9CAF0}" srcOrd="3" destOrd="0" presId="urn:microsoft.com/office/officeart/2008/layout/VerticalCurvedList"/>
    <dgm:cxn modelId="{A400EFDC-47A3-9B4F-9192-6139793B9266}" type="presParOf" srcId="{492E61F6-5295-F046-90C8-B9259EF053AE}" destId="{C9A473FE-F511-5641-BCD2-F84742AF31BA}" srcOrd="1" destOrd="0" presId="urn:microsoft.com/office/officeart/2008/layout/VerticalCurvedList"/>
    <dgm:cxn modelId="{ED801B28-EDC5-094B-9C81-CC623D4B651F}" type="presParOf" srcId="{492E61F6-5295-F046-90C8-B9259EF053AE}" destId="{D1C6754C-AFDD-FA4D-8137-2B6E4995E8D7}" srcOrd="2" destOrd="0" presId="urn:microsoft.com/office/officeart/2008/layout/VerticalCurvedList"/>
    <dgm:cxn modelId="{46A1A69C-F66E-0C45-94CA-ACED99EA35EF}" type="presParOf" srcId="{D1C6754C-AFDD-FA4D-8137-2B6E4995E8D7}" destId="{2237D9DE-787B-CA48-9371-6CA85B8BB3A7}" srcOrd="0" destOrd="0" presId="urn:microsoft.com/office/officeart/2008/layout/VerticalCurvedList"/>
    <dgm:cxn modelId="{A5849740-DB21-CD40-B273-42C3426309E1}" type="presParOf" srcId="{492E61F6-5295-F046-90C8-B9259EF053AE}" destId="{C0238897-3FA2-8B4F-969F-AB7C900E1F83}" srcOrd="3" destOrd="0" presId="urn:microsoft.com/office/officeart/2008/layout/VerticalCurvedList"/>
    <dgm:cxn modelId="{ED91CC30-2615-8F44-BC79-F16C5251E508}" type="presParOf" srcId="{492E61F6-5295-F046-90C8-B9259EF053AE}" destId="{D4CDEAB2-FF36-C246-B914-4E65A1467AAA}" srcOrd="4" destOrd="0" presId="urn:microsoft.com/office/officeart/2008/layout/VerticalCurvedList"/>
    <dgm:cxn modelId="{4E594CA7-E6DA-6147-9665-95E17F8C5DBE}" type="presParOf" srcId="{D4CDEAB2-FF36-C246-B914-4E65A1467AAA}" destId="{32FD9D2E-A5E5-2948-AEB7-05FD869D656C}" srcOrd="0" destOrd="0" presId="urn:microsoft.com/office/officeart/2008/layout/VerticalCurvedList"/>
    <dgm:cxn modelId="{756449BA-3C90-544C-8FC5-4F15CA70AE86}" type="presParOf" srcId="{492E61F6-5295-F046-90C8-B9259EF053AE}" destId="{8FBFFDEF-47D0-5042-9F78-A3A5FA8777DA}" srcOrd="5" destOrd="0" presId="urn:microsoft.com/office/officeart/2008/layout/VerticalCurvedList"/>
    <dgm:cxn modelId="{6F47555A-AE4C-D74D-BB59-F26598AF47A2}" type="presParOf" srcId="{492E61F6-5295-F046-90C8-B9259EF053AE}" destId="{79294B5A-D112-C949-966F-EBF05A7197C8}" srcOrd="6" destOrd="0" presId="urn:microsoft.com/office/officeart/2008/layout/VerticalCurvedList"/>
    <dgm:cxn modelId="{BF5D6A8F-6E06-5C45-80A4-258D154F2546}" type="presParOf" srcId="{79294B5A-D112-C949-966F-EBF05A7197C8}" destId="{659F4A2D-166E-7240-9860-B1F8BA6E7918}" srcOrd="0" destOrd="0" presId="urn:microsoft.com/office/officeart/2008/layout/VerticalCurvedList"/>
    <dgm:cxn modelId="{CEF84091-0FF5-0E47-8B04-9C42E1277335}" type="presParOf" srcId="{492E61F6-5295-F046-90C8-B9259EF053AE}" destId="{B71B5093-D1AD-8740-A76E-FF7646C74BD6}" srcOrd="7" destOrd="0" presId="urn:microsoft.com/office/officeart/2008/layout/VerticalCurvedList"/>
    <dgm:cxn modelId="{A6645C47-EF22-AE41-AF20-A6D765E1432E}" type="presParOf" srcId="{492E61F6-5295-F046-90C8-B9259EF053AE}" destId="{9852CBA3-BACD-5145-9D2B-C642151663E7}" srcOrd="8" destOrd="0" presId="urn:microsoft.com/office/officeart/2008/layout/VerticalCurvedList"/>
    <dgm:cxn modelId="{A61E7F3C-D434-484B-A984-9013FE4E8348}" type="presParOf" srcId="{9852CBA3-BACD-5145-9D2B-C642151663E7}" destId="{6B978327-6F88-384A-BD22-3D7348D84618}" srcOrd="0" destOrd="0" presId="urn:microsoft.com/office/officeart/2008/layout/VerticalCurvedList"/>
    <dgm:cxn modelId="{D584A945-986F-6548-ABE7-3C75FF4DD0FB}" type="presParOf" srcId="{492E61F6-5295-F046-90C8-B9259EF053AE}" destId="{16ECEC56-0D5F-1B46-BB23-A1C48A5B2EDC}" srcOrd="9" destOrd="0" presId="urn:microsoft.com/office/officeart/2008/layout/VerticalCurvedList"/>
    <dgm:cxn modelId="{57F98A8F-6849-144E-8CE3-BA64FDAC7233}" type="presParOf" srcId="{492E61F6-5295-F046-90C8-B9259EF053AE}" destId="{B12B88BE-7517-8547-9CB0-271E151F30D4}" srcOrd="10" destOrd="0" presId="urn:microsoft.com/office/officeart/2008/layout/VerticalCurvedList"/>
    <dgm:cxn modelId="{11828875-BE1E-E146-A140-CF45C11A7495}" type="presParOf" srcId="{B12B88BE-7517-8547-9CB0-271E151F30D4}" destId="{CEBB602A-B5A0-1742-8CA0-DF8A8DA7686C}" srcOrd="0" destOrd="0" presId="urn:microsoft.com/office/officeart/2008/layout/VerticalCurvedList"/>
    <dgm:cxn modelId="{BF8E42FA-0F4D-6E46-B777-09F64DFA9D99}" type="presParOf" srcId="{492E61F6-5295-F046-90C8-B9259EF053AE}" destId="{64416801-CBA2-D447-935B-A6EC708B2FA0}" srcOrd="11" destOrd="0" presId="urn:microsoft.com/office/officeart/2008/layout/VerticalCurvedList"/>
    <dgm:cxn modelId="{2F652FB9-A5CF-6446-907E-8C408A07B8D0}" type="presParOf" srcId="{492E61F6-5295-F046-90C8-B9259EF053AE}" destId="{C80D1F9F-5FED-9948-93A6-29ED6A788EDF}" srcOrd="12" destOrd="0" presId="urn:microsoft.com/office/officeart/2008/layout/VerticalCurvedList"/>
    <dgm:cxn modelId="{2C3E8117-908C-ED4A-BE07-BA076AE0B214}" type="presParOf" srcId="{C80D1F9F-5FED-9948-93A6-29ED6A788EDF}" destId="{E4598B57-8884-054A-A76F-D7A4DE88882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F87E3-55D2-E141-8F3B-B2BACF6DF3EA}">
      <dsp:nvSpPr>
        <dsp:cNvPr id="0" name=""/>
        <dsp:cNvSpPr/>
      </dsp:nvSpPr>
      <dsp:spPr>
        <a:xfrm>
          <a:off x="-3769962" y="-579081"/>
          <a:ext cx="4493519" cy="4493519"/>
        </a:xfrm>
        <a:prstGeom prst="blockArc">
          <a:avLst>
            <a:gd name="adj1" fmla="val 18900000"/>
            <a:gd name="adj2" fmla="val 2700000"/>
            <a:gd name="adj3" fmla="val 481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A473FE-F511-5641-BCD2-F84742AF31BA}">
      <dsp:nvSpPr>
        <dsp:cNvPr id="0" name=""/>
        <dsp:cNvSpPr/>
      </dsp:nvSpPr>
      <dsp:spPr>
        <a:xfrm>
          <a:off x="270845" y="175639"/>
          <a:ext cx="7114975" cy="3511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722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3648075" algn="l"/>
            </a:tabLst>
          </a:pPr>
          <a:r>
            <a:rPr lang="en-US" sz="1800" kern="1200" dirty="0"/>
            <a:t>Linear Electron-Positron:	ILC, CLIC</a:t>
          </a:r>
        </a:p>
      </dsp:txBody>
      <dsp:txXfrm>
        <a:off x="270845" y="175639"/>
        <a:ext cx="7114975" cy="351146"/>
      </dsp:txXfrm>
    </dsp:sp>
    <dsp:sp modelId="{2237D9DE-787B-CA48-9371-6CA85B8BB3A7}">
      <dsp:nvSpPr>
        <dsp:cNvPr id="0" name=""/>
        <dsp:cNvSpPr/>
      </dsp:nvSpPr>
      <dsp:spPr>
        <a:xfrm>
          <a:off x="51379" y="131746"/>
          <a:ext cx="438932" cy="4389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238897-3FA2-8B4F-969F-AB7C900E1F83}">
      <dsp:nvSpPr>
        <dsp:cNvPr id="0" name=""/>
        <dsp:cNvSpPr/>
      </dsp:nvSpPr>
      <dsp:spPr>
        <a:xfrm>
          <a:off x="559687" y="702292"/>
          <a:ext cx="6826133" cy="3511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722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Linear Electron-Positron with plasma</a:t>
          </a:r>
        </a:p>
      </dsp:txBody>
      <dsp:txXfrm>
        <a:off x="559687" y="702292"/>
        <a:ext cx="6826133" cy="351146"/>
      </dsp:txXfrm>
    </dsp:sp>
    <dsp:sp modelId="{32FD9D2E-A5E5-2948-AEB7-05FD869D656C}">
      <dsp:nvSpPr>
        <dsp:cNvPr id="0" name=""/>
        <dsp:cNvSpPr/>
      </dsp:nvSpPr>
      <dsp:spPr>
        <a:xfrm>
          <a:off x="340221" y="658399"/>
          <a:ext cx="438932" cy="4389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BFFDEF-47D0-5042-9F78-A3A5FA8777DA}">
      <dsp:nvSpPr>
        <dsp:cNvPr id="0" name=""/>
        <dsp:cNvSpPr/>
      </dsp:nvSpPr>
      <dsp:spPr>
        <a:xfrm>
          <a:off x="691767" y="1228945"/>
          <a:ext cx="6694053" cy="3511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722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Gamma-Gamma</a:t>
          </a:r>
        </a:p>
      </dsp:txBody>
      <dsp:txXfrm>
        <a:off x="691767" y="1228945"/>
        <a:ext cx="6694053" cy="351146"/>
      </dsp:txXfrm>
    </dsp:sp>
    <dsp:sp modelId="{659F4A2D-166E-7240-9860-B1F8BA6E7918}">
      <dsp:nvSpPr>
        <dsp:cNvPr id="0" name=""/>
        <dsp:cNvSpPr/>
      </dsp:nvSpPr>
      <dsp:spPr>
        <a:xfrm>
          <a:off x="472301" y="1185052"/>
          <a:ext cx="438932" cy="4389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1B5093-D1AD-8740-A76E-FF7646C74BD6}">
      <dsp:nvSpPr>
        <dsp:cNvPr id="0" name=""/>
        <dsp:cNvSpPr/>
      </dsp:nvSpPr>
      <dsp:spPr>
        <a:xfrm>
          <a:off x="691767" y="1755264"/>
          <a:ext cx="6694053" cy="3511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722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3360738" algn="l"/>
            </a:tabLst>
          </a:pPr>
          <a:r>
            <a:rPr lang="en-US" sz="1800" kern="1200" dirty="0"/>
            <a:t>Hadron:	FCC-</a:t>
          </a:r>
          <a:r>
            <a:rPr lang="en-US" sz="1800" kern="1200" dirty="0" err="1"/>
            <a:t>hh</a:t>
          </a:r>
          <a:r>
            <a:rPr lang="en-US" sz="1800" kern="1200" dirty="0"/>
            <a:t>, SPPC</a:t>
          </a:r>
        </a:p>
      </dsp:txBody>
      <dsp:txXfrm>
        <a:off x="691767" y="1755264"/>
        <a:ext cx="6694053" cy="351146"/>
      </dsp:txXfrm>
    </dsp:sp>
    <dsp:sp modelId="{6B978327-6F88-384A-BD22-3D7348D84618}">
      <dsp:nvSpPr>
        <dsp:cNvPr id="0" name=""/>
        <dsp:cNvSpPr/>
      </dsp:nvSpPr>
      <dsp:spPr>
        <a:xfrm>
          <a:off x="472301" y="1711371"/>
          <a:ext cx="438932" cy="4389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ECEC56-0D5F-1B46-BB23-A1C48A5B2EDC}">
      <dsp:nvSpPr>
        <dsp:cNvPr id="0" name=""/>
        <dsp:cNvSpPr/>
      </dsp:nvSpPr>
      <dsp:spPr>
        <a:xfrm>
          <a:off x="559687" y="2281917"/>
          <a:ext cx="6826133" cy="3511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722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3360738" algn="l"/>
            </a:tabLst>
          </a:pPr>
          <a:r>
            <a:rPr lang="en-US" sz="1800" kern="1200" dirty="0"/>
            <a:t>High Energy Electron-Ion:	 EIC, </a:t>
          </a:r>
          <a:r>
            <a:rPr lang="en-US" sz="1800" kern="1200" dirty="0" err="1"/>
            <a:t>LHeC</a:t>
          </a:r>
          <a:r>
            <a:rPr lang="en-US" sz="1800" kern="1200" dirty="0"/>
            <a:t>, FCC-eh, </a:t>
          </a:r>
          <a:r>
            <a:rPr lang="en-US" sz="1800" kern="1200" dirty="0" err="1"/>
            <a:t>SPPC_eh</a:t>
          </a:r>
          <a:endParaRPr lang="en-US" sz="1800" kern="1200" dirty="0"/>
        </a:p>
      </dsp:txBody>
      <dsp:txXfrm>
        <a:off x="559687" y="2281917"/>
        <a:ext cx="6826133" cy="351146"/>
      </dsp:txXfrm>
    </dsp:sp>
    <dsp:sp modelId="{CEBB602A-B5A0-1742-8CA0-DF8A8DA7686C}">
      <dsp:nvSpPr>
        <dsp:cNvPr id="0" name=""/>
        <dsp:cNvSpPr/>
      </dsp:nvSpPr>
      <dsp:spPr>
        <a:xfrm>
          <a:off x="340221" y="2238024"/>
          <a:ext cx="438932" cy="4389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416801-CBA2-D447-935B-A6EC708B2FA0}">
      <dsp:nvSpPr>
        <dsp:cNvPr id="0" name=""/>
        <dsp:cNvSpPr/>
      </dsp:nvSpPr>
      <dsp:spPr>
        <a:xfrm>
          <a:off x="270845" y="2808570"/>
          <a:ext cx="7114975" cy="3511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722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3360738" algn="l"/>
            </a:tabLst>
          </a:pPr>
          <a:r>
            <a:rPr lang="en-US" sz="1800" b="0" i="0" kern="1200" dirty="0">
              <a:solidFill>
                <a:schemeClr val="bg1"/>
              </a:solidFill>
            </a:rPr>
            <a:t>Muon Colliders</a:t>
          </a:r>
        </a:p>
      </dsp:txBody>
      <dsp:txXfrm>
        <a:off x="270845" y="2808570"/>
        <a:ext cx="7114975" cy="351146"/>
      </dsp:txXfrm>
    </dsp:sp>
    <dsp:sp modelId="{E4598B57-8884-054A-A76F-D7A4DE88882F}">
      <dsp:nvSpPr>
        <dsp:cNvPr id="0" name=""/>
        <dsp:cNvSpPr/>
      </dsp:nvSpPr>
      <dsp:spPr>
        <a:xfrm>
          <a:off x="51379" y="2764677"/>
          <a:ext cx="438932" cy="4389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E616E7-6442-8C42-AB7D-1A52A9F103E5}" type="datetimeFigureOut">
              <a:rPr lang="en-US" smtClean="0"/>
              <a:t>9/17/20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C62E9-0A14-0247-BAF3-2DD368B97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7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C62E9-0A14-0247-BAF3-2DD368B970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561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17,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AF4 - Multi-TeV Colliders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271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17,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AF4 - Multi-TeV Colliders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5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17,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AF4 - Multi-TeV Colliders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58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17,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AF4 - Multi-TeV Colliders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748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17,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AF4 - Multi-TeV Colliders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908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September 17,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Snowmass AF4 - Multi-TeV Colliders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A7BBD36-3257-8E4A-8984-B9E452B60D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3708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56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12863"/>
            <a:ext cx="4038600" cy="4813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12863"/>
            <a:ext cx="4038600" cy="4813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17, 2020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Snowmass AF4 - Multi-TeV Colliders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E73930-EDB2-5B4C-99D8-72732A3B2E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2053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17,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AF4 - Multi-TeV Colliders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032D-4BF8-2E4C-A9D5-B04F356B7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8605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17,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AF4 - Multi-TeV Colliders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032D-4BF8-2E4C-A9D5-B04F356B7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9456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17,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AF4 - Multi-TeV Colliders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032D-4BF8-2E4C-A9D5-B04F356B7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7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17,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AF4 - Multi-TeV Colliders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032D-4BF8-2E4C-A9D5-B04F356B7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858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17,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AF4 - Multi-TeV Colliders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7851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17, 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AF4 - Multi-TeV Colliders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032D-4BF8-2E4C-A9D5-B04F356B7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462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17,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AF4 - Multi-TeV Colliders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032D-4BF8-2E4C-A9D5-B04F356B7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3809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17, 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AF4 - Multi-TeV Colliders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032D-4BF8-2E4C-A9D5-B04F356B7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1578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17,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AF4 - Multi-TeV Colliders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032D-4BF8-2E4C-A9D5-B04F356B7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3697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17,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AF4 - Multi-TeV Colliders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032D-4BF8-2E4C-A9D5-B04F356B7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7543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17,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AF4 - Multi-TeV Colliders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032D-4BF8-2E4C-A9D5-B04F356B7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1643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17,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AF4 - Multi-TeV Colliders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032D-4BF8-2E4C-A9D5-B04F356B7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2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17,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AF4 - Multi-TeV Colliders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3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17,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AF4 - Multi-TeV Colliders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978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17, 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AF4 - Multi-TeV Colliders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31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17,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AF4 - Multi-TeV Colliders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45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17, 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AF4 - Multi-TeV Colliders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521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17,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AF4 - Multi-TeV Colliders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419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17,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AF4 - Multi-TeV Colliders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197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68792"/>
            <a:ext cx="9144000" cy="8320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81958"/>
            <a:ext cx="8229600" cy="5174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September 17,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Snowmass AF4 - Multi-TeV Colliders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81E7D-5A17-EB4A-B013-04381A7C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806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4" r:id="rId13"/>
    <p:sldLayoutId id="2147483676" r:id="rId14"/>
    <p:sldLayoutId id="2147483677" r:id="rId15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3400" kern="1200">
          <a:solidFill>
            <a:schemeClr val="bg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September 17,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Snowmass AF4 - Multi-TeV Colliders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9032D-4BF8-2E4C-A9D5-B04F356B7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770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openxmlformats.org/officeDocument/2006/relationships/image" Target="../media/image5.jpeg"/><Relationship Id="rId3" Type="http://schemas.openxmlformats.org/officeDocument/2006/relationships/hyperlink" Target="mailto:mpalmer@bnl.gov" TargetMode="External"/><Relationship Id="rId7" Type="http://schemas.openxmlformats.org/officeDocument/2006/relationships/hyperlink" Target="http://marleneturner@lbl.gov" TargetMode="External"/><Relationship Id="rId12" Type="http://schemas.openxmlformats.org/officeDocument/2006/relationships/hyperlink" Target="mailto:MULTITEV-SNOWMASS21@fnal.go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valishev@fnal.gov" TargetMode="External"/><Relationship Id="rId11" Type="http://schemas.openxmlformats.org/officeDocument/2006/relationships/image" Target="../media/image4.png"/><Relationship Id="rId5" Type="http://schemas.openxmlformats.org/officeDocument/2006/relationships/hyperlink" Target="mailto:tangjy@ihep.ac.cn" TargetMode="External"/><Relationship Id="rId10" Type="http://schemas.openxmlformats.org/officeDocument/2006/relationships/image" Target="../media/image3.jpeg"/><Relationship Id="rId4" Type="http://schemas.openxmlformats.org/officeDocument/2006/relationships/hyperlink" Target="mailto:pastrone@to.infn.it" TargetMode="External"/><Relationship Id="rId9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indico.fnal.gov/event/44870/overview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yzhang@jlab.org" TargetMode="External"/><Relationship Id="rId2" Type="http://schemas.openxmlformats.org/officeDocument/2006/relationships/hyperlink" Target="mailto:mcintyre@physics.tamu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hinji.machida@stfc.ac.uk" TargetMode="External"/><Relationship Id="rId5" Type="http://schemas.openxmlformats.org/officeDocument/2006/relationships/hyperlink" Target="mailto:chris.rogers@stfc.ac.uk" TargetMode="External"/><Relationship Id="rId4" Type="http://schemas.openxmlformats.org/officeDocument/2006/relationships/hyperlink" Target="mailto:Michael.Benedikt@cern.ch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mailto:soprestemon@lbl.gov" TargetMode="External"/><Relationship Id="rId3" Type="http://schemas.openxmlformats.org/officeDocument/2006/relationships/hyperlink" Target="mailto:mokhov@fnal.gov" TargetMode="External"/><Relationship Id="rId7" Type="http://schemas.openxmlformats.org/officeDocument/2006/relationships/hyperlink" Target="mailto:nsergei@fnal.gov" TargetMode="External"/><Relationship Id="rId2" Type="http://schemas.openxmlformats.org/officeDocument/2006/relationships/hyperlink" Target="mailto:chris.rogers@stfc.ac.u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yonehara@fnal.gov" TargetMode="External"/><Relationship Id="rId5" Type="http://schemas.openxmlformats.org/officeDocument/2006/relationships/hyperlink" Target="mailto:bogacz@jlab.org" TargetMode="External"/><Relationship Id="rId4" Type="http://schemas.openxmlformats.org/officeDocument/2006/relationships/hyperlink" Target="mailto:mcintyre@physics.tamu.edu" TargetMode="External"/><Relationship Id="rId9" Type="http://schemas.openxmlformats.org/officeDocument/2006/relationships/hyperlink" Target="mailto:xuqj@ihep.ac.cn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mailto:sgess@slac.stanford.edu" TargetMode="External"/><Relationship Id="rId3" Type="http://schemas.openxmlformats.org/officeDocument/2006/relationships/hyperlink" Target="mailto:murokh@radiabeam.com" TargetMode="External"/><Relationship Id="rId7" Type="http://schemas.openxmlformats.org/officeDocument/2006/relationships/hyperlink" Target="mailto:k.long@imperial.ac.uk" TargetMode="External"/><Relationship Id="rId2" Type="http://schemas.openxmlformats.org/officeDocument/2006/relationships/hyperlink" Target="mailto:yzhang@jlab.or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giorgioa@fnal.gov" TargetMode="External"/><Relationship Id="rId5" Type="http://schemas.openxmlformats.org/officeDocument/2006/relationships/hyperlink" Target="mailto:boshea@slac.stanford.edu" TargetMode="External"/><Relationship Id="rId10" Type="http://schemas.openxmlformats.org/officeDocument/2006/relationships/hyperlink" Target="mailto:wabarletta@lbl.gov" TargetMode="External"/><Relationship Id="rId4" Type="http://schemas.openxmlformats.org/officeDocument/2006/relationships/hyperlink" Target="mailto:Oliver.Bruning@cern.ch" TargetMode="External"/><Relationship Id="rId9" Type="http://schemas.openxmlformats.org/officeDocument/2006/relationships/hyperlink" Target="mailto:cjoshi@ucla.edu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D786D-55E0-094D-A632-A832E6D818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593" y="62192"/>
            <a:ext cx="7136524" cy="14700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670010"/>
                </a:solidFill>
              </a:rPr>
              <a:t>Accelerator Frontier Working Group 4</a:t>
            </a:r>
            <a:br>
              <a:rPr lang="en-US" dirty="0">
                <a:solidFill>
                  <a:srgbClr val="670010"/>
                </a:solidFill>
              </a:rPr>
            </a:br>
            <a:r>
              <a:rPr lang="en-US" b="1" dirty="0">
                <a:solidFill>
                  <a:srgbClr val="670010"/>
                </a:solidFill>
              </a:rPr>
              <a:t>Multi-</a:t>
            </a:r>
            <a:r>
              <a:rPr lang="en-US" b="1" dirty="0" err="1">
                <a:solidFill>
                  <a:srgbClr val="670010"/>
                </a:solidFill>
              </a:rPr>
              <a:t>TeV</a:t>
            </a:r>
            <a:r>
              <a:rPr lang="en-US" b="1" dirty="0">
                <a:solidFill>
                  <a:srgbClr val="670010"/>
                </a:solidFill>
              </a:rPr>
              <a:t> Colliders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5F07D9-C3EF-DB48-82B8-3D12E5C455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50323" y="1843643"/>
            <a:ext cx="5672959" cy="2100640"/>
          </a:xfrm>
        </p:spPr>
        <p:txBody>
          <a:bodyPr>
            <a:noAutofit/>
          </a:bodyPr>
          <a:lstStyle/>
          <a:p>
            <a:pPr algn="just">
              <a:lnSpc>
                <a:spcPct val="200000"/>
              </a:lnSpc>
              <a:tabLst>
                <a:tab pos="3164681" algn="ctr"/>
                <a:tab pos="6336506" algn="r"/>
              </a:tabLst>
            </a:pPr>
            <a:r>
              <a:rPr lang="en-US" sz="2000" dirty="0">
                <a:solidFill>
                  <a:schemeClr val="tx1"/>
                </a:solidFill>
              </a:rPr>
              <a:t>Mark Palmer                        </a:t>
            </a:r>
            <a:r>
              <a:rPr lang="en-US" sz="2000" dirty="0">
                <a:hlinkClick r:id="rId3"/>
              </a:rPr>
              <a:t>mpalmer@bnl.gov</a:t>
            </a:r>
            <a:r>
              <a:rPr lang="en-US" sz="2000" dirty="0">
                <a:solidFill>
                  <a:schemeClr val="tx1"/>
                </a:solidFill>
              </a:rPr>
              <a:t>	</a:t>
            </a:r>
          </a:p>
          <a:p>
            <a:pPr algn="just">
              <a:lnSpc>
                <a:spcPct val="200000"/>
              </a:lnSpc>
              <a:tabLst>
                <a:tab pos="3164681" algn="ctr"/>
                <a:tab pos="6336506" algn="r"/>
              </a:tabLst>
            </a:pPr>
            <a:r>
              <a:rPr lang="en-US" sz="2000" dirty="0">
                <a:solidFill>
                  <a:schemeClr val="tx1"/>
                </a:solidFill>
              </a:rPr>
              <a:t>Nadia </a:t>
            </a:r>
            <a:r>
              <a:rPr lang="en-US" sz="2000" dirty="0" err="1">
                <a:solidFill>
                  <a:schemeClr val="tx1"/>
                </a:solidFill>
              </a:rPr>
              <a:t>Pastrone</a:t>
            </a:r>
            <a:r>
              <a:rPr lang="en-US" sz="2000" dirty="0">
                <a:solidFill>
                  <a:schemeClr val="tx1"/>
                </a:solidFill>
              </a:rPr>
              <a:t>                    </a:t>
            </a:r>
            <a:r>
              <a:rPr lang="en-US" sz="2000" dirty="0">
                <a:hlinkClick r:id="rId4"/>
              </a:rPr>
              <a:t>pastrone@to.infn.it</a:t>
            </a:r>
            <a:endParaRPr lang="en-US" sz="2000" dirty="0"/>
          </a:p>
          <a:p>
            <a:pPr algn="just">
              <a:lnSpc>
                <a:spcPct val="200000"/>
              </a:lnSpc>
              <a:tabLst>
                <a:tab pos="3164681" algn="ctr"/>
                <a:tab pos="6336506" algn="r"/>
              </a:tabLst>
            </a:pPr>
            <a:r>
              <a:rPr lang="en-US" sz="2000" dirty="0" err="1">
                <a:solidFill>
                  <a:schemeClr val="tx1"/>
                </a:solidFill>
              </a:rPr>
              <a:t>Jingyu</a:t>
            </a:r>
            <a:r>
              <a:rPr lang="en-US" sz="2000" dirty="0">
                <a:solidFill>
                  <a:schemeClr val="tx1"/>
                </a:solidFill>
              </a:rPr>
              <a:t> Tang                           </a:t>
            </a:r>
            <a:r>
              <a:rPr lang="en-US" sz="2000" dirty="0">
                <a:hlinkClick r:id="rId5"/>
              </a:rPr>
              <a:t>tangjy@ihep.ac.cn</a:t>
            </a:r>
            <a:r>
              <a:rPr lang="en-US" sz="2000" dirty="0"/>
              <a:t>  </a:t>
            </a:r>
          </a:p>
          <a:p>
            <a:pPr algn="just">
              <a:lnSpc>
                <a:spcPct val="200000"/>
              </a:lnSpc>
              <a:tabLst>
                <a:tab pos="3164681" algn="ctr"/>
                <a:tab pos="6336506" algn="r"/>
              </a:tabLst>
            </a:pPr>
            <a:r>
              <a:rPr lang="en-US" sz="2000" dirty="0">
                <a:solidFill>
                  <a:schemeClr val="tx1"/>
                </a:solidFill>
              </a:rPr>
              <a:t>Alexander </a:t>
            </a:r>
            <a:r>
              <a:rPr lang="en-US" sz="2000" dirty="0" err="1">
                <a:solidFill>
                  <a:schemeClr val="tx1"/>
                </a:solidFill>
              </a:rPr>
              <a:t>Valishev</a:t>
            </a:r>
            <a:r>
              <a:rPr lang="en-US" sz="2000" dirty="0">
                <a:solidFill>
                  <a:schemeClr val="tx1"/>
                </a:solidFill>
              </a:rPr>
              <a:t>              </a:t>
            </a:r>
            <a:r>
              <a:rPr lang="en-US" sz="2000" dirty="0">
                <a:hlinkClick r:id="rId6"/>
              </a:rPr>
              <a:t>valishev@fnal.gov</a:t>
            </a:r>
            <a:endParaRPr lang="en-US" sz="2000" dirty="0"/>
          </a:p>
          <a:p>
            <a:pPr algn="just">
              <a:lnSpc>
                <a:spcPct val="200000"/>
              </a:lnSpc>
              <a:tabLst>
                <a:tab pos="3164681" algn="ctr"/>
                <a:tab pos="6336506" algn="r"/>
              </a:tabLst>
            </a:pPr>
            <a:r>
              <a:rPr lang="en-US" sz="2000" dirty="0">
                <a:solidFill>
                  <a:schemeClr val="tx1"/>
                </a:solidFill>
              </a:rPr>
              <a:t>            for the Snowmass Young Accelerator Frontier  </a:t>
            </a:r>
          </a:p>
          <a:p>
            <a:pPr algn="just">
              <a:lnSpc>
                <a:spcPct val="200000"/>
              </a:lnSpc>
              <a:tabLst>
                <a:tab pos="3164681" algn="ctr"/>
                <a:tab pos="6336506" algn="r"/>
              </a:tabLst>
            </a:pPr>
            <a:r>
              <a:rPr lang="en-US" sz="2000" dirty="0">
                <a:solidFill>
                  <a:schemeClr val="tx1"/>
                </a:solidFill>
              </a:rPr>
              <a:t>            Marlene Turner        </a:t>
            </a:r>
            <a:r>
              <a:rPr lang="en-US" sz="2000" dirty="0" err="1">
                <a:solidFill>
                  <a:schemeClr val="tx1"/>
                </a:solidFill>
                <a:hlinkClick r:id="rId7"/>
              </a:rPr>
              <a:t>marleneturner@lbl.gov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17,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AF4 - Multi-TeV Colliders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1</a:t>
            </a:fld>
            <a:endParaRPr lang="en-US" dirty="0"/>
          </a:p>
        </p:txBody>
      </p:sp>
      <p:pic>
        <p:nvPicPr>
          <p:cNvPr id="11" name="Picture 10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BFE1D262-41AD-3E4A-B00E-7677BFB2F82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0739" y="1657616"/>
            <a:ext cx="1068769" cy="13743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9289" y="3032213"/>
            <a:ext cx="1094911" cy="1374365"/>
          </a:xfrm>
          <a:prstGeom prst="rect">
            <a:avLst/>
          </a:prstGeom>
        </p:spPr>
      </p:pic>
      <p:pic>
        <p:nvPicPr>
          <p:cNvPr id="13" name="Content Placeholder 9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3FF80FC6-4E48-A144-B25D-4A2EEF06D77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789" y="2159667"/>
            <a:ext cx="1068950" cy="1374364"/>
          </a:xfrm>
          <a:prstGeom prst="rect">
            <a:avLst/>
          </a:prstGeom>
        </p:spPr>
      </p:pic>
      <p:pic>
        <p:nvPicPr>
          <p:cNvPr id="16" name="Picture 15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354C8126-BBF3-5141-AEF1-C400CB01E9B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0339" y="3534031"/>
            <a:ext cx="1068950" cy="137459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39102" y="1162885"/>
            <a:ext cx="35840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hlinkClick r:id="rId12"/>
              </a:rPr>
              <a:t>MULTITEV-SNOWMASS21@fnal.gov</a:t>
            </a:r>
            <a:endParaRPr lang="en-US" dirty="0"/>
          </a:p>
        </p:txBody>
      </p:sp>
      <p:pic>
        <p:nvPicPr>
          <p:cNvPr id="1026" name="Picture 2" descr="rofile photo of Marlene Turner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418"/>
          <a:stretch/>
        </p:blipFill>
        <p:spPr bwMode="auto">
          <a:xfrm>
            <a:off x="2179282" y="4583209"/>
            <a:ext cx="1730566" cy="1721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512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00880-E07E-B84D-8F62-C5B48ED11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Machine </a:t>
            </a:r>
            <a:r>
              <a:rPr lang="en-US" dirty="0" err="1"/>
              <a:t>LoIs</a:t>
            </a:r>
            <a:endParaRPr lang="en-US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B7E6ECFC-30F9-494C-BED2-16E4CF3113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4269879"/>
              </p:ext>
            </p:extLst>
          </p:nvPr>
        </p:nvGraphicFramePr>
        <p:xfrm>
          <a:off x="457200" y="1182688"/>
          <a:ext cx="8275834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2050">
                  <a:extLst>
                    <a:ext uri="{9D8B030D-6E8A-4147-A177-3AD203B41FA5}">
                      <a16:colId xmlns:a16="http://schemas.microsoft.com/office/drawing/2014/main" val="4129841463"/>
                    </a:ext>
                  </a:extLst>
                </a:gridCol>
                <a:gridCol w="3453036">
                  <a:extLst>
                    <a:ext uri="{9D8B030D-6E8A-4147-A177-3AD203B41FA5}">
                      <a16:colId xmlns:a16="http://schemas.microsoft.com/office/drawing/2014/main" val="3731261278"/>
                    </a:ext>
                  </a:extLst>
                </a:gridCol>
                <a:gridCol w="1055930">
                  <a:extLst>
                    <a:ext uri="{9D8B030D-6E8A-4147-A177-3AD203B41FA5}">
                      <a16:colId xmlns:a16="http://schemas.microsoft.com/office/drawing/2014/main" val="3476200603"/>
                    </a:ext>
                  </a:extLst>
                </a:gridCol>
                <a:gridCol w="1304818">
                  <a:extLst>
                    <a:ext uri="{9D8B030D-6E8A-4147-A177-3AD203B41FA5}">
                      <a16:colId xmlns:a16="http://schemas.microsoft.com/office/drawing/2014/main" val="9334855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Machine 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 (</a:t>
                      </a:r>
                      <a:r>
                        <a:rPr lang="en-US" dirty="0" err="1"/>
                        <a:t>TeV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Parameters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6368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p-p Colliders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FCC-</a:t>
                      </a:r>
                      <a:r>
                        <a:rPr lang="en-US" dirty="0" err="1"/>
                        <a:t>hh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0678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SPPC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2240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Collider in the Sea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C000"/>
                          </a:solidFill>
                        </a:rPr>
                        <a:t>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2785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Collider in the Sea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C000"/>
                          </a:solidFill>
                        </a:rPr>
                        <a:t>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03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  <a:r>
                        <a:rPr lang="en-US" baseline="0" dirty="0"/>
                        <a:t>-h Colliders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LHeC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6013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FCC-eh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4568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CEPC-SPPC-eh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2151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VHEeP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0472031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E3125-7D7F-4A44-8F21-6CDB51824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17,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E8AB34-5B36-ED41-AA40-F0C1F9B3B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AF4 - Multi-TeV Colliders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B247CF-F671-164C-9A0D-4238E3F33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96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00880-E07E-B84D-8F62-C5B48ED11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Machine </a:t>
            </a:r>
            <a:r>
              <a:rPr lang="en-US" dirty="0" err="1"/>
              <a:t>LoIs</a:t>
            </a:r>
            <a:endParaRPr lang="en-US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B7E6ECFC-30F9-494C-BED2-16E4CF3113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5074081"/>
              </p:ext>
            </p:extLst>
          </p:nvPr>
        </p:nvGraphicFramePr>
        <p:xfrm>
          <a:off x="457200" y="1182688"/>
          <a:ext cx="8275834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2050">
                  <a:extLst>
                    <a:ext uri="{9D8B030D-6E8A-4147-A177-3AD203B41FA5}">
                      <a16:colId xmlns:a16="http://schemas.microsoft.com/office/drawing/2014/main" val="4129841463"/>
                    </a:ext>
                  </a:extLst>
                </a:gridCol>
                <a:gridCol w="3453036">
                  <a:extLst>
                    <a:ext uri="{9D8B030D-6E8A-4147-A177-3AD203B41FA5}">
                      <a16:colId xmlns:a16="http://schemas.microsoft.com/office/drawing/2014/main" val="3731261278"/>
                    </a:ext>
                  </a:extLst>
                </a:gridCol>
                <a:gridCol w="1055930">
                  <a:extLst>
                    <a:ext uri="{9D8B030D-6E8A-4147-A177-3AD203B41FA5}">
                      <a16:colId xmlns:a16="http://schemas.microsoft.com/office/drawing/2014/main" val="3476200603"/>
                    </a:ext>
                  </a:extLst>
                </a:gridCol>
                <a:gridCol w="1304818">
                  <a:extLst>
                    <a:ext uri="{9D8B030D-6E8A-4147-A177-3AD203B41FA5}">
                      <a16:colId xmlns:a16="http://schemas.microsoft.com/office/drawing/2014/main" val="9334855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Machine 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 (</a:t>
                      </a:r>
                      <a:r>
                        <a:rPr lang="en-US" dirty="0" err="1"/>
                        <a:t>TeV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Parameters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6368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e</a:t>
                      </a:r>
                      <a:r>
                        <a:rPr lang="en-US" baseline="30000" dirty="0" err="1"/>
                        <a:t>+</a:t>
                      </a:r>
                      <a:r>
                        <a:rPr lang="en-US" baseline="0" dirty="0" err="1"/>
                        <a:t>e</a:t>
                      </a:r>
                      <a:r>
                        <a:rPr lang="en-US" baseline="30000" dirty="0"/>
                        <a:t>–</a:t>
                      </a:r>
                      <a:r>
                        <a:rPr lang="en-US" baseline="0" dirty="0"/>
                        <a:t> Colliders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ILC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6013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ILC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C000"/>
                          </a:solidFill>
                        </a:rPr>
                        <a:t>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479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ILC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C000"/>
                          </a:solidFill>
                        </a:rPr>
                        <a:t>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4568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0472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93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C000"/>
                          </a:solidFill>
                        </a:rPr>
                        <a:t>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6806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Plasma Concepts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C000"/>
                          </a:solidFill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2372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Symbol" pitchFamily="2" charset="2"/>
                        </a:rPr>
                        <a:t>g-g </a:t>
                      </a:r>
                      <a:r>
                        <a:rPr lang="en-US" dirty="0">
                          <a:latin typeface="+mn-lt"/>
                        </a:rPr>
                        <a:t>Colliders</a:t>
                      </a:r>
                      <a:endParaRPr lang="en-US" dirty="0">
                        <a:latin typeface="Symbol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Gamma Factory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Various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C000"/>
                          </a:solidFill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9669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latin typeface="Symbol" pitchFamily="2" charset="2"/>
                        </a:rPr>
                        <a:t>m</a:t>
                      </a:r>
                      <a:r>
                        <a:rPr lang="en-US" baseline="30000" dirty="0" err="1"/>
                        <a:t>+</a:t>
                      </a:r>
                      <a:r>
                        <a:rPr lang="en-US" baseline="0" dirty="0" err="1">
                          <a:latin typeface="Symbol" pitchFamily="2" charset="2"/>
                        </a:rPr>
                        <a:t>m</a:t>
                      </a:r>
                      <a:r>
                        <a:rPr lang="en-US" baseline="30000" dirty="0"/>
                        <a:t>–</a:t>
                      </a:r>
                      <a:r>
                        <a:rPr lang="en-US" baseline="0" dirty="0"/>
                        <a:t> Colliders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MAP - Higgs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0285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MAP - 1.5 </a:t>
                      </a:r>
                      <a:r>
                        <a:rPr lang="en-US" dirty="0" err="1"/>
                        <a:t>TeV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393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MAP – 3.0 </a:t>
                      </a:r>
                      <a:r>
                        <a:rPr lang="en-US" dirty="0" err="1"/>
                        <a:t>TeV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370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 </a:t>
                      </a:r>
                      <a:r>
                        <a:rPr lang="en-US" dirty="0" err="1"/>
                        <a:t>TeV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C000"/>
                          </a:solidFill>
                        </a:rPr>
                        <a:t>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4639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 </a:t>
                      </a:r>
                      <a:r>
                        <a:rPr lang="en-US" dirty="0" err="1"/>
                        <a:t>TeV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C000"/>
                          </a:solidFill>
                        </a:rPr>
                        <a:t>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584325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E3125-7D7F-4A44-8F21-6CDB51824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17,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E8AB34-5B36-ED41-AA40-F0C1F9B3B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AF4 - Multi-TeV Colliders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B247CF-F671-164C-9A0D-4238E3F33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224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800000"/>
                </a:solidFill>
              </a:rPr>
              <a:t>Machine ⇔ R&amp;D technology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September 9,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AF4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08950222"/>
                  </p:ext>
                </p:extLst>
              </p:nvPr>
            </p:nvGraphicFramePr>
            <p:xfrm>
              <a:off x="105109" y="1026100"/>
              <a:ext cx="9038888" cy="505593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132384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6230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9353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77791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076259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076259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1076259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1076259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1076259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</a:tblGrid>
                  <a:tr h="627618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target</a:t>
                          </a: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ERL</a:t>
                          </a: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RF</a:t>
                          </a: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Magnets</a:t>
                          </a: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Targets</a:t>
                          </a: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Cooling</a:t>
                          </a: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Beam</a:t>
                          </a:r>
                        </a:p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dynamics</a:t>
                          </a: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solidFill>
                                <a:schemeClr val="tx1"/>
                              </a:solidFill>
                            </a:rPr>
                            <a:t>ML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276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Linear</a:t>
                          </a:r>
                          <a:r>
                            <a:rPr lang="en-US" baseline="0" dirty="0"/>
                            <a:t> </a:t>
                          </a:r>
                          <a:r>
                            <a:rPr lang="en-US" dirty="0" err="1"/>
                            <a:t>e+e</a:t>
                          </a:r>
                          <a:r>
                            <a:rPr lang="en-US" dirty="0"/>
                            <a:t>-</a:t>
                          </a: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e+</a:t>
                          </a:r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double</a:t>
                          </a:r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NCRFC3 </a:t>
                          </a:r>
                          <a:endParaRPr lang="en-US" sz="1400" dirty="0"/>
                        </a:p>
                        <a:p>
                          <a:r>
                            <a:rPr lang="en-US" sz="1400" dirty="0" err="1"/>
                            <a:t>CuRF</a:t>
                          </a:r>
                          <a:endParaRPr lang="en-US" sz="1400" dirty="0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CLIC</a:t>
                          </a:r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276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Linear </a:t>
                          </a:r>
                          <a:r>
                            <a:rPr lang="en-US" dirty="0" err="1"/>
                            <a:t>e+e</a:t>
                          </a:r>
                          <a:r>
                            <a:rPr lang="en-US" dirty="0"/>
                            <a:t>-</a:t>
                          </a:r>
                        </a:p>
                        <a:p>
                          <a:pPr algn="ctr"/>
                          <a:r>
                            <a:rPr lang="en-US" dirty="0"/>
                            <a:t>with plasma</a:t>
                          </a: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Bunch </a:t>
                          </a:r>
                          <a:r>
                            <a:rPr lang="en-US" sz="1400" dirty="0" err="1"/>
                            <a:t>compr</a:t>
                          </a:r>
                          <a:endParaRPr lang="en-US" sz="1400" dirty="0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Comp mod</a:t>
                          </a:r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2521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𝛾𝛾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276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Hadron</a:t>
                          </a: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High field SC</a:t>
                          </a:r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FFA</a:t>
                          </a:r>
                        </a:p>
                        <a:p>
                          <a:r>
                            <a:rPr lang="en-US" sz="1400" dirty="0"/>
                            <a:t>RCS</a:t>
                          </a:r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6276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Electron-ion</a:t>
                          </a: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CBETA</a:t>
                          </a:r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6276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Muon Collider</a:t>
                          </a: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RADIATE</a:t>
                          </a:r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RLA</a:t>
                          </a:r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SRF</a:t>
                          </a:r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High field SC</a:t>
                          </a:r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6D</a:t>
                          </a:r>
                        </a:p>
                        <a:p>
                          <a:r>
                            <a:rPr lang="en-US" sz="1400" dirty="0"/>
                            <a:t>ionizing</a:t>
                          </a:r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FFA</a:t>
                          </a:r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6276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All</a:t>
                          </a: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err="1"/>
                            <a:t>FCCee</a:t>
                          </a:r>
                          <a:endParaRPr lang="en-US" sz="1400" dirty="0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HTS</a:t>
                          </a:r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diagnostics</a:t>
                          </a:r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08950222"/>
                  </p:ext>
                </p:extLst>
              </p:nvPr>
            </p:nvGraphicFramePr>
            <p:xfrm>
              <a:off x="105109" y="1026100"/>
              <a:ext cx="9038888" cy="505593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132384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6230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9353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77791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076259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076259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1076259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1076259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1076259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target</a:t>
                          </a: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ERL</a:t>
                          </a: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RF</a:t>
                          </a: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Magnets</a:t>
                          </a: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Targets</a:t>
                          </a: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Cooling</a:t>
                          </a: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Beam</a:t>
                          </a:r>
                        </a:p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dynamics</a:t>
                          </a: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solidFill>
                                <a:schemeClr val="tx1"/>
                              </a:solidFill>
                            </a:rPr>
                            <a:t>ML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276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Linear</a:t>
                          </a:r>
                          <a:r>
                            <a:rPr lang="en-US" baseline="0" dirty="0"/>
                            <a:t> </a:t>
                          </a:r>
                          <a:r>
                            <a:rPr lang="en-US" dirty="0" err="1"/>
                            <a:t>e+e</a:t>
                          </a:r>
                          <a:r>
                            <a:rPr lang="en-US" dirty="0"/>
                            <a:t>-</a:t>
                          </a: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e+</a:t>
                          </a:r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double</a:t>
                          </a:r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NCRFC3 </a:t>
                          </a:r>
                          <a:endParaRPr lang="en-US" sz="1400" dirty="0"/>
                        </a:p>
                        <a:p>
                          <a:r>
                            <a:rPr lang="en-US" sz="1400" dirty="0" err="1"/>
                            <a:t>CuRF</a:t>
                          </a:r>
                          <a:endParaRPr lang="en-US" sz="1400" dirty="0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CLIC</a:t>
                          </a:r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Linear </a:t>
                          </a:r>
                          <a:r>
                            <a:rPr lang="en-US" dirty="0" err="1"/>
                            <a:t>e+e</a:t>
                          </a:r>
                          <a:r>
                            <a:rPr lang="en-US" dirty="0"/>
                            <a:t>-</a:t>
                          </a:r>
                        </a:p>
                        <a:p>
                          <a:pPr algn="ctr"/>
                          <a:r>
                            <a:rPr lang="en-US" dirty="0"/>
                            <a:t>with plasma</a:t>
                          </a: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Bunch </a:t>
                          </a:r>
                          <a:r>
                            <a:rPr lang="en-US" sz="1400" dirty="0" err="1"/>
                            <a:t>compr</a:t>
                          </a:r>
                          <a:endParaRPr lang="en-US" sz="1400" dirty="0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Comp mod</a:t>
                          </a:r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252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962" t="-312245" r="-584615" b="-4061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276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Hadron</a:t>
                          </a: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High field SC</a:t>
                          </a:r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FFA</a:t>
                          </a:r>
                        </a:p>
                        <a:p>
                          <a:r>
                            <a:rPr lang="en-US" sz="1400" dirty="0"/>
                            <a:t>RCS</a:t>
                          </a:r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6276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Electron-ion</a:t>
                          </a: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CBETA</a:t>
                          </a:r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Muon Collider</a:t>
                          </a: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RADIATE</a:t>
                          </a:r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RLA</a:t>
                          </a:r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SRF</a:t>
                          </a:r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High field SC</a:t>
                          </a:r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6D</a:t>
                          </a:r>
                        </a:p>
                        <a:p>
                          <a:r>
                            <a:rPr lang="en-US" sz="1400" dirty="0"/>
                            <a:t>ionizing</a:t>
                          </a:r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FFA</a:t>
                          </a:r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6276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All</a:t>
                          </a: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err="1"/>
                            <a:t>FCCee</a:t>
                          </a:r>
                          <a:endParaRPr lang="en-US" sz="1400" dirty="0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HTS</a:t>
                          </a:r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diagnostics</a:t>
                          </a:r>
                        </a:p>
                      </a:txBody>
                      <a:tcPr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0915E17-F7B7-324F-BF2E-BC3BF4B7D71E}"/>
              </a:ext>
            </a:extLst>
          </p:cNvPr>
          <p:cNvSpPr/>
          <p:nvPr/>
        </p:nvSpPr>
        <p:spPr>
          <a:xfrm rot="20279298">
            <a:off x="1468216" y="2348695"/>
            <a:ext cx="5702157" cy="1104243"/>
          </a:xfrm>
          <a:prstGeom prst="round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Work in progress</a:t>
            </a:r>
          </a:p>
        </p:txBody>
      </p:sp>
    </p:spTree>
    <p:extLst>
      <p:ext uri="{BB962C8B-B14F-4D97-AF65-F5344CB8AC3E}">
        <p14:creationId xmlns:p14="http://schemas.microsoft.com/office/powerpoint/2010/main" val="2575905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800000"/>
                </a:solidFill>
              </a:rPr>
              <a:t>CPM slots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145" y="1000868"/>
            <a:ext cx="8996855" cy="517439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Energy Frontier discovery machines (&gt; 1 </a:t>
            </a:r>
            <a:r>
              <a:rPr lang="en-US" dirty="0" err="1"/>
              <a:t>TeV</a:t>
            </a:r>
            <a:r>
              <a:rPr lang="en-US" dirty="0"/>
              <a:t>)</a:t>
            </a:r>
          </a:p>
          <a:p>
            <a:r>
              <a:rPr lang="en-US" dirty="0"/>
              <a:t>Machine Detector Interface with AF</a:t>
            </a:r>
          </a:p>
          <a:p>
            <a:r>
              <a:rPr lang="en-US" dirty="0"/>
              <a:t>Higgs factories</a:t>
            </a:r>
          </a:p>
          <a:p>
            <a:r>
              <a:rPr lang="en-US" dirty="0"/>
              <a:t>AF4 organization with contributors</a:t>
            </a:r>
          </a:p>
          <a:p>
            <a:r>
              <a:rPr lang="en-US" dirty="0"/>
              <a:t>Energy limits of colliders: e+/e-, mu/mu, p/p</a:t>
            </a:r>
          </a:p>
          <a:p>
            <a:r>
              <a:rPr lang="en-US" dirty="0"/>
              <a:t>Research centers and test facilities</a:t>
            </a:r>
          </a:p>
          <a:p>
            <a:r>
              <a:rPr lang="en-US" dirty="0"/>
              <a:t>Common goals/technology at the energy frontier</a:t>
            </a:r>
          </a:p>
          <a:p>
            <a:r>
              <a:rPr lang="en-US" dirty="0"/>
              <a:t>Intermediate lepton collision energies between 500 GeV and 3 </a:t>
            </a:r>
            <a:r>
              <a:rPr lang="en-US" dirty="0" err="1"/>
              <a:t>TeV</a:t>
            </a:r>
            <a:endParaRPr lang="en-US" dirty="0"/>
          </a:p>
          <a:p>
            <a:r>
              <a:rPr lang="en-US" dirty="0"/>
              <a:t>targets for high power beams</a:t>
            </a:r>
          </a:p>
          <a:p>
            <a:r>
              <a:rPr lang="en-US" dirty="0"/>
              <a:t>SRF and magnets for the </a:t>
            </a:r>
            <a:r>
              <a:rPr lang="en-US" dirty="0" err="1"/>
              <a:t>higgs</a:t>
            </a:r>
            <a:endParaRPr lang="en-US" dirty="0"/>
          </a:p>
          <a:p>
            <a:r>
              <a:rPr lang="en-US" dirty="0"/>
              <a:t>Energy and power limits for plasma accelerators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September 9,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AF4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517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8F4C8-C4DF-DA4F-B088-C92A29362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2126750"/>
          </a:xfrm>
        </p:spPr>
        <p:txBody>
          <a:bodyPr>
            <a:normAutofit fontScale="90000"/>
          </a:bodyPr>
          <a:lstStyle/>
          <a:p>
            <a:r>
              <a:rPr lang="en-US" dirty="0"/>
              <a:t>Snowmass Community Planning Meeting – Virtual</a:t>
            </a:r>
            <a:br>
              <a:rPr lang="en-US" dirty="0"/>
            </a:br>
            <a:r>
              <a:rPr lang="en-US" dirty="0"/>
              <a:t>October 5-8, 2020</a:t>
            </a:r>
            <a:br>
              <a:rPr lang="en-US" dirty="0"/>
            </a:br>
            <a:r>
              <a:rPr lang="en-US" dirty="0"/>
              <a:t>Registration is OPEN</a:t>
            </a:r>
            <a:br>
              <a:rPr lang="en-US" dirty="0"/>
            </a:br>
            <a:r>
              <a:rPr lang="en-US" dirty="0">
                <a:hlinkClick r:id="rId2"/>
              </a:rPr>
              <a:t>https://indico.fnal.gov/event/44870/overview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643DD92-B729-CF4A-A9B8-D08C59FB86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926838"/>
            <a:ext cx="8229600" cy="4836051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5CAA0F-4F2B-7D4F-8B8B-8D2F8C606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17,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309178-2652-E74A-B6D1-6F0E44282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AF4 - Multi-TeV Colliders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76D4ED-1E39-D348-B9CE-451F9D6F0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567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57294-F163-0142-9B48-D02441EE6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Term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CF2517-4A71-834F-B7BF-3872EE002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the CPM, we will coordinate with all LOI teams to discuss final whitepapers to be submitted by:</a:t>
            </a:r>
            <a:br>
              <a:rPr lang="en-US" dirty="0"/>
            </a:br>
            <a:r>
              <a:rPr lang="en-US" b="1" i="1" dirty="0"/>
              <a:t>July 31, 2021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E7C461-0841-B84F-A033-D0C3C336E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17,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9D8277-59D0-D44D-9071-ACB78658C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AF4 - Multi-TeV Colliders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AAC579-281C-3246-927A-88CE4BBDC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187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>
                <a:solidFill>
                  <a:srgbClr val="800000"/>
                </a:solidFill>
              </a:rPr>
              <a:t>  Machines @ </a:t>
            </a:r>
            <a:r>
              <a:rPr lang="en-US" sz="3200" b="1" i="1">
                <a:solidFill>
                  <a:srgbClr val="800000"/>
                </a:solidFill>
              </a:rPr>
              <a:t>1-100 </a:t>
            </a:r>
            <a:r>
              <a:rPr lang="en-US" sz="3200" b="1" i="1" dirty="0" err="1">
                <a:solidFill>
                  <a:srgbClr val="800000"/>
                </a:solidFill>
              </a:rPr>
              <a:t>TeV</a:t>
            </a:r>
            <a:r>
              <a:rPr lang="en-US" sz="3200" b="1" i="1" dirty="0">
                <a:solidFill>
                  <a:srgbClr val="800000"/>
                </a:solidFill>
              </a:rPr>
              <a:t> Energy Reach, </a:t>
            </a:r>
            <a:r>
              <a:rPr lang="en-US" sz="3200" b="1" dirty="0">
                <a:solidFill>
                  <a:srgbClr val="800000"/>
                </a:solidFill>
              </a:rPr>
              <a:t>and </a:t>
            </a:r>
            <a:r>
              <a:rPr lang="en-US" sz="3200" b="1" i="1" dirty="0">
                <a:solidFill>
                  <a:srgbClr val="800000"/>
                </a:solidFill>
              </a:rPr>
              <a:t>Beyond...</a:t>
            </a:r>
            <a:endParaRPr lang="en-US" sz="3200" b="1" dirty="0">
              <a:solidFill>
                <a:srgbClr val="8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17,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AF4 - Multi-TeV Colliders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2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9A35EE2-ADFB-8842-B67E-B138444DA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227" y="1000868"/>
            <a:ext cx="8702565" cy="5174392"/>
          </a:xfrm>
        </p:spPr>
        <p:txBody>
          <a:bodyPr anchor="ctr">
            <a:normAutofit/>
          </a:bodyPr>
          <a:lstStyle/>
          <a:p>
            <a:r>
              <a:rPr lang="en-US" sz="1800" dirty="0"/>
              <a:t>This Working Group aims to explore</a:t>
            </a:r>
          </a:p>
          <a:p>
            <a:pPr lvl="1"/>
            <a:r>
              <a:rPr lang="en-US" dirty="0"/>
              <a:t>Potential Machine Routes</a:t>
            </a:r>
          </a:p>
          <a:p>
            <a:pPr lvl="1"/>
            <a:r>
              <a:rPr lang="en-US" dirty="0"/>
              <a:t>R&amp;D Requirements</a:t>
            </a:r>
          </a:p>
          <a:p>
            <a:pPr lvl="1"/>
            <a:r>
              <a:rPr lang="en-US" dirty="0"/>
              <a:t>Potential Readiness Timelines</a:t>
            </a:r>
          </a:p>
          <a:p>
            <a:pPr lvl="1"/>
            <a:r>
              <a:rPr lang="en-US" dirty="0"/>
              <a:t>Common Issues at the very high energy scale such as energy efficiency and cost</a:t>
            </a:r>
          </a:p>
          <a:p>
            <a:pPr lvl="1"/>
            <a:endParaRPr lang="en-US" dirty="0"/>
          </a:p>
          <a:p>
            <a:r>
              <a:rPr lang="en-US" sz="1800" dirty="0"/>
              <a:t>It will coordinate with the </a:t>
            </a:r>
            <a:r>
              <a:rPr lang="en-US" sz="1800" b="1" dirty="0"/>
              <a:t>Energy Frontier Physics Group </a:t>
            </a:r>
            <a:r>
              <a:rPr lang="en-US" sz="1800" dirty="0"/>
              <a:t>to identify</a:t>
            </a:r>
          </a:p>
          <a:p>
            <a:pPr lvl="1"/>
            <a:r>
              <a:rPr lang="en-US" dirty="0"/>
              <a:t>Connections between the physics needs and accelerator types</a:t>
            </a:r>
          </a:p>
          <a:p>
            <a:pPr lvl="1"/>
            <a:r>
              <a:rPr lang="en-US" dirty="0"/>
              <a:t>Detailed machine requirements to achieve the community's physics goals</a:t>
            </a:r>
          </a:p>
        </p:txBody>
      </p:sp>
    </p:spTree>
    <p:extLst>
      <p:ext uri="{BB962C8B-B14F-4D97-AF65-F5344CB8AC3E}">
        <p14:creationId xmlns:p14="http://schemas.microsoft.com/office/powerpoint/2010/main" val="144018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800000"/>
                </a:solidFill>
              </a:rPr>
              <a:t>Current Thrusts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24" y="1000868"/>
            <a:ext cx="9017876" cy="51743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800000"/>
                </a:solidFill>
              </a:rPr>
              <a:t>Focus On:</a:t>
            </a:r>
          </a:p>
          <a:p>
            <a:pPr lvl="1"/>
            <a:r>
              <a:rPr lang="en-US" sz="2200" dirty="0"/>
              <a:t>Machine concept</a:t>
            </a:r>
            <a:r>
              <a:rPr lang="en-US" sz="2200" dirty="0">
                <a:sym typeface="Wingdings"/>
              </a:rPr>
              <a:t>s  basic parameters for physics</a:t>
            </a:r>
            <a:endParaRPr lang="en-US" sz="2200" dirty="0"/>
          </a:p>
          <a:p>
            <a:pPr lvl="1"/>
            <a:r>
              <a:rPr lang="en-US" sz="2200" dirty="0"/>
              <a:t>Key R&amp;D technologies to deliver a potential future capability</a:t>
            </a:r>
          </a:p>
          <a:p>
            <a:pPr lvl="1"/>
            <a:endParaRPr lang="en-US" sz="2200" dirty="0"/>
          </a:p>
          <a:p>
            <a:pPr marL="57150" indent="0">
              <a:buNone/>
            </a:pPr>
            <a:r>
              <a:rPr lang="en-US" sz="2000" dirty="0"/>
              <a:t>To be discussed further:</a:t>
            </a:r>
          </a:p>
          <a:p>
            <a:pPr marL="457200" lvl="1" indent="0">
              <a:buNone/>
            </a:pPr>
            <a:r>
              <a:rPr lang="en-US" sz="2000" dirty="0"/>
              <a:t>Connections of the technology to existing facilities (e.g. to provide potential facility construction and/or R&amp;D pathways)</a:t>
            </a:r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17,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AF4 - Multi-TeV Colliders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311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7AA59-1007-1149-96F5-927794904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80" y="120263"/>
            <a:ext cx="8323320" cy="983323"/>
          </a:xfrm>
        </p:spPr>
        <p:txBody>
          <a:bodyPr/>
          <a:lstStyle/>
          <a:p>
            <a:r>
              <a:rPr lang="en-US" b="1" dirty="0">
                <a:solidFill>
                  <a:srgbClr val="670010"/>
                </a:solidFill>
              </a:rPr>
              <a:t>Machines with </a:t>
            </a:r>
            <a:r>
              <a:rPr lang="en-US" b="1" dirty="0" err="1">
                <a:solidFill>
                  <a:srgbClr val="670010"/>
                </a:solidFill>
              </a:rPr>
              <a:t>E</a:t>
            </a:r>
            <a:r>
              <a:rPr lang="en-US" b="1" baseline="-25000" dirty="0" err="1">
                <a:solidFill>
                  <a:srgbClr val="670010"/>
                </a:solidFill>
              </a:rPr>
              <a:t>cm</a:t>
            </a:r>
            <a:r>
              <a:rPr lang="en-US" b="1" baseline="-25000" dirty="0">
                <a:solidFill>
                  <a:srgbClr val="670010"/>
                </a:solidFill>
              </a:rPr>
              <a:t> </a:t>
            </a:r>
            <a:r>
              <a:rPr lang="en-US" b="1" dirty="0">
                <a:solidFill>
                  <a:srgbClr val="670010"/>
                </a:solidFill>
              </a:rPr>
              <a:t>≥ 1 </a:t>
            </a:r>
            <a:r>
              <a:rPr lang="en-US" b="1" dirty="0" err="1">
                <a:solidFill>
                  <a:srgbClr val="670010"/>
                </a:solidFill>
              </a:rPr>
              <a:t>TeV</a:t>
            </a:r>
            <a:r>
              <a:rPr lang="en-US" b="1" dirty="0">
                <a:solidFill>
                  <a:srgbClr val="670010"/>
                </a:solidFill>
              </a:rPr>
              <a:t> and Collaborations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4CC96CA-3A01-924C-8926-F61BA7744CD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56060" y="1865294"/>
          <a:ext cx="7429500" cy="33353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DA36001-5FAD-EB47-B34C-B9490C586388}"/>
              </a:ext>
            </a:extLst>
          </p:cNvPr>
          <p:cNvSpPr txBox="1"/>
          <p:nvPr/>
        </p:nvSpPr>
        <p:spPr>
          <a:xfrm>
            <a:off x="3375152" y="5547668"/>
            <a:ext cx="2920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670010"/>
                </a:solidFill>
              </a:rPr>
              <a:t>Other possibilities?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3D99B7-3EA1-F241-9A3C-80FFDE35D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4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17, 2020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AF4 - Multi-TeV Colliders </a:t>
            </a:r>
          </a:p>
        </p:txBody>
      </p:sp>
    </p:spTree>
    <p:extLst>
      <p:ext uri="{BB962C8B-B14F-4D97-AF65-F5344CB8AC3E}">
        <p14:creationId xmlns:p14="http://schemas.microsoft.com/office/powerpoint/2010/main" val="3955927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8B3FE-CA75-B44F-BDCA-4AC362A58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Submitted Letters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87156D9-042D-CA4E-BDE4-84F0E24162D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331843"/>
          <a:ext cx="3048000" cy="37471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418501723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860256312"/>
                    </a:ext>
                  </a:extLst>
                </a:gridCol>
              </a:tblGrid>
              <a:tr h="24981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Primary category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19021221"/>
                  </a:ext>
                </a:extLst>
              </a:tr>
              <a:tr h="24981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AF4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10496895"/>
                  </a:ext>
                </a:extLst>
              </a:tr>
              <a:tr h="24981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AF1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63958042"/>
                  </a:ext>
                </a:extLst>
              </a:tr>
              <a:tr h="24981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AF3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91994544"/>
                  </a:ext>
                </a:extLst>
              </a:tr>
              <a:tr h="24981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AF6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39509399"/>
                  </a:ext>
                </a:extLst>
              </a:tr>
              <a:tr h="24981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AF7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64220019"/>
                  </a:ext>
                </a:extLst>
              </a:tr>
              <a:tr h="24981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CF7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78757930"/>
                  </a:ext>
                </a:extLst>
              </a:tr>
              <a:tr h="24981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EF0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90064837"/>
                  </a:ext>
                </a:extLst>
              </a:tr>
              <a:tr h="24981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EF1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55696513"/>
                  </a:ext>
                </a:extLst>
              </a:tr>
              <a:tr h="24981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EF8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56861809"/>
                  </a:ext>
                </a:extLst>
              </a:tr>
              <a:tr h="24981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IF9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43442596"/>
                  </a:ext>
                </a:extLst>
              </a:tr>
              <a:tr h="24981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NF6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85094758"/>
                  </a:ext>
                </a:extLst>
              </a:tr>
              <a:tr h="24981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TF7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33959077"/>
                  </a:ext>
                </a:extLst>
              </a:tr>
              <a:tr h="24981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27927611"/>
                  </a:ext>
                </a:extLst>
              </a:tr>
              <a:tr h="24981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Total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66777884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90ABFF-9D81-344F-A105-1C29F1C35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17,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1CCE94-36DA-584C-AF4E-8371884AA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AF4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A7A28B-D941-5841-9668-70DE8B915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A480B26-8C9C-BE41-BB9A-1FE8C9F8560D}"/>
              </a:ext>
            </a:extLst>
          </p:cNvPr>
          <p:cNvGraphicFramePr>
            <a:graphicFrameLocks noGrp="1"/>
          </p:cNvGraphicFramePr>
          <p:nvPr/>
        </p:nvGraphicFramePr>
        <p:xfrm>
          <a:off x="3797576" y="1331843"/>
          <a:ext cx="4750075" cy="37471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7411">
                  <a:extLst>
                    <a:ext uri="{9D8B030D-6E8A-4147-A177-3AD203B41FA5}">
                      <a16:colId xmlns:a16="http://schemas.microsoft.com/office/drawing/2014/main" val="3245795939"/>
                    </a:ext>
                  </a:extLst>
                </a:gridCol>
                <a:gridCol w="1217411">
                  <a:extLst>
                    <a:ext uri="{9D8B030D-6E8A-4147-A177-3AD203B41FA5}">
                      <a16:colId xmlns:a16="http://schemas.microsoft.com/office/drawing/2014/main" val="1172584896"/>
                    </a:ext>
                  </a:extLst>
                </a:gridCol>
                <a:gridCol w="771751">
                  <a:extLst>
                    <a:ext uri="{9D8B030D-6E8A-4147-A177-3AD203B41FA5}">
                      <a16:colId xmlns:a16="http://schemas.microsoft.com/office/drawing/2014/main" val="3846764497"/>
                    </a:ext>
                  </a:extLst>
                </a:gridCol>
                <a:gridCol w="771751">
                  <a:extLst>
                    <a:ext uri="{9D8B030D-6E8A-4147-A177-3AD203B41FA5}">
                      <a16:colId xmlns:a16="http://schemas.microsoft.com/office/drawing/2014/main" val="63298693"/>
                    </a:ext>
                  </a:extLst>
                </a:gridCol>
                <a:gridCol w="771751">
                  <a:extLst>
                    <a:ext uri="{9D8B030D-6E8A-4147-A177-3AD203B41FA5}">
                      <a16:colId xmlns:a16="http://schemas.microsoft.com/office/drawing/2014/main" val="3540572227"/>
                    </a:ext>
                  </a:extLst>
                </a:gridCol>
              </a:tblGrid>
              <a:tr h="27133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Sub-catergory (AF4)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38681115"/>
                  </a:ext>
                </a:extLst>
              </a:tr>
              <a:tr h="27133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General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future options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5347658"/>
                  </a:ext>
                </a:extLst>
              </a:tr>
              <a:tr h="27133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ILC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machine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6234549"/>
                  </a:ext>
                </a:extLst>
              </a:tr>
              <a:tr h="27133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CLIC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machine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32070215"/>
                  </a:ext>
                </a:extLst>
              </a:tr>
              <a:tr h="27133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SPPC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machine, R&amp;D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0355219"/>
                  </a:ext>
                </a:extLst>
              </a:tr>
              <a:tr h="27133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FCC-hh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machine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3229163"/>
                  </a:ext>
                </a:extLst>
              </a:tr>
              <a:tr h="27133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different machines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51038"/>
                  </a:ext>
                </a:extLst>
              </a:tr>
              <a:tr h="27133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Sea Collider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machine, dynamics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564071"/>
                  </a:ext>
                </a:extLst>
              </a:tr>
              <a:tr h="4911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machine, dynamics, R&amp;D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4365209"/>
                  </a:ext>
                </a:extLst>
              </a:tr>
              <a:tr h="27133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For neutrino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physics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22186182"/>
                  </a:ext>
                </a:extLst>
              </a:tr>
              <a:tr h="27133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G. technologies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magnets, RF, cooling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8990864"/>
                  </a:ext>
                </a:extLst>
              </a:tr>
              <a:tr h="27133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gamma-gamma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70730640"/>
                  </a:ext>
                </a:extLst>
              </a:tr>
              <a:tr h="27133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Total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949668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4474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BCE2B-3D32-DB48-A1AB-82E39E7DB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Concept </a:t>
            </a:r>
            <a:r>
              <a:rPr lang="en-US" dirty="0" err="1"/>
              <a:t>LoIs</a:t>
            </a:r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58A9735-C897-C54F-A2E7-710637DFD7F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1235041"/>
          <a:ext cx="9143997" cy="30984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9796">
                  <a:extLst>
                    <a:ext uri="{9D8B030D-6E8A-4147-A177-3AD203B41FA5}">
                      <a16:colId xmlns:a16="http://schemas.microsoft.com/office/drawing/2014/main" val="590676652"/>
                    </a:ext>
                  </a:extLst>
                </a:gridCol>
                <a:gridCol w="1005981">
                  <a:extLst>
                    <a:ext uri="{9D8B030D-6E8A-4147-A177-3AD203B41FA5}">
                      <a16:colId xmlns:a16="http://schemas.microsoft.com/office/drawing/2014/main" val="3878667466"/>
                    </a:ext>
                  </a:extLst>
                </a:gridCol>
                <a:gridCol w="890447">
                  <a:extLst>
                    <a:ext uri="{9D8B030D-6E8A-4147-A177-3AD203B41FA5}">
                      <a16:colId xmlns:a16="http://schemas.microsoft.com/office/drawing/2014/main" val="1809652465"/>
                    </a:ext>
                  </a:extLst>
                </a:gridCol>
                <a:gridCol w="1479383">
                  <a:extLst>
                    <a:ext uri="{9D8B030D-6E8A-4147-A177-3AD203B41FA5}">
                      <a16:colId xmlns:a16="http://schemas.microsoft.com/office/drawing/2014/main" val="3432157912"/>
                    </a:ext>
                  </a:extLst>
                </a:gridCol>
                <a:gridCol w="1851343">
                  <a:extLst>
                    <a:ext uri="{9D8B030D-6E8A-4147-A177-3AD203B41FA5}">
                      <a16:colId xmlns:a16="http://schemas.microsoft.com/office/drawing/2014/main" val="2683636011"/>
                    </a:ext>
                  </a:extLst>
                </a:gridCol>
                <a:gridCol w="600206">
                  <a:extLst>
                    <a:ext uri="{9D8B030D-6E8A-4147-A177-3AD203B41FA5}">
                      <a16:colId xmlns:a16="http://schemas.microsoft.com/office/drawing/2014/main" val="2471505565"/>
                    </a:ext>
                  </a:extLst>
                </a:gridCol>
                <a:gridCol w="2276841">
                  <a:extLst>
                    <a:ext uri="{9D8B030D-6E8A-4147-A177-3AD203B41FA5}">
                      <a16:colId xmlns:a16="http://schemas.microsoft.com/office/drawing/2014/main" val="3317807382"/>
                    </a:ext>
                  </a:extLst>
                </a:gridCol>
              </a:tblGrid>
              <a:tr h="2582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Machine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CERN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S.Stapnes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CLIC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AF4-AF3-EF0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177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 err="1">
                          <a:effectLst/>
                        </a:rPr>
                        <a:t>steinar.stapnes@cern.ch</a:t>
                      </a:r>
                      <a:r>
                        <a:rPr lang="en-US" sz="900" u="none" strike="noStrike" dirty="0">
                          <a:effectLst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08214556"/>
                  </a:ext>
                </a:extLst>
              </a:tr>
              <a:tr h="2582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Machine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TAMU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P.McIntyre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Collider in Sea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AF4-AF0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239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hlinkClick r:id="rId2"/>
                        </a:rPr>
                        <a:t>mcintyre@physics.tamu.edu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40793040"/>
                  </a:ext>
                </a:extLst>
              </a:tr>
              <a:tr h="2582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Machine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JLAB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Y.Zhang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eh Collider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AF4-AF0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144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hlinkClick r:id="rId3"/>
                        </a:rPr>
                        <a:t>yzhang@jlab.org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0293405"/>
                  </a:ext>
                </a:extLst>
              </a:tr>
              <a:tr h="2582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Machine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CERN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M.Benedikt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FCC-hh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AF4-AF1-EF0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153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hlinkClick r:id="rId4"/>
                        </a:rPr>
                        <a:t>Michael.Benedikt@cern.ch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3048119"/>
                  </a:ext>
                </a:extLst>
              </a:tr>
              <a:tr h="2582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Machine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Krasny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gamma-gamma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mieczyslaw.witold.krasny@cern.ch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25397939"/>
                  </a:ext>
                </a:extLst>
              </a:tr>
              <a:tr h="2582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Machine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FNAL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A.Grassellino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ILC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AF4-AF0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75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annag@fnal.gov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43169995"/>
                  </a:ext>
                </a:extLst>
              </a:tr>
              <a:tr h="2582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Machine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CERN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D.Schulte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MC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AF4-AF0-EF0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103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daniel.schulte@cern.ch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31533154"/>
                  </a:ext>
                </a:extLst>
              </a:tr>
              <a:tr h="2582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Machine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MCC/CERN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S.Schulte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MC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AF4-AF7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102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daniel.schulte@cern.ch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1650284"/>
                  </a:ext>
                </a:extLst>
              </a:tr>
              <a:tr h="2582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Machine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MCC/RAL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T.Rogers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MC at CERN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AF4-AF7-EF0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hlinkClick r:id="rId5"/>
                        </a:rPr>
                        <a:t>chris.rogers@stfc.ac.uk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51982875"/>
                  </a:ext>
                </a:extLst>
              </a:tr>
              <a:tr h="2582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Machine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INFN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M.Biagini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MC-LEMMA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AF4-AF7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135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marica.biagini@lnf.infn.it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13734591"/>
                  </a:ext>
                </a:extLst>
              </a:tr>
              <a:tr h="2582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Machine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MCC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S.Machida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MC/Neutrino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AF4-AF2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hlinkClick r:id="rId6"/>
                        </a:rPr>
                        <a:t>shinji.machida@stfc.ac.uk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80070629"/>
                  </a:ext>
                </a:extLst>
              </a:tr>
              <a:tr h="2582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Machine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IHEP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J.Tang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SPPC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AF4-AF0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 err="1">
                          <a:effectLst/>
                        </a:rPr>
                        <a:t>tangjy@ihep.ac.cn</a:t>
                      </a:r>
                      <a:r>
                        <a:rPr lang="en-US" sz="900" u="none" strike="noStrike" dirty="0">
                          <a:effectLst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1914095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13F6F9-E0EE-B041-BE48-3DD0D4052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17,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57B0F5-AF5F-2140-A1C4-C89564EB2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AF4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3FAF4B-9947-4A44-B774-5F615D9CD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920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5D098-B103-6746-B7DF-6A8DE0C22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AF4 </a:t>
            </a:r>
            <a:r>
              <a:rPr lang="en-US" dirty="0" err="1"/>
              <a:t>LoIs</a:t>
            </a:r>
            <a:r>
              <a:rPr lang="en-US" dirty="0"/>
              <a:t> by Subject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4539116-202F-EE48-852A-703BD7B1529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1295399"/>
          <a:ext cx="9144001" cy="30579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9796">
                  <a:extLst>
                    <a:ext uri="{9D8B030D-6E8A-4147-A177-3AD203B41FA5}">
                      <a16:colId xmlns:a16="http://schemas.microsoft.com/office/drawing/2014/main" val="2610860419"/>
                    </a:ext>
                  </a:extLst>
                </a:gridCol>
                <a:gridCol w="1005981">
                  <a:extLst>
                    <a:ext uri="{9D8B030D-6E8A-4147-A177-3AD203B41FA5}">
                      <a16:colId xmlns:a16="http://schemas.microsoft.com/office/drawing/2014/main" val="3229726440"/>
                    </a:ext>
                  </a:extLst>
                </a:gridCol>
                <a:gridCol w="890448">
                  <a:extLst>
                    <a:ext uri="{9D8B030D-6E8A-4147-A177-3AD203B41FA5}">
                      <a16:colId xmlns:a16="http://schemas.microsoft.com/office/drawing/2014/main" val="2575534822"/>
                    </a:ext>
                  </a:extLst>
                </a:gridCol>
                <a:gridCol w="1479384">
                  <a:extLst>
                    <a:ext uri="{9D8B030D-6E8A-4147-A177-3AD203B41FA5}">
                      <a16:colId xmlns:a16="http://schemas.microsoft.com/office/drawing/2014/main" val="1402211831"/>
                    </a:ext>
                  </a:extLst>
                </a:gridCol>
                <a:gridCol w="1851344">
                  <a:extLst>
                    <a:ext uri="{9D8B030D-6E8A-4147-A177-3AD203B41FA5}">
                      <a16:colId xmlns:a16="http://schemas.microsoft.com/office/drawing/2014/main" val="1564297708"/>
                    </a:ext>
                  </a:extLst>
                </a:gridCol>
                <a:gridCol w="600207">
                  <a:extLst>
                    <a:ext uri="{9D8B030D-6E8A-4147-A177-3AD203B41FA5}">
                      <a16:colId xmlns:a16="http://schemas.microsoft.com/office/drawing/2014/main" val="1859654107"/>
                    </a:ext>
                  </a:extLst>
                </a:gridCol>
                <a:gridCol w="2276841">
                  <a:extLst>
                    <a:ext uri="{9D8B030D-6E8A-4147-A177-3AD203B41FA5}">
                      <a16:colId xmlns:a16="http://schemas.microsoft.com/office/drawing/2014/main" val="2168127536"/>
                    </a:ext>
                  </a:extLst>
                </a:gridCol>
              </a:tblGrid>
              <a:tr h="2184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Dynamics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MCC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T.Rogers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MC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AF4-AF6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hlinkClick r:id="rId2"/>
                        </a:rPr>
                        <a:t>chris.rogers@stfc.ac.uk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42992479"/>
                  </a:ext>
                </a:extLst>
              </a:tr>
              <a:tr h="2184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Dynamics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FNAL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Y.Alexahin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MC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AF4-AF7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hlinkClick r:id="rId3"/>
                        </a:rPr>
                        <a:t>mokhov@fnal.gov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1726778"/>
                  </a:ext>
                </a:extLst>
              </a:tr>
              <a:tr h="2184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Dynamics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TAMU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P.McIntyre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Collider in Sea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AF4-AF0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hlinkClick r:id="rId4"/>
                        </a:rPr>
                        <a:t>mcintyre@physics.tamu.edu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1733096"/>
                  </a:ext>
                </a:extLst>
              </a:tr>
              <a:tr h="2184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Dynamics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JLAB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SA.Bogacz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MC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AF4-AF0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109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hlinkClick r:id="rId5"/>
                        </a:rPr>
                        <a:t>bogacz@jlab.org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89311791"/>
                  </a:ext>
                </a:extLst>
              </a:tr>
              <a:tr h="2184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Dynamics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FNAL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K.Yonehara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MC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AF4-AF0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hlinkClick r:id="rId6"/>
                        </a:rPr>
                        <a:t>yonehara@fnal.gov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3357628"/>
                  </a:ext>
                </a:extLst>
              </a:tr>
              <a:tr h="2184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General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FNAL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S.Nagaitsev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Future accelerators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AF4-AF3-EF0-NF0-RF0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hlinkClick r:id="rId7"/>
                        </a:rPr>
                        <a:t>nsergei@fnal.gov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85156910"/>
                  </a:ext>
                </a:extLst>
              </a:tr>
              <a:tr h="2184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Magnets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BNL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K.Amm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Future accel. and exp.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AF4-AF7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167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Collaboration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50105217"/>
                  </a:ext>
                </a:extLst>
              </a:tr>
              <a:tr h="2184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Magnets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BNL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S.Prestemon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Next G Colliders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AF4-AF7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187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hlinkClick r:id="rId8"/>
                        </a:rPr>
                        <a:t>soprestemon@lbl.gov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93378203"/>
                  </a:ext>
                </a:extLst>
              </a:tr>
              <a:tr h="2184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Magnets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IHEP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Q.Xu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SPPC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AF4-AF7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hlinkClick r:id="rId9"/>
                        </a:rPr>
                        <a:t>xuqj@ihep.ac.cn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0488543"/>
                  </a:ext>
                </a:extLst>
              </a:tr>
              <a:tr h="2184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Magnets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MIT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D.Park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MC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AF4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169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dk_park@mit.edu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29888923"/>
                  </a:ext>
                </a:extLst>
              </a:tr>
              <a:tr h="2184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MDI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INFN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N.Bartosik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MC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AF4-AF7-IF9-IF0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104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nazar.bartosik@to.infn.it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92762740"/>
                  </a:ext>
                </a:extLst>
              </a:tr>
              <a:tr h="2184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Physics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Dallavalle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TeV Lepton/tau neutrino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AF4-AF0-EF3-EF0-NF6-NF10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marco.dallavalle@cern.ch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78814352"/>
                  </a:ext>
                </a:extLst>
              </a:tr>
              <a:tr h="2184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RF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LBNL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T.Luo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MC/Muon cooling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AF4-AF7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93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tluo@lbl.gov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44164043"/>
                  </a:ext>
                </a:extLst>
              </a:tr>
              <a:tr h="2184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SRF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OxU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I.Konoplev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Linear and Circular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AF4-AF6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101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 err="1">
                          <a:effectLst/>
                        </a:rPr>
                        <a:t>ivan.konoplev@physics.ox.ac.uk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40851003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2C7067-84C7-C245-839A-98AA05445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17,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0FD0D5-D8A4-394B-9BF3-B77FFF389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AF4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D79451-B56E-4440-8E7E-2E1156705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82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B54C7-1CEE-5648-A640-1F0B23385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AF4 </a:t>
            </a:r>
            <a:r>
              <a:rPr lang="en-US" dirty="0" err="1"/>
              <a:t>LoIs</a:t>
            </a:r>
            <a:r>
              <a:rPr lang="en-US" dirty="0"/>
              <a:t> by Subject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6609AF3-8A04-9C4D-BB5A-1B1777184EA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1178718"/>
          <a:ext cx="9144001" cy="48841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9796">
                  <a:extLst>
                    <a:ext uri="{9D8B030D-6E8A-4147-A177-3AD203B41FA5}">
                      <a16:colId xmlns:a16="http://schemas.microsoft.com/office/drawing/2014/main" val="352615956"/>
                    </a:ext>
                  </a:extLst>
                </a:gridCol>
                <a:gridCol w="1005981">
                  <a:extLst>
                    <a:ext uri="{9D8B030D-6E8A-4147-A177-3AD203B41FA5}">
                      <a16:colId xmlns:a16="http://schemas.microsoft.com/office/drawing/2014/main" val="3175428672"/>
                    </a:ext>
                  </a:extLst>
                </a:gridCol>
                <a:gridCol w="890448">
                  <a:extLst>
                    <a:ext uri="{9D8B030D-6E8A-4147-A177-3AD203B41FA5}">
                      <a16:colId xmlns:a16="http://schemas.microsoft.com/office/drawing/2014/main" val="3148974301"/>
                    </a:ext>
                  </a:extLst>
                </a:gridCol>
                <a:gridCol w="1479384">
                  <a:extLst>
                    <a:ext uri="{9D8B030D-6E8A-4147-A177-3AD203B41FA5}">
                      <a16:colId xmlns:a16="http://schemas.microsoft.com/office/drawing/2014/main" val="2983862137"/>
                    </a:ext>
                  </a:extLst>
                </a:gridCol>
                <a:gridCol w="1851344">
                  <a:extLst>
                    <a:ext uri="{9D8B030D-6E8A-4147-A177-3AD203B41FA5}">
                      <a16:colId xmlns:a16="http://schemas.microsoft.com/office/drawing/2014/main" val="2996717376"/>
                    </a:ext>
                  </a:extLst>
                </a:gridCol>
                <a:gridCol w="600207">
                  <a:extLst>
                    <a:ext uri="{9D8B030D-6E8A-4147-A177-3AD203B41FA5}">
                      <a16:colId xmlns:a16="http://schemas.microsoft.com/office/drawing/2014/main" val="3991739338"/>
                    </a:ext>
                  </a:extLst>
                </a:gridCol>
                <a:gridCol w="2276841">
                  <a:extLst>
                    <a:ext uri="{9D8B030D-6E8A-4147-A177-3AD203B41FA5}">
                      <a16:colId xmlns:a16="http://schemas.microsoft.com/office/drawing/2014/main" val="2300934429"/>
                    </a:ext>
                  </a:extLst>
                </a:gridCol>
              </a:tblGrid>
              <a:tr h="1744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Beam Mat. Int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CERN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M.Calviani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Future colliders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AF7-AF4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159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Marco.Calviani@cern.ch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98540181"/>
                  </a:ext>
                </a:extLst>
              </a:tr>
              <a:tr h="1744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Cooling R&amp;D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JLAB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Y.Zhang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Hadron accel.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AF7-AF4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108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hlinkClick r:id="rId2"/>
                        </a:rPr>
                        <a:t>yzhang@jlab.org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49795153"/>
                  </a:ext>
                </a:extLst>
              </a:tr>
              <a:tr h="1744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Cosmic Ray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U.Del.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D.Soldin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Cosmic Ray Observ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CF7-CF0-EF6-EF7-AF4-AF0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soldin@udel.edu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00073194"/>
                  </a:ext>
                </a:extLst>
              </a:tr>
              <a:tr h="1744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Detector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MCC/INFN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C.Aime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MC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IF9-IF3-EF9-EF0-AF4-AF1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143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Collaboration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82928762"/>
                  </a:ext>
                </a:extLst>
              </a:tr>
              <a:tr h="1744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Diagnostics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LANL/SLAC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A.Scheinker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AF1-AF4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ascheink@lanl.gov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86875602"/>
                  </a:ext>
                </a:extLst>
              </a:tr>
              <a:tr h="1744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Dynamics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CERN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E.Adli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CLIC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AF1-AF4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161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erik.adli@fys.uio.no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83906675"/>
                  </a:ext>
                </a:extLst>
              </a:tr>
              <a:tr h="1744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Energy Rec.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RBT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A.Murokh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IFEL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AF6-AF4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79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hlinkClick r:id="rId3"/>
                        </a:rPr>
                        <a:t>murokh@radiabeam.com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7697895"/>
                  </a:ext>
                </a:extLst>
              </a:tr>
              <a:tr h="1744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Machine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CERN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O.Bruening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LHeC/FCC-eh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AF3-AF4-EF0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195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hlinkClick r:id="rId4"/>
                        </a:rPr>
                        <a:t>Oliver.Bruning@cern.ch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33703117"/>
                  </a:ext>
                </a:extLst>
              </a:tr>
              <a:tr h="1744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Machine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FNAL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PC.Bhat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Options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AF3-AF4-EF0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237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pushpa@fnal.gov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76213648"/>
                  </a:ext>
                </a:extLst>
              </a:tr>
              <a:tr h="1744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Machine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SLAC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E.A.Nanni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e+/e- LC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AF3-AF4-EF1-EF2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243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nanni@slac.stanford.edu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27101562"/>
                  </a:ext>
                </a:extLst>
              </a:tr>
              <a:tr h="1744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Machine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ANL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C.Jing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AFLC (linear C.)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AF6-AF4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c.jing@euclidtechlabs.com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24986128"/>
                  </a:ext>
                </a:extLst>
              </a:tr>
              <a:tr h="1744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Machine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LBNL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CB.Schroeder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Laser P. Linear C.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AF6-AF4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216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CBSchroeder@lbl.gov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75028097"/>
                  </a:ext>
                </a:extLst>
              </a:tr>
              <a:tr h="1744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Machine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BNL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S.Jindariani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MC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EF0-TF7-TF0-AF4-AF3-IF0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234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sergo@fnal.gov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171566"/>
                  </a:ext>
                </a:extLst>
              </a:tr>
              <a:tr h="1744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Machine Learning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SLAC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BD.O'Shea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Future colliders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AF6-AF4-CompF3/F2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165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hlinkClick r:id="rId5"/>
                        </a:rPr>
                        <a:t>boshea@slac.stanford.edu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16227596"/>
                  </a:ext>
                </a:extLst>
              </a:tr>
              <a:tr h="1744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Machine option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FNAL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PC.Bhat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Future colliders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EF0-AF4-AF3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239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pushpa@fnal.gov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79752608"/>
                  </a:ext>
                </a:extLst>
              </a:tr>
              <a:tr h="1744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Magnets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FNAL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E.Barzi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MC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AF7-AF4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199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barzi@fnal.gov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43661880"/>
                  </a:ext>
                </a:extLst>
              </a:tr>
              <a:tr h="1744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MDI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FNAL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G.Ambrosio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Future colliders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AF7-AF4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hlinkClick r:id="rId6"/>
                        </a:rPr>
                        <a:t>giorgioa@fnal.gov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55315639"/>
                  </a:ext>
                </a:extLst>
              </a:tr>
              <a:tr h="1744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MDI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INFN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C.Aime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MC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TF7-TF0-EF4-EF0-AF4-AF0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author list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77508881"/>
                  </a:ext>
                </a:extLst>
              </a:tr>
              <a:tr h="1744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Neutrino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Imp.CL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K.Long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nuSTORM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NF6-NF2-EF0-AF2-AF4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hlinkClick r:id="rId7"/>
                        </a:rPr>
                        <a:t>k.long@imperial.ac.uk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76789933"/>
                  </a:ext>
                </a:extLst>
              </a:tr>
              <a:tr h="1744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Physics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FNAL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M.Swiatlowski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MC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EF1-EF4-AF3-AF4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177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mswiatlowski@triumf.ca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28431847"/>
                  </a:ext>
                </a:extLst>
              </a:tr>
              <a:tr h="1744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Physics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FNAL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H.Weber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MC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EF8-EF9-TF7-TF0-AF4-AF0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228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haweber@fnal.gov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78401254"/>
                  </a:ext>
                </a:extLst>
              </a:tr>
              <a:tr h="1744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Plasma Acc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SLAC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S.Gessner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Plasma LC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AF6-AF4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168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hlinkClick r:id="rId8"/>
                        </a:rPr>
                        <a:t>sgess@slac.stanford.edu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85072594"/>
                  </a:ext>
                </a:extLst>
              </a:tr>
              <a:tr h="1744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Plasma Acc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UCLA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C.Joshi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PWFA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AF6-AF6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251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hlinkClick r:id="rId9"/>
                        </a:rPr>
                        <a:t>cjoshi@ucla.edu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94815879"/>
                  </a:ext>
                </a:extLst>
              </a:tr>
              <a:tr h="1744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R&amp;D for innov.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MIT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W.Barletta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Acc Science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AF7-AF4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hlinkClick r:id="rId10"/>
                        </a:rPr>
                        <a:t>wabarletta@lbl.gov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18813012"/>
                  </a:ext>
                </a:extLst>
              </a:tr>
              <a:tr h="1744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Synergy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CUNY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L.Anchordoqui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Astro and Coll. Physics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CF7-CF0-EF6-EF7-AF4-AF0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74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luis.anchordoqui@gmail.com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61567207"/>
                  </a:ext>
                </a:extLst>
              </a:tr>
              <a:tr h="1744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Target Mat.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INFN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R.Li Voti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MC-LEMMA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AF7-AF4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137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roberto.livoti@uniroma1.it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46016874"/>
                  </a:ext>
                </a:extLst>
              </a:tr>
              <a:tr h="1744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Wakefield Acc.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ANL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J.Shao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SWFA demo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AF6-AF4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jshao@anl.gov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02656197"/>
                  </a:ext>
                </a:extLst>
              </a:tr>
              <a:tr h="1744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Wakefield Acc.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ANL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C.Jing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SWFA demo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AF6-AF4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90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 err="1">
                          <a:effectLst/>
                        </a:rPr>
                        <a:t>c.jing@euclidtechlabs.com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15715204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D55ECB-0081-2D43-9163-D298244FC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17,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A709A-D2A7-B142-9706-E532B01EB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AF4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CB9324-664E-CE48-8B64-E261B125C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240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C46AD-72FE-544D-A622-E26368874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Immediate 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6A9D5-8D43-F74F-800B-CF5ECE6FA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Assemble a full set of parameter tables for the EF</a:t>
            </a:r>
          </a:p>
          <a:p>
            <a:pPr lvl="1"/>
            <a:r>
              <a:rPr lang="en-US" dirty="0"/>
              <a:t>Provide standard “performance” values so that EF can compare sensitivities</a:t>
            </a:r>
          </a:p>
          <a:p>
            <a:pPr lvl="1"/>
            <a:r>
              <a:rPr lang="en-US" dirty="0"/>
              <a:t>Attempt to rank maturity</a:t>
            </a:r>
          </a:p>
          <a:p>
            <a:r>
              <a:rPr lang="en-US" dirty="0"/>
              <a:t>The following slide tries to summarize where we are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FE692-D5C5-5447-8F1E-018D2D005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17,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361399-4948-4F45-9EBC-640C07C08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AF4 - Multi-TeV Colliders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5C065F-5A3C-3A4E-8428-9A28764B3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9271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151872</TotalTime>
  <Words>1674</Words>
  <Application>Microsoft Macintosh PowerPoint</Application>
  <PresentationFormat>On-screen Show (4:3)</PresentationFormat>
  <Paragraphs>660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Cambria Math</vt:lpstr>
      <vt:lpstr>Symbol</vt:lpstr>
      <vt:lpstr>Office Theme</vt:lpstr>
      <vt:lpstr>Custom Design</vt:lpstr>
      <vt:lpstr>Accelerator Frontier Working Group 4 Multi-TeV Colliders</vt:lpstr>
      <vt:lpstr>  Machines @ 1-100 TeV Energy Reach, and Beyond...</vt:lpstr>
      <vt:lpstr>Current Thrusts</vt:lpstr>
      <vt:lpstr>Machines with Ecm ≥ 1 TeV and Collaborations</vt:lpstr>
      <vt:lpstr>Submitted Letters</vt:lpstr>
      <vt:lpstr>Machine Concept LoIs</vt:lpstr>
      <vt:lpstr>Other AF4 LoIs by Subject</vt:lpstr>
      <vt:lpstr>Other AF4 LoIs by Subject</vt:lpstr>
      <vt:lpstr>Immediate Goal</vt:lpstr>
      <vt:lpstr>Summary of Machine LoIs</vt:lpstr>
      <vt:lpstr>Summary of Machine LoIs</vt:lpstr>
      <vt:lpstr>Machine ⇔ R&amp;D technology</vt:lpstr>
      <vt:lpstr>CPM slots</vt:lpstr>
      <vt:lpstr>Snowmass Community Planning Meeting – Virtual October 5-8, 2020 Registration is OPEN https://indico.fnal.gov/event/44870/overview</vt:lpstr>
      <vt:lpstr>Long Term</vt:lpstr>
    </vt:vector>
  </TitlesOfParts>
  <Company>The University of Chicago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Highlights</dc:title>
  <dc:creator>Young-Kee Kim</dc:creator>
  <cp:lastModifiedBy>Palmer, Mark</cp:lastModifiedBy>
  <cp:revision>3505</cp:revision>
  <cp:lastPrinted>2020-03-12T15:19:45Z</cp:lastPrinted>
  <dcterms:created xsi:type="dcterms:W3CDTF">2014-06-24T05:51:31Z</dcterms:created>
  <dcterms:modified xsi:type="dcterms:W3CDTF">2020-09-17T13:59:21Z</dcterms:modified>
</cp:coreProperties>
</file>