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365" r:id="rId6"/>
    <p:sldId id="404" r:id="rId7"/>
    <p:sldId id="376" r:id="rId8"/>
    <p:sldId id="377" r:id="rId9"/>
    <p:sldId id="379" r:id="rId10"/>
    <p:sldId id="401" r:id="rId11"/>
    <p:sldId id="410" r:id="rId12"/>
    <p:sldId id="380" r:id="rId13"/>
    <p:sldId id="402" r:id="rId14"/>
    <p:sldId id="403" r:id="rId15"/>
    <p:sldId id="411" r:id="rId16"/>
    <p:sldId id="384" r:id="rId17"/>
    <p:sldId id="405" r:id="rId18"/>
    <p:sldId id="406" r:id="rId19"/>
    <p:sldId id="407" r:id="rId20"/>
    <p:sldId id="412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84" autoAdjust="0"/>
    <p:restoredTop sz="96407" autoAdjust="0"/>
  </p:normalViewPr>
  <p:slideViewPr>
    <p:cSldViewPr snapToGrid="0" showGuides="1">
      <p:cViewPr varScale="1">
        <p:scale>
          <a:sx n="113" d="100"/>
          <a:sy n="113" d="100"/>
        </p:scale>
        <p:origin x="-1500" y="-10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2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2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2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HBM gauge plot for comparison in this slide (for convenience)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45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SG data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7025053" cy="1432999"/>
          </a:xfrm>
        </p:spPr>
        <p:txBody>
          <a:bodyPr/>
          <a:lstStyle/>
          <a:p>
            <a:r>
              <a:rPr lang="en-GB" alt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MQXFA04 SG Data in Quench Tests</a:t>
            </a:r>
            <a:r>
              <a:rPr lang="zh-CN" alt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Up to Current Holding at 16.67 kA</a:t>
            </a:r>
            <a:r>
              <a:rPr lang="zh-CN" alt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）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H. Pan</a:t>
            </a:r>
          </a:p>
          <a:p>
            <a:r>
              <a:rPr lang="en-US" i="1" dirty="0" smtClean="0"/>
              <a:t>09/0</a:t>
            </a:r>
            <a:r>
              <a:rPr lang="en-US" altLang="zh-CN" i="1" dirty="0" smtClean="0"/>
              <a:t>4</a:t>
            </a:r>
            <a:r>
              <a:rPr lang="en-US" i="1" dirty="0" smtClean="0"/>
              <a:t>/2020</a:t>
            </a:r>
          </a:p>
          <a:p>
            <a:r>
              <a:rPr lang="en-US" i="1" dirty="0" smtClean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Shell 4 SG Readings (</a:t>
            </a:r>
            <a:r>
              <a:rPr lang="en-GB" dirty="0">
                <a:latin typeface="Century Gothic" panose="020B0502020202020204" pitchFamily="34" charset="0"/>
              </a:rPr>
              <a:t>up to </a:t>
            </a:r>
            <a:r>
              <a:rPr lang="en-GB" dirty="0" smtClean="0">
                <a:latin typeface="Century Gothic" panose="020B0502020202020204" pitchFamily="34" charset="0"/>
              </a:rPr>
              <a:t>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3" name="矩形 66"/>
          <p:cNvSpPr/>
          <p:nvPr/>
        </p:nvSpPr>
        <p:spPr>
          <a:xfrm>
            <a:off x="335280" y="904306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4" name="矩形 66"/>
          <p:cNvSpPr/>
          <p:nvPr/>
        </p:nvSpPr>
        <p:spPr>
          <a:xfrm>
            <a:off x="7966116" y="927688"/>
            <a:ext cx="8402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Azimuthal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6" name="矩形 66"/>
          <p:cNvSpPr/>
          <p:nvPr/>
        </p:nvSpPr>
        <p:spPr>
          <a:xfrm>
            <a:off x="335957" y="3557303"/>
            <a:ext cx="85151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Close View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036475"/>
            <a:ext cx="9144000" cy="2082272"/>
            <a:chOff x="0" y="4239683"/>
            <a:chExt cx="9144000" cy="2082272"/>
          </a:xfrm>
        </p:grpSpPr>
        <p:pic>
          <p:nvPicPr>
            <p:cNvPr id="6" name="Picture 3" descr="G:\My Drive\SG Measurements\LARP_and_CERN_QXF\MQXFA04\Quench_tests\Up_to_Q#6\Close View_Shell 4 Bottom Azimuthal Strai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396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My Drive\SG Measurements\LARP_and_CERN_QXF\MQXFA04\Quench_tests\Up_to_Q#6\Close View_Shell 4 Left Azimuthal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2396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My Drive\SG Measurements\LARP_and_CERN_QXF\MQXFA04\Quench_tests\Up_to_Q#6\Close View_Shell 4 Right Azimuthal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2396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:\My Drive\SG Measurements\LARP_and_CERN_QXF\MQXFA04\Quench_tests\Up_to_Q#6\Close View_Shell 4 Top Azimuthal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96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0" y="1355251"/>
            <a:ext cx="9144000" cy="2082272"/>
            <a:chOff x="0" y="1380652"/>
            <a:chExt cx="9144000" cy="2082272"/>
          </a:xfrm>
        </p:grpSpPr>
        <p:pic>
          <p:nvPicPr>
            <p:cNvPr id="5" name="Picture 2" descr="G:\My Drive\SG Measurements\LARP_and_CERN_QXF\MQXFA04\Quench_tests\Up_to_Q#6\Shell 4 Top Azimuthal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065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G:\My Drive\SG Measurements\LARP_and_CERN_QXF\MQXFA04\Quench_tests\Up_to_Q#6\Shell 4 Bottom Azimuthal Stra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8065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G:\My Drive\SG Measurements\LARP_and_CERN_QXF\MQXFA04\Quench_tests\Up_to_Q#6\Shell 4 Left Azimuthal Strai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8065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G:\My Drive\SG Measurements\LARP_and_CERN_QXF\MQXFA04\Quench_tests\Up_to_Q#6\Shell 4 Right Azimuthal Stra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38065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Shell 7 SG Readings (</a:t>
            </a:r>
            <a:r>
              <a:rPr lang="en-GB" dirty="0">
                <a:latin typeface="Century Gothic" panose="020B0502020202020204" pitchFamily="34" charset="0"/>
              </a:rPr>
              <a:t>up to </a:t>
            </a:r>
            <a:r>
              <a:rPr lang="en-GB" dirty="0" smtClean="0">
                <a:latin typeface="Century Gothic" panose="020B0502020202020204" pitchFamily="34" charset="0"/>
              </a:rPr>
              <a:t>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3" name="矩形 66"/>
          <p:cNvSpPr/>
          <p:nvPr/>
        </p:nvSpPr>
        <p:spPr>
          <a:xfrm>
            <a:off x="335280" y="904306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4" name="矩形 66"/>
          <p:cNvSpPr/>
          <p:nvPr/>
        </p:nvSpPr>
        <p:spPr>
          <a:xfrm>
            <a:off x="7966116" y="927688"/>
            <a:ext cx="8402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Azimuthal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6" name="矩形 66"/>
          <p:cNvSpPr/>
          <p:nvPr/>
        </p:nvSpPr>
        <p:spPr>
          <a:xfrm>
            <a:off x="335957" y="3557303"/>
            <a:ext cx="85151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Close View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369089"/>
            <a:ext cx="9144000" cy="2082272"/>
            <a:chOff x="0" y="1441516"/>
            <a:chExt cx="9144000" cy="2082272"/>
          </a:xfrm>
        </p:grpSpPr>
        <p:pic>
          <p:nvPicPr>
            <p:cNvPr id="8194" name="Picture 2" descr="G:\My Drive\SG Measurements\LARP_and_CERN_QXF\MQXFA04\Quench_tests\Plots\Shell 7 Top Azimuthal Strai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1516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G:\My Drive\SG Measurements\LARP_and_CERN_QXF\MQXFA04\Quench_tests\Plots\Shell 7 Bottom Azimuthal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1516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G:\My Drive\SG Measurements\LARP_and_CERN_QXF\MQXFA04\Quench_tests\Plots\Shell 7 Left Azimuthal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41516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G:\My Drive\SG Measurements\LARP_and_CERN_QXF\MQXFA04\Quench_tests\Plots\Shell 7 Right Azimuthal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441516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0" y="4028015"/>
            <a:ext cx="9144000" cy="2082272"/>
            <a:chOff x="0" y="4290483"/>
            <a:chExt cx="9144000" cy="2082272"/>
          </a:xfrm>
        </p:grpSpPr>
        <p:pic>
          <p:nvPicPr>
            <p:cNvPr id="8196" name="Picture 4" descr="G:\My Drive\SG Measurements\LARP_and_CERN_QXF\MQXFA04\Quench_tests\Plots\Close View_Shell 7 Filtered Bottom Azimuthal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904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G:\My Drive\SG Measurements\LARP_and_CERN_QXF\MQXFA04\Quench_tests\Plots\Close View_Shell 7 Filtered Left Azimuthal Stra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2904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G:\My Drive\SG Measurements\LARP_and_CERN_QXF\MQXFA04\Quench_tests\Plots\Close View_Shell 7 Filtered Right Azimuthal Strai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2904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G:\My Drive\SG Measurements\LARP_and_CERN_QXF\MQXFA04\Quench_tests\Plots\Close View_Shell 7 Filtered Top Azimuthal Stra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0483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1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Delta Azimuthal Stress of Shells in Q#6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3" name="矩形 66"/>
          <p:cNvSpPr/>
          <p:nvPr/>
        </p:nvSpPr>
        <p:spPr>
          <a:xfrm>
            <a:off x="335280" y="904306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012718"/>
            <a:ext cx="9098280" cy="2433242"/>
            <a:chOff x="0" y="1369252"/>
            <a:chExt cx="9098280" cy="2433242"/>
          </a:xfrm>
        </p:grpSpPr>
        <p:pic>
          <p:nvPicPr>
            <p:cNvPr id="3075" name="Picture 3" descr="G:\My Drive\SG Measurements\LARP_and_CERN_QXF\MQXFA04\Quench_tests\Q6\uncorrected\ratio_Shell 02 Azimuthal Stress --- Delta Stres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9252"/>
              <a:ext cx="3017520" cy="243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:\My Drive\SG Measurements\LARP_and_CERN_QXF\MQXFA04\Quench_tests\Q6\uncorrected\ratio_Shell 04 Azimuthal Stress --- Delta 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240" y="1369252"/>
              <a:ext cx="3017520" cy="243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G:\My Drive\SG Measurements\LARP_and_CERN_QXF\MQXFA04\Quench_tests\Q6\corrected\ratio_Shell 07 filtered Azimuthal Stress --- Delta Stres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1369252"/>
              <a:ext cx="3017520" cy="243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矩形 66"/>
          <p:cNvSpPr/>
          <p:nvPr/>
        </p:nvSpPr>
        <p:spPr>
          <a:xfrm>
            <a:off x="254178" y="1547772"/>
            <a:ext cx="3288080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Shell azimuthal stress with shell 7 corrected data</a:t>
            </a:r>
            <a:endParaRPr lang="en-US" altLang="zh-CN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19" y="3210172"/>
            <a:ext cx="9147419" cy="2082272"/>
            <a:chOff x="-3419" y="3210172"/>
            <a:chExt cx="9147419" cy="2082272"/>
          </a:xfrm>
        </p:grpSpPr>
        <p:pic>
          <p:nvPicPr>
            <p:cNvPr id="3" name="Picture 2" descr="G:\My Drive\SG Measurements\LARP_and_CERN_QXF\MQXFA04\Quench_tests\Plots\Rod 4 RE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255525"/>
              <a:ext cx="2286000" cy="199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G:\My Drive\SG Measurements\LARP_and_CERN_QXF\MQXFA04\Quench_tests\Up_to_Q#6\Rod 3 RE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861" y="321017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G:\My Drive\SG Measurements\LARP_and_CERN_QXF\MQXFA04\Quench_tests\Up_to_Q#6\Rod 1 RE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19" y="321017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G:\My Drive\SG Measurements\LARP_and_CERN_QXF\MQXFA04\Quench_tests\Up_to_Q#6\Rod 2 RE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721" y="3210172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Rod Gauge Readings (up to </a:t>
            </a:r>
            <a:r>
              <a:rPr lang="en-GB" sz="3200" dirty="0" smtClean="0">
                <a:latin typeface="Century Gothic" panose="020B0502020202020204" pitchFamily="34" charset="0"/>
              </a:rPr>
              <a:t>Q#6)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pSp>
        <p:nvGrpSpPr>
          <p:cNvPr id="25" name="Group 2"/>
          <p:cNvGrpSpPr/>
          <p:nvPr/>
        </p:nvGrpSpPr>
        <p:grpSpPr>
          <a:xfrm>
            <a:off x="544707" y="936625"/>
            <a:ext cx="1931339" cy="1729304"/>
            <a:chOff x="7019925" y="1352550"/>
            <a:chExt cx="2249686" cy="2014349"/>
          </a:xfrm>
        </p:grpSpPr>
        <p:pic>
          <p:nvPicPr>
            <p:cNvPr id="26" name="Picture 6" descr="E:\My work drive\LARP QXF\Cross_sectio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1352550"/>
              <a:ext cx="1885950" cy="191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5"/>
            <p:cNvSpPr/>
            <p:nvPr/>
          </p:nvSpPr>
          <p:spPr>
            <a:xfrm>
              <a:off x="7583486" y="1938734"/>
              <a:ext cx="86519" cy="865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7"/>
            <p:cNvSpPr/>
            <p:nvPr/>
          </p:nvSpPr>
          <p:spPr>
            <a:xfrm>
              <a:off x="8254998" y="1941115"/>
              <a:ext cx="86519" cy="865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>
              <a:off x="7583486" y="2603103"/>
              <a:ext cx="86519" cy="865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9"/>
            <p:cNvSpPr/>
            <p:nvPr/>
          </p:nvSpPr>
          <p:spPr>
            <a:xfrm>
              <a:off x="8254998" y="2605484"/>
              <a:ext cx="86519" cy="865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8191499" y="1601761"/>
              <a:ext cx="714374" cy="268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Rod 1</a:t>
              </a: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7150892" y="1601761"/>
              <a:ext cx="659365" cy="268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Rod 2</a:t>
              </a:r>
            </a:p>
          </p:txBody>
        </p:sp>
        <p:sp>
          <p:nvSpPr>
            <p:cNvPr id="33" name="TextBox 22"/>
            <p:cNvSpPr txBox="1"/>
            <p:nvPr/>
          </p:nvSpPr>
          <p:spPr>
            <a:xfrm>
              <a:off x="8203404" y="2714846"/>
              <a:ext cx="702471" cy="268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Rod 4</a:t>
              </a:r>
            </a:p>
          </p:txBody>
        </p:sp>
        <p:sp>
          <p:nvSpPr>
            <p:cNvPr id="34" name="TextBox 23"/>
            <p:cNvSpPr txBox="1"/>
            <p:nvPr/>
          </p:nvSpPr>
          <p:spPr>
            <a:xfrm>
              <a:off x="7162798" y="2714846"/>
              <a:ext cx="701631" cy="268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Rod 3</a:t>
              </a: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8542137" y="3098018"/>
              <a:ext cx="727474" cy="268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entury Gothic" panose="020B0502020202020204" pitchFamily="34" charset="0"/>
                </a:rPr>
                <a:t>LE view</a:t>
              </a:r>
            </a:p>
          </p:txBody>
        </p:sp>
      </p:grpSp>
      <p:sp>
        <p:nvSpPr>
          <p:cNvPr id="53" name="矩形 66"/>
          <p:cNvSpPr/>
          <p:nvPr/>
        </p:nvSpPr>
        <p:spPr>
          <a:xfrm>
            <a:off x="350520" y="2568166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7802" y="1090518"/>
            <a:ext cx="2431336" cy="1526102"/>
            <a:chOff x="5983802" y="1002158"/>
            <a:chExt cx="2431336" cy="15261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802" y="1002158"/>
              <a:ext cx="2431336" cy="1526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6893719" y="2057853"/>
              <a:ext cx="76200" cy="13289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822248" y="2550513"/>
            <a:ext cx="3436284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 smtClean="0">
                <a:latin typeface="Cambria" panose="02040503050406030204" pitchFamily="18" charset="0"/>
              </a:rPr>
              <a:t>Full bridge configuration of each Rod’ SG station</a:t>
            </a:r>
            <a:endParaRPr lang="en-US" sz="1050" b="1" dirty="0">
              <a:latin typeface="Cambria" panose="0204050305040603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7889" y="1090518"/>
            <a:ext cx="1763162" cy="1517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7353" y="406664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3534" y="1958000"/>
            <a:ext cx="7920000" cy="720000"/>
          </a:xfrm>
        </p:spPr>
        <p:txBody>
          <a:bodyPr/>
          <a:lstStyle/>
          <a:p>
            <a:r>
              <a:rPr lang="en-US" dirty="0" smtClean="0"/>
              <a:t>SG Readings in Current Holding at 16.67 kA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63850" y="3477372"/>
            <a:ext cx="2967249" cy="2313828"/>
            <a:chOff x="3063850" y="3477372"/>
            <a:chExt cx="2967249" cy="23138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709" y="3477372"/>
              <a:ext cx="2353766" cy="2313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95532" y="40813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Q1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4472" y="40813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Q2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4472" y="49195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Q3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5532" y="493451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Q4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5382" y="362387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203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63850" y="3623879"/>
              <a:ext cx="734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113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9557" y="536885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206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5382" y="5342758"/>
              <a:ext cx="734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112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73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MQXFA04 Coil Strain at 16.67 kA</a:t>
            </a:r>
            <a:endParaRPr lang="en-GB" i="1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pic>
        <p:nvPicPr>
          <p:cNvPr id="9218" name="Picture 2" descr="G:\My Drive\SG Measurements\LARP_and_CERN_QXF\MQXFA04\Plots\time_Coil Azimuthal Strain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8" y="1499812"/>
            <a:ext cx="4154446" cy="31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My Drive\SG Measurements\LARP_and_CERN_QXF\MQXFA04\Plots\ratio_Coil Azimuthal S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4" y="1499812"/>
            <a:ext cx="3904720" cy="31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1178" y="4646073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Coil Azimuthal strain over time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8531" y="4612060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Coil Azimuthal strain over I</a:t>
            </a:r>
            <a:r>
              <a:rPr lang="en-US" sz="1200" baseline="30000" dirty="0" smtClean="0"/>
              <a:t>2</a:t>
            </a:r>
            <a:endParaRPr lang="en-US" sz="12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6101" y="5037296"/>
            <a:ext cx="82592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Inductive distortion on strain signals due to changings of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dt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“loops” on the right plot are formed by the ramp up and ramp down cycle due to magnetic field coupling.</a:t>
            </a:r>
          </a:p>
        </p:txBody>
      </p:sp>
    </p:spTree>
    <p:extLst>
      <p:ext uri="{BB962C8B-B14F-4D97-AF65-F5344CB8AC3E}">
        <p14:creationId xmlns:p14="http://schemas.microsoft.com/office/powerpoint/2010/main" val="13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MQXFA04 Corrected Coil Strain at 16.67 kA</a:t>
            </a:r>
            <a:endParaRPr lang="en-GB" i="1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3520" y="4297884"/>
            <a:ext cx="8259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By averaging the ramp-up and ramp-down data, the inductive components are eliminated.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corrected data shows above indicates that the coils behave similarly in the quenches, and there are no anomalies observed.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According to the corrected data, the preload stresses in coils can be determined from the right plot:</a:t>
            </a:r>
          </a:p>
        </p:txBody>
      </p:sp>
      <p:pic>
        <p:nvPicPr>
          <p:cNvPr id="10243" name="Picture 3" descr="G:\My Drive\SG Measurements\LARP_and_CERN_QXF\MQXFA04\Quench_tests\Current_holding_at_16.67kA_round_1\Corrected_data\ratio_Coil filtered Azimuthal S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347847"/>
            <a:ext cx="3657600" cy="29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38504"/>
              </p:ext>
            </p:extLst>
          </p:nvPr>
        </p:nvGraphicFramePr>
        <p:xfrm>
          <a:off x="3098801" y="5282769"/>
          <a:ext cx="2184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399"/>
                <a:gridCol w="1524001"/>
              </a:tblGrid>
              <a:tr h="1423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Coils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Preload stress (MPa)</a:t>
                      </a:r>
                      <a:endParaRPr lang="en-US" sz="10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Coil</a:t>
                      </a:r>
                      <a:r>
                        <a:rPr lang="en-US" sz="1000" baseline="0" dirty="0" smtClean="0"/>
                        <a:t> Q1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-118</a:t>
                      </a:r>
                      <a:endParaRPr lang="en-US" sz="10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Coil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-120</a:t>
                      </a:r>
                      <a:endParaRPr lang="en-US" sz="10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Coil Q3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-98</a:t>
                      </a:r>
                      <a:endParaRPr lang="en-US" sz="10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Coil Q4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--107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My Drive\SG Measurements\LARP_and_CERN_QXF\MQXFA04\Quench_tests\Plots\ratio_Coil filtered Azimuthal Stress---Delta St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1320075"/>
            <a:ext cx="3657600" cy="29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Corrected </a:t>
            </a:r>
            <a:r>
              <a:rPr lang="en-GB" dirty="0" smtClean="0">
                <a:latin typeface="Century Gothic" panose="020B0502020202020204" pitchFamily="34" charset="0"/>
              </a:rPr>
              <a:t>Coil </a:t>
            </a:r>
            <a:r>
              <a:rPr lang="en-GB" dirty="0" smtClean="0">
                <a:latin typeface="Century Gothic" panose="020B0502020202020204" pitchFamily="34" charset="0"/>
              </a:rPr>
              <a:t>Stress </a:t>
            </a:r>
            <a:r>
              <a:rPr lang="en-GB" dirty="0" smtClean="0">
                <a:latin typeface="Century Gothic" panose="020B0502020202020204" pitchFamily="34" charset="0"/>
              </a:rPr>
              <a:t>at 16.67 </a:t>
            </a:r>
            <a:r>
              <a:rPr lang="en-GB" dirty="0" smtClean="0">
                <a:latin typeface="Century Gothic" panose="020B0502020202020204" pitchFamily="34" charset="0"/>
              </a:rPr>
              <a:t>kA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(MQXFA Magnets)</a:t>
            </a:r>
            <a:endParaRPr lang="en-GB" i="1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pic>
        <p:nvPicPr>
          <p:cNvPr id="1026" name="Picture 2" descr="G:\My Drive\SG Measurements\LARP_and_CERN_QXF\MQXFA04\Quench_tests\Plots\ratio_Coil filtered Azimuthal Stress---Delta St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1320075"/>
            <a:ext cx="3657600" cy="29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8247" y="4513315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MQXFA03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(Q3 coil gauge lost)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4338" y="4521491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MQXFA04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G:\My Drive\SG Measurements\LARP_and_CERN_QXF\MQXFA3\Coil filtered Azimuthal Stress---Delta St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4" y="1320075"/>
            <a:ext cx="3657600" cy="29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MQXFA04 SG Gauges L</a:t>
            </a:r>
            <a:r>
              <a:rPr lang="en-US" altLang="zh-CN" sz="3200" dirty="0" err="1" smtClean="0">
                <a:latin typeface="Century Gothic" panose="020B0502020202020204" pitchFamily="34" charset="0"/>
              </a:rPr>
              <a:t>ayout</a:t>
            </a:r>
            <a:r>
              <a:rPr lang="en-GB" sz="3200" dirty="0" smtClean="0">
                <a:latin typeface="Century Gothic" panose="020B0502020202020204" pitchFamily="34" charset="0"/>
              </a:rPr>
              <a:t> 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229" y="2861496"/>
            <a:ext cx="831097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mbria" panose="02040503050406030204" pitchFamily="18" charset="0"/>
              </a:rPr>
              <a:t>Only HBM gauges are installed.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mbria" panose="02040503050406030204" pitchFamily="18" charset="0"/>
              </a:rPr>
              <a:t>Shell gauges --- three </a:t>
            </a:r>
            <a:r>
              <a:rPr lang="en-US" altLang="zh-CN" sz="1600" dirty="0">
                <a:latin typeface="Cambria" panose="02040503050406030204" pitchFamily="18" charset="0"/>
              </a:rPr>
              <a:t>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</a:t>
            </a:r>
            <a:r>
              <a:rPr lang="en-US" altLang="zh-CN" sz="1400" dirty="0" smtClean="0">
                <a:latin typeface="Cambria" panose="02040503050406030204" pitchFamily="18" charset="0"/>
              </a:rPr>
              <a:t>on </a:t>
            </a:r>
            <a:r>
              <a:rPr lang="en-US" altLang="zh-CN" sz="1400" dirty="0">
                <a:latin typeface="Cambria" panose="02040503050406030204" pitchFamily="18" charset="0"/>
              </a:rPr>
              <a:t>shell 2, </a:t>
            </a:r>
            <a:r>
              <a:rPr lang="en-US" altLang="zh-CN" sz="1400" dirty="0" smtClean="0">
                <a:latin typeface="Cambria" panose="02040503050406030204" pitchFamily="18" charset="0"/>
              </a:rPr>
              <a:t>4, &amp; 7</a:t>
            </a:r>
            <a:endParaRPr lang="en-US" altLang="zh-CN" sz="1400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mbria" panose="02040503050406030204" pitchFamily="18" charset="0"/>
              </a:rPr>
              <a:t>Rod stations are located on the 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ambria" panose="02040503050406030204" pitchFamily="18" charset="0"/>
              </a:rPr>
              <a:t>Each </a:t>
            </a:r>
            <a:r>
              <a:rPr lang="en-US" altLang="zh-CN" sz="1400" dirty="0">
                <a:latin typeface="Cambria" panose="02040503050406030204" pitchFamily="18" charset="0"/>
              </a:rPr>
              <a:t>station is full bridge with four individual gauges.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Only one of the strain gauges is not functional: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</a:rPr>
              <a:t>One of the gauge on Rod </a:t>
            </a:r>
            <a:r>
              <a:rPr lang="en-US" altLang="zh-CN" sz="1400" dirty="0" smtClean="0">
                <a:latin typeface="Cambria" panose="02040503050406030204" pitchFamily="18" charset="0"/>
              </a:rPr>
              <a:t>4</a:t>
            </a:r>
            <a:r>
              <a:rPr lang="en-US" sz="1400" dirty="0" smtClean="0">
                <a:latin typeface="Cambria" panose="02040503050406030204" pitchFamily="18" charset="0"/>
              </a:rPr>
              <a:t> </a:t>
            </a:r>
            <a:r>
              <a:rPr lang="en-US" sz="1400" dirty="0">
                <a:latin typeface="Cambria" panose="02040503050406030204" pitchFamily="18" charset="0"/>
              </a:rPr>
              <a:t>is damaged during rods </a:t>
            </a:r>
            <a:r>
              <a:rPr lang="en-US" altLang="zh-CN" sz="1400" dirty="0" smtClean="0">
                <a:latin typeface="Cambria" panose="02040503050406030204" pitchFamily="18" charset="0"/>
              </a:rPr>
              <a:t>handling</a:t>
            </a:r>
            <a:r>
              <a:rPr lang="en-US" sz="1400" dirty="0" smtClean="0">
                <a:latin typeface="Cambria" panose="02040503050406030204" pitchFamily="18" charset="0"/>
              </a:rPr>
              <a:t>. </a:t>
            </a:r>
            <a:endParaRPr lang="en-US" sz="1400" dirty="0">
              <a:latin typeface="Cambria" panose="02040503050406030204" pitchFamily="18" charset="0"/>
            </a:endParaRPr>
          </a:p>
        </p:txBody>
      </p:sp>
      <p:grpSp>
        <p:nvGrpSpPr>
          <p:cNvPr id="3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4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</a:t>
              </a:r>
              <a:endParaRPr lang="zh-CN" altLang="en-US" dirty="0"/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</a:t>
              </a:r>
              <a:endParaRPr lang="zh-CN" altLang="en-US" dirty="0"/>
            </a:p>
          </p:txBody>
        </p:sp>
        <p:sp>
          <p:nvSpPr>
            <p:cNvPr id="4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MID</a:t>
              </a:r>
              <a:endParaRPr lang="zh-CN" altLang="en-US" dirty="0"/>
            </a:p>
          </p:txBody>
        </p:sp>
        <p:pic>
          <p:nvPicPr>
            <p:cNvPr id="4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4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Coil Stations</a:t>
            </a:r>
            <a:endParaRPr lang="zh-CN" altLang="en-US" sz="1050" dirty="0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4168"/>
            <a:ext cx="3950139" cy="30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Cooldown SG Readings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0358" y="1348175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The stresses are average stress:  (MPa)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7201" y="989948"/>
            <a:ext cx="2898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Targets set for MQXFA04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6880" y="996291"/>
            <a:ext cx="2536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TF plots of MQXFA04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892" y="4161456"/>
            <a:ext cx="7209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get reasonable TF plot, the coil data pairs with 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shell 7 data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Average Coil stress is  on target, the average stress of each shell is higher than target. </a:t>
            </a:r>
            <a:endParaRPr lang="en-US" sz="14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1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70226"/>
              </p:ext>
            </p:extLst>
          </p:nvPr>
        </p:nvGraphicFramePr>
        <p:xfrm>
          <a:off x="767201" y="1751820"/>
          <a:ext cx="4033892" cy="200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89"/>
                <a:gridCol w="567439"/>
                <a:gridCol w="1112071"/>
                <a:gridCol w="1905493"/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MQXFA04 (Target)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MQXFA04 (Meas.)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RT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Coil 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-80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-80.5</a:t>
                      </a:r>
                    </a:p>
                    <a:p>
                      <a:r>
                        <a:rPr lang="en-US" altLang="zh-CN" sz="105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(-76.7 ---24 </a:t>
                      </a:r>
                      <a:r>
                        <a:rPr lang="en-US" altLang="zh-CN" sz="1050" b="0" i="0" u="none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hr</a:t>
                      </a:r>
                      <a:r>
                        <a:rPr lang="en-US" altLang="zh-CN" sz="105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later)</a:t>
                      </a:r>
                      <a:endParaRPr lang="zh-CN" altLang="en-US" sz="105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26813">
                <a:tc row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CD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Coil 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-103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- 97 (taking out</a:t>
                      </a:r>
                      <a:r>
                        <a:rPr lang="en-US" altLang="zh-CN" sz="1200" b="0" i="0" u="non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shift of Q3 reading</a:t>
                      </a:r>
                      <a:r>
                        <a:rPr lang="en-US" altLang="zh-CN" sz="120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82787"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- 135 (shell 7)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MQXFA04 SG data</a:t>
            </a:r>
            <a:endParaRPr lang="en-GB" dirty="0"/>
          </a:p>
        </p:txBody>
      </p:sp>
      <p:graphicFrame>
        <p:nvGraphicFramePr>
          <p:cNvPr id="24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29687"/>
              </p:ext>
            </p:extLst>
          </p:nvPr>
        </p:nvGraphicFramePr>
        <p:xfrm>
          <a:off x="2793331" y="5172485"/>
          <a:ext cx="3518179" cy="88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551"/>
                <a:gridCol w="907780"/>
                <a:gridCol w="907780"/>
                <a:gridCol w="870068"/>
              </a:tblGrid>
              <a:tr h="297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 02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</a:t>
                      </a:r>
                      <a:r>
                        <a:rPr lang="en-US" altLang="zh-CN" sz="1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04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</a:t>
                      </a:r>
                      <a:r>
                        <a:rPr lang="en-US" altLang="zh-CN" sz="1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 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295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R.T.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 MPa</a:t>
                      </a:r>
                      <a:endParaRPr lang="zh-CN" altLang="en-US" sz="1200" b="1" i="0" u="none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63MPa</a:t>
                      </a:r>
                      <a:endParaRPr lang="zh-CN" altLang="en-US" sz="1200" b="1" i="0" u="none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95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CD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130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128 MPa</a:t>
                      </a:r>
                      <a:endParaRPr lang="zh-CN" altLang="en-US" sz="1200" b="1" i="0" u="none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135 MPa</a:t>
                      </a:r>
                      <a:endParaRPr lang="zh-CN" altLang="en-US" sz="1200" b="1" i="0" u="none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86140" y="2538413"/>
            <a:ext cx="369845" cy="230188"/>
          </a:xfrm>
          <a:prstGeom prst="rect">
            <a:avLst/>
          </a:prstGeom>
          <a:solidFill>
            <a:srgbClr val="FF0000">
              <a:alpha val="22000"/>
            </a:srgbClr>
          </a:solidFill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791" y="2538412"/>
            <a:ext cx="299194" cy="214947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FFFF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53740" y="3025623"/>
            <a:ext cx="1372682" cy="215444"/>
            <a:chOff x="5631060" y="2730728"/>
            <a:chExt cx="1372682" cy="215444"/>
          </a:xfrm>
        </p:grpSpPr>
        <p:sp>
          <p:nvSpPr>
            <p:cNvPr id="27" name="Rectangle 26"/>
            <p:cNvSpPr/>
            <p:nvPr/>
          </p:nvSpPr>
          <p:spPr>
            <a:xfrm>
              <a:off x="5631060" y="2796884"/>
              <a:ext cx="118161" cy="8992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73918" y="2730728"/>
              <a:ext cx="12298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Measurements spread</a:t>
              </a:r>
              <a:endParaRPr lang="en-US" sz="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66981" y="3207030"/>
            <a:ext cx="1477971" cy="215444"/>
            <a:chOff x="5644301" y="3171664"/>
            <a:chExt cx="1477971" cy="215444"/>
          </a:xfrm>
        </p:grpSpPr>
        <p:sp>
          <p:nvSpPr>
            <p:cNvPr id="30" name="Rectangle 29"/>
            <p:cNvSpPr/>
            <p:nvPr/>
          </p:nvSpPr>
          <p:spPr>
            <a:xfrm>
              <a:off x="5644301" y="3238291"/>
              <a:ext cx="104920" cy="82190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3444" y="3171664"/>
              <a:ext cx="13388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Proposed target window</a:t>
              </a:r>
              <a:endParaRPr lang="en-US" sz="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997824" y="2823196"/>
            <a:ext cx="422275" cy="139079"/>
          </a:xfrm>
          <a:prstGeom prst="rect">
            <a:avLst/>
          </a:prstGeom>
          <a:solidFill>
            <a:srgbClr val="002060">
              <a:alpha val="20000"/>
            </a:srgbClr>
          </a:solidFill>
          <a:ln w="19050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6976372" y="2970828"/>
            <a:ext cx="150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If take out the shift of the Q3 gauge after cooldown, the coil spread is as shown in dark blue:</a:t>
            </a:r>
          </a:p>
        </p:txBody>
      </p:sp>
      <p:cxnSp>
        <p:nvCxnSpPr>
          <p:cNvPr id="33" name="Straight Arrow Connector 32"/>
          <p:cNvCxnSpPr>
            <a:endCxn id="22" idx="1"/>
          </p:cNvCxnSpPr>
          <p:nvPr/>
        </p:nvCxnSpPr>
        <p:spPr>
          <a:xfrm flipV="1">
            <a:off x="7908925" y="2892736"/>
            <a:ext cx="88899" cy="17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3534" y="1958000"/>
            <a:ext cx="7920000" cy="720000"/>
          </a:xfrm>
        </p:spPr>
        <p:txBody>
          <a:bodyPr/>
          <a:lstStyle/>
          <a:p>
            <a:r>
              <a:rPr lang="en-US" dirty="0" smtClean="0"/>
              <a:t>SG Readings in the Quench Tests (up to #6)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63850" y="3477372"/>
            <a:ext cx="2967249" cy="2313828"/>
            <a:chOff x="3063850" y="3477372"/>
            <a:chExt cx="2967249" cy="23138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709" y="3477372"/>
              <a:ext cx="2353766" cy="2313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95532" y="40813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Q1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4472" y="40813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Q2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4472" y="491956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Q3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5532" y="493451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Q4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5382" y="362387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203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63850" y="3623879"/>
              <a:ext cx="734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113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9557" y="536885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206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5382" y="5342758"/>
              <a:ext cx="734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r>
                <a:rPr lang="en-US" altLang="zh-CN" sz="1200" dirty="0" smtClean="0"/>
                <a:t>oil 112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9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265461"/>
            <a:ext cx="9144000" cy="2047164"/>
            <a:chOff x="0" y="1367065"/>
            <a:chExt cx="9144000" cy="2047164"/>
          </a:xfrm>
        </p:grpSpPr>
        <p:pic>
          <p:nvPicPr>
            <p:cNvPr id="5" name="Picture 2" descr="G:\My Drive\SG Measurements\LARP_and_CERN_QXF\MQXFA04\Quench_tests\Up_to_Q#6\Q4 Azimuthal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367065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G:\My Drive\SG Measurements\LARP_and_CERN_QXF\MQXFA04\Quench_tests\Up_to_Q#6\Q1 Azimuthal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7065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G:\My Drive\SG Measurements\LARP_and_CERN_QXF\MQXFA04\Quench_tests\Up_to_Q#6\Q2 Azimuthal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67065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G:\My Drive\SG Measurements\LARP_and_CERN_QXF\MQXFA04\Quench_tests\Up_to_Q#6\Q3 Azimuthal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67065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Coil Azimuthal S</a:t>
            </a:r>
            <a:r>
              <a:rPr lang="en-US" altLang="zh-CN" dirty="0" smtClean="0">
                <a:latin typeface="Century Gothic" panose="020B0502020202020204" pitchFamily="34" charset="0"/>
              </a:rPr>
              <a:t>train</a:t>
            </a:r>
            <a:r>
              <a:rPr lang="en-GB" dirty="0" smtClean="0">
                <a:latin typeface="Century Gothic" panose="020B0502020202020204" pitchFamily="34" charset="0"/>
              </a:rPr>
              <a:t> (up to 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45" name="矩形 66"/>
          <p:cNvSpPr/>
          <p:nvPr/>
        </p:nvSpPr>
        <p:spPr>
          <a:xfrm>
            <a:off x="7955042" y="851364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4161352" y="3418893"/>
            <a:ext cx="83820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04351" y="3263814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LP Filter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119796" y="3540813"/>
            <a:ext cx="1332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Cutoff frequency: 2 Hz</a:t>
            </a:r>
            <a:endParaRPr lang="en-US" sz="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4146544"/>
            <a:ext cx="9133570" cy="2047164"/>
            <a:chOff x="0" y="4298950"/>
            <a:chExt cx="9133570" cy="2047164"/>
          </a:xfrm>
        </p:grpSpPr>
        <p:pic>
          <p:nvPicPr>
            <p:cNvPr id="6" name="Picture 3" descr="G:\My Drive\SG Measurements\LARP_and_CERN_QXF\MQXFA04\Quench_tests\Up_to_Q#6\Filtered Q1 Azimuthal Stra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8950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My Drive\SG Measurements\LARP_and_CERN_QXF\MQXFA04\Quench_tests\Up_to_Q#6\Filtered Q2 Azimuthal Strai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523" y="4298950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My Drive\SG Measurements\LARP_and_CERN_QXF\MQXFA04\Quench_tests\Up_to_Q#6\Filtered Q3 Azimuthal Stra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046" y="4298950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:\My Drive\SG Measurements\LARP_and_CERN_QXF\MQXFA04\Quench_tests\Up_to_Q#6\Filtered Q4 Azimuthal Strai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570" y="4298950"/>
              <a:ext cx="2286000" cy="20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Coil Axial (up to 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158" y="3571902"/>
            <a:ext cx="77013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</a:rPr>
              <a:t>Noisy signals in quadrant 1, 2 and 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</a:rPr>
              <a:t>Signals of quadrant 1 and 2 are distorted by magnetic field.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矩形 66"/>
          <p:cNvSpPr/>
          <p:nvPr/>
        </p:nvSpPr>
        <p:spPr>
          <a:xfrm>
            <a:off x="7824399" y="774965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15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238250"/>
            <a:ext cx="9144000" cy="2078182"/>
            <a:chOff x="0" y="1238250"/>
            <a:chExt cx="9144000" cy="2078182"/>
          </a:xfrm>
        </p:grpSpPr>
        <p:pic>
          <p:nvPicPr>
            <p:cNvPr id="2" name="Picture 2" descr="G:\My Drive\SG Measurements\LARP_and_CERN_QXF\MQXFA04\Quench_tests\Up_to_Q#6\Q4 Axial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238250"/>
              <a:ext cx="2286000" cy="207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G:\My Drive\SG Measurements\LARP_and_CERN_QXF\MQXFA04\Quench_tests\Up_to_Q#6\Q1 Axial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8250"/>
              <a:ext cx="2286000" cy="207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My Drive\SG Measurements\LARP_and_CERN_QXF\MQXFA04\Quench_tests\Up_to_Q#6\Q2 Axial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238250"/>
              <a:ext cx="2286000" cy="207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G:\My Drive\SG Measurements\LARP_and_CERN_QXF\MQXFA04\Quench_tests\Up_to_Q#6\Q3 Axial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38250"/>
              <a:ext cx="2286000" cy="207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9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Coil Azimuthal Stress (up to 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5" name="矩形 66"/>
          <p:cNvSpPr/>
          <p:nvPr/>
        </p:nvSpPr>
        <p:spPr>
          <a:xfrm>
            <a:off x="7824399" y="774965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15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86830" y="98271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Absolute Stress: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06253" y="3672574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Delta Stress: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4070351"/>
            <a:ext cx="9144000" cy="2122855"/>
            <a:chOff x="0" y="4070351"/>
            <a:chExt cx="9144000" cy="2122855"/>
          </a:xfrm>
        </p:grpSpPr>
        <p:pic>
          <p:nvPicPr>
            <p:cNvPr id="5" name="Picture 2" descr="G:\My Drive\SG Measurements\LARP_and_CERN_QXF\MQXFA04\Quench_tests\Up_to_Q#6\Q4 Azimuthal Stress --- Delta 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070351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My Drive\SG Measurements\LARP_and_CERN_QXF\MQXFA04\Quench_tests\Up_to_Q#6\Q1 Azimuthal Stress --- Delta Stres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0351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:\My Drive\SG Measurements\LARP_and_CERN_QXF\MQXFA04\Quench_tests\Up_to_Q#6\Q2 Azimuthal Stress --- Delta Stres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070351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G:\My Drive\SG Measurements\LARP_and_CERN_QXF\MQXFA04\Quench_tests\Up_to_Q#6\Q3 Azimuthal Stress --- Delta Stres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70351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0" y="1350394"/>
            <a:ext cx="9144000" cy="2090499"/>
            <a:chOff x="0" y="1350394"/>
            <a:chExt cx="9144000" cy="2090499"/>
          </a:xfrm>
        </p:grpSpPr>
        <p:pic>
          <p:nvPicPr>
            <p:cNvPr id="6" name="Picture 3" descr="G:\My Drive\SG Measurements\LARP_and_CERN_QXF\MQXFA04\Quench_tests\Up_to_Q#6\Q1 Azimuthal Stress --- Absolute Stres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0394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My Drive\SG Measurements\LARP_and_CERN_QXF\MQXFA04\Quench_tests\Up_to_Q#6\Q2 Azimuthal Stress --- Absolute Stres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50394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G:\My Drive\SG Measurements\LARP_and_CERN_QXF\MQXFA04\Quench_tests\Up_to_Q#6\Q3 Azimuthal Stress --- Absolute Stres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50394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G:\My Drive\SG Measurements\LARP_and_CERN_QXF\MQXFA04\Quench_tests\Up_to_Q#6\Q4 Azimuthal Stress --- Absolute Stres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350394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40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Corrected Coil Azimuthal Stress (up to 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5" name="矩形 66"/>
          <p:cNvSpPr/>
          <p:nvPr/>
        </p:nvSpPr>
        <p:spPr>
          <a:xfrm>
            <a:off x="7824399" y="774965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15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86830" y="98271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Absolute Stress: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06253" y="3672574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Delta Stress: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50" y="4088279"/>
            <a:ext cx="9137650" cy="2122855"/>
            <a:chOff x="6350" y="4088279"/>
            <a:chExt cx="9137650" cy="2122855"/>
          </a:xfrm>
        </p:grpSpPr>
        <p:pic>
          <p:nvPicPr>
            <p:cNvPr id="11266" name="Picture 2" descr="G:\My Drive\SG Measurements\LARP_and_CERN_QXF\MQXFA04\Quench_tests\Plots\Q1 Azimuthal Stress --- Delta 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4088279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G:\My Drive\SG Measurements\LARP_and_CERN_QXF\MQXFA04\Quench_tests\Plots\Q2 Azimuthal Stress --- Delta Stres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233" y="4088279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G:\My Drive\SG Measurements\LARP_and_CERN_QXF\MQXFA04\Quench_tests\Plots\Q3 Azimuthal Stress --- Delta Stres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116" y="4088279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G:\My Drive\SG Measurements\LARP_and_CERN_QXF\MQXFA04\Quench_tests\Plots\Q4 Azimuthal Stress --- Delta Stres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088279"/>
              <a:ext cx="2286000" cy="212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1358861"/>
            <a:ext cx="9144000" cy="2090499"/>
            <a:chOff x="0" y="1358861"/>
            <a:chExt cx="9144000" cy="2090499"/>
          </a:xfrm>
        </p:grpSpPr>
        <p:pic>
          <p:nvPicPr>
            <p:cNvPr id="11267" name="Picture 3" descr="G:\My Drive\SG Measurements\LARP_and_CERN_QXF\MQXFA04\Quench_tests\Plots\Q2 Azimuthal Stress --- Absolute Stres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58861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 descr="G:\My Drive\SG Measurements\LARP_and_CERN_QXF\MQXFA04\Quench_tests\Plots\Q3 Azimuthal Stress --- Absolute Stres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58861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7" descr="G:\My Drive\SG Measurements\LARP_and_CERN_QXF\MQXFA04\Quench_tests\Plots\Q4 Azimuthal Stress --- Absolute Stres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358861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 descr="G:\My Drive\SG Measurements\LARP_and_CERN_QXF\MQXFA04\Quench_tests\Plots\Q1 Azimuthal Stress --- Absolute Stres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8861"/>
              <a:ext cx="2286000" cy="209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Shell 2 SG Readings (</a:t>
            </a:r>
            <a:r>
              <a:rPr lang="en-GB" dirty="0">
                <a:latin typeface="Century Gothic" panose="020B0502020202020204" pitchFamily="34" charset="0"/>
              </a:rPr>
              <a:t>up to </a:t>
            </a:r>
            <a:r>
              <a:rPr lang="en-GB" dirty="0" smtClean="0">
                <a:latin typeface="Century Gothic" panose="020B0502020202020204" pitchFamily="34" charset="0"/>
              </a:rPr>
              <a:t>Q#6)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MQXFA04 SG data</a:t>
            </a:r>
            <a:endParaRPr lang="en-GB" dirty="0"/>
          </a:p>
        </p:txBody>
      </p:sp>
      <p:sp>
        <p:nvSpPr>
          <p:cNvPr id="23" name="矩形 66"/>
          <p:cNvSpPr/>
          <p:nvPr/>
        </p:nvSpPr>
        <p:spPr>
          <a:xfrm>
            <a:off x="335280" y="904306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</a:t>
            </a:r>
            <a:r>
              <a:rPr lang="en-US" altLang="zh-CN" sz="1100" b="1" dirty="0" smtClean="0">
                <a:latin typeface="Cambria" panose="02040503050406030204" pitchFamily="18" charset="0"/>
              </a:rPr>
              <a:t>16.47 kA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4" name="矩形 66"/>
          <p:cNvSpPr/>
          <p:nvPr/>
        </p:nvSpPr>
        <p:spPr>
          <a:xfrm>
            <a:off x="7966116" y="927688"/>
            <a:ext cx="8402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Azimuthal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sp>
        <p:nvSpPr>
          <p:cNvPr id="26" name="矩形 66"/>
          <p:cNvSpPr/>
          <p:nvPr/>
        </p:nvSpPr>
        <p:spPr>
          <a:xfrm>
            <a:off x="335957" y="3557303"/>
            <a:ext cx="85151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smtClean="0">
                <a:latin typeface="Cambria" panose="02040503050406030204" pitchFamily="18" charset="0"/>
              </a:rPr>
              <a:t>Close View</a:t>
            </a:r>
            <a:endParaRPr lang="en-US" altLang="zh-CN" sz="1100" b="1" dirty="0">
              <a:latin typeface="Cambria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401621"/>
            <a:ext cx="9144000" cy="2082272"/>
            <a:chOff x="0" y="1477824"/>
            <a:chExt cx="9144000" cy="2082272"/>
          </a:xfrm>
        </p:grpSpPr>
        <p:pic>
          <p:nvPicPr>
            <p:cNvPr id="3" name="Picture 3" descr="G:\My Drive\SG Measurements\LARP_and_CERN_QXF\MQXFA04\Quench_tests\Up_to_Q#6\Shell 2 Bottom Azimuthal Strai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77824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My Drive\SG Measurements\LARP_and_CERN_QXF\MQXFA04\Quench_tests\Up_to_Q#6\Shell 2 Left Azimuthal St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77824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My Drive\SG Measurements\LARP_and_CERN_QXF\MQXFA04\Quench_tests\Up_to_Q#6\Shell 2 Right Azimuthal Stra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477824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:\My Drive\SG Measurements\LARP_and_CERN_QXF\MQXFA04\Quench_tests\Up_to_Q#6\Shell 2 Top Azimuthal St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77824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0" y="4036475"/>
            <a:ext cx="9144000" cy="2082272"/>
            <a:chOff x="0" y="4248150"/>
            <a:chExt cx="9144000" cy="2082272"/>
          </a:xfrm>
        </p:grpSpPr>
        <p:pic>
          <p:nvPicPr>
            <p:cNvPr id="2" name="Picture 2" descr="G:\My Drive\SG Measurements\LARP_and_CERN_QXF\MQXFA04\Quench_tests\Up_to_Q#6\Close View_Shell 2 Top Azimuthal Strai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G:\My Drive\SG Measurements\LARP_and_CERN_QXF\MQXFA04\Quench_tests\Up_to_Q#6\Close View_Shell 2 Bottom Azimuthal Stra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48150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G:\My Drive\SG Measurements\LARP_and_CERN_QXF\MQXFA04\Quench_tests\Up_to_Q#6\Close View_Shell 2 Left Azimuthal Strai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248150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G:\My Drive\SG Measurements\LARP_and_CERN_QXF\MQXFA04\Quench_tests\Up_to_Q#6\Close View_Shell 2 Right Azimuthal Stra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248150"/>
              <a:ext cx="2286000" cy="2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66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55138</TotalTime>
  <Words>741</Words>
  <Application>Microsoft Office PowerPoint</Application>
  <PresentationFormat>On-screen Show (4:3)</PresentationFormat>
  <Paragraphs>177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MQXFA04 SG Data in Quench Tests（Up to Current Holding at 16.67 kA）</vt:lpstr>
      <vt:lpstr>MQXFA04 SG Gauges Layout </vt:lpstr>
      <vt:lpstr>Cooldown SG Readings</vt:lpstr>
      <vt:lpstr>SG Readings in the Quench Tests (up to #6)</vt:lpstr>
      <vt:lpstr>Coil Azimuthal Strain (up to Q#6)</vt:lpstr>
      <vt:lpstr>Coil Axial (up to Q#6)</vt:lpstr>
      <vt:lpstr>Coil Azimuthal Stress (up to Q#6)</vt:lpstr>
      <vt:lpstr>Corrected Coil Azimuthal Stress (up to Q#6)</vt:lpstr>
      <vt:lpstr>Shell 2 SG Readings (up to Q#6)</vt:lpstr>
      <vt:lpstr>Shell 4 SG Readings (up to Q#6)</vt:lpstr>
      <vt:lpstr>Shell 7 SG Readings (up to Q#6)</vt:lpstr>
      <vt:lpstr>Delta Azimuthal Stress of Shells in Q#6</vt:lpstr>
      <vt:lpstr>Rod Gauge Readings (up to Q#6)</vt:lpstr>
      <vt:lpstr>SG Readings in Current Holding at 16.67 kA</vt:lpstr>
      <vt:lpstr>MQXFA04 Coil Strain at 16.67 kA</vt:lpstr>
      <vt:lpstr>MQXFA04 Corrected Coil Strain at 16.67 kA</vt:lpstr>
      <vt:lpstr>Corrected Coil Stress at 16.67 kA  (MQXFA Magnets)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SG Data in Cooldown</dc:title>
  <dc:creator>Heng Pan</dc:creator>
  <cp:lastModifiedBy>Heng Pan</cp:lastModifiedBy>
  <cp:revision>86</cp:revision>
  <cp:lastPrinted>2017-05-11T15:20:58Z</cp:lastPrinted>
  <dcterms:created xsi:type="dcterms:W3CDTF">2018-06-04T18:48:06Z</dcterms:created>
  <dcterms:modified xsi:type="dcterms:W3CDTF">2020-09-10T00:08:28Z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