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an R Edstrom JR" initials="DREJ" lastIdx="2" clrIdx="0">
    <p:extLst>
      <p:ext uri="{19B8F6BF-5375-455C-9EA6-DF929625EA0E}">
        <p15:presenceInfo xmlns:p15="http://schemas.microsoft.com/office/powerpoint/2012/main" userId="Dean R Edstrom J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607610-96B6-4B03-941B-55F126E05038}" v="51" dt="2020-09-09T19:06:42.7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6" autoAdjust="0"/>
    <p:restoredTop sz="94660"/>
  </p:normalViewPr>
  <p:slideViewPr>
    <p:cSldViewPr snapToGrid="0">
      <p:cViewPr varScale="1">
        <p:scale>
          <a:sx n="111" d="100"/>
          <a:sy n="111" d="100"/>
        </p:scale>
        <p:origin x="58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3F54D-5641-41C9-A6EA-B22C2969968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58F808-E239-438E-AD28-CC3D1BC9D4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1AF7346-C838-4424-84E4-BB5A2AEBF428}"/>
              </a:ext>
            </a:extLst>
          </p:cNvPr>
          <p:cNvSpPr>
            <a:spLocks noGrp="1"/>
          </p:cNvSpPr>
          <p:nvPr>
            <p:ph type="dt" sz="half" idx="10"/>
          </p:nvPr>
        </p:nvSpPr>
        <p:spPr/>
        <p:txBody>
          <a:bodyPr/>
          <a:lstStyle/>
          <a:p>
            <a:fld id="{491D6D7A-7C8F-4588-90B0-3BB315BCA3DE}" type="datetimeFigureOut">
              <a:rPr lang="en-US" smtClean="0"/>
              <a:t>9/10/2020</a:t>
            </a:fld>
            <a:endParaRPr lang="en-US"/>
          </a:p>
        </p:txBody>
      </p:sp>
      <p:sp>
        <p:nvSpPr>
          <p:cNvPr id="5" name="Footer Placeholder 4">
            <a:extLst>
              <a:ext uri="{FF2B5EF4-FFF2-40B4-BE49-F238E27FC236}">
                <a16:creationId xmlns:a16="http://schemas.microsoft.com/office/drawing/2014/main" id="{9D097202-DF9D-4D2F-B7F3-8D4A837862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20E41C-D7A2-464A-8F49-EAC9BB51C610}"/>
              </a:ext>
            </a:extLst>
          </p:cNvPr>
          <p:cNvSpPr>
            <a:spLocks noGrp="1"/>
          </p:cNvSpPr>
          <p:nvPr>
            <p:ph type="sldNum" sz="quarter" idx="12"/>
          </p:nvPr>
        </p:nvSpPr>
        <p:spPr/>
        <p:txBody>
          <a:bodyPr/>
          <a:lstStyle/>
          <a:p>
            <a:fld id="{776D6610-3AF1-4D00-B943-C7C9673A6651}" type="slidenum">
              <a:rPr lang="en-US" smtClean="0"/>
              <a:t>‹#›</a:t>
            </a:fld>
            <a:endParaRPr lang="en-US"/>
          </a:p>
        </p:txBody>
      </p:sp>
    </p:spTree>
    <p:extLst>
      <p:ext uri="{BB962C8B-B14F-4D97-AF65-F5344CB8AC3E}">
        <p14:creationId xmlns:p14="http://schemas.microsoft.com/office/powerpoint/2010/main" val="1463739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E0512-60BE-491E-ACA8-F397F44D5C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45D96C3-8D4C-4479-9780-B46160B1CD2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9C046D-D5C9-406C-A06C-C19A98ECD4A0}"/>
              </a:ext>
            </a:extLst>
          </p:cNvPr>
          <p:cNvSpPr>
            <a:spLocks noGrp="1"/>
          </p:cNvSpPr>
          <p:nvPr>
            <p:ph type="dt" sz="half" idx="10"/>
          </p:nvPr>
        </p:nvSpPr>
        <p:spPr/>
        <p:txBody>
          <a:bodyPr/>
          <a:lstStyle/>
          <a:p>
            <a:fld id="{491D6D7A-7C8F-4588-90B0-3BB315BCA3DE}" type="datetimeFigureOut">
              <a:rPr lang="en-US" smtClean="0"/>
              <a:t>9/10/2020</a:t>
            </a:fld>
            <a:endParaRPr lang="en-US"/>
          </a:p>
        </p:txBody>
      </p:sp>
      <p:sp>
        <p:nvSpPr>
          <p:cNvPr id="5" name="Footer Placeholder 4">
            <a:extLst>
              <a:ext uri="{FF2B5EF4-FFF2-40B4-BE49-F238E27FC236}">
                <a16:creationId xmlns:a16="http://schemas.microsoft.com/office/drawing/2014/main" id="{B5885056-8C24-4CA5-92C8-08A37B05D6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AA0A0A-513B-4DC6-AD20-E2A188524188}"/>
              </a:ext>
            </a:extLst>
          </p:cNvPr>
          <p:cNvSpPr>
            <a:spLocks noGrp="1"/>
          </p:cNvSpPr>
          <p:nvPr>
            <p:ph type="sldNum" sz="quarter" idx="12"/>
          </p:nvPr>
        </p:nvSpPr>
        <p:spPr/>
        <p:txBody>
          <a:bodyPr/>
          <a:lstStyle/>
          <a:p>
            <a:fld id="{776D6610-3AF1-4D00-B943-C7C9673A6651}" type="slidenum">
              <a:rPr lang="en-US" smtClean="0"/>
              <a:t>‹#›</a:t>
            </a:fld>
            <a:endParaRPr lang="en-US"/>
          </a:p>
        </p:txBody>
      </p:sp>
    </p:spTree>
    <p:extLst>
      <p:ext uri="{BB962C8B-B14F-4D97-AF65-F5344CB8AC3E}">
        <p14:creationId xmlns:p14="http://schemas.microsoft.com/office/powerpoint/2010/main" val="810081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27B13D-2AEB-4DD9-8953-0FA18418B4A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0943D43-9C0E-40D3-9C14-206130A8E15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4A174B-0F0A-44C2-9C3F-046782232D0E}"/>
              </a:ext>
            </a:extLst>
          </p:cNvPr>
          <p:cNvSpPr>
            <a:spLocks noGrp="1"/>
          </p:cNvSpPr>
          <p:nvPr>
            <p:ph type="dt" sz="half" idx="10"/>
          </p:nvPr>
        </p:nvSpPr>
        <p:spPr/>
        <p:txBody>
          <a:bodyPr/>
          <a:lstStyle/>
          <a:p>
            <a:fld id="{491D6D7A-7C8F-4588-90B0-3BB315BCA3DE}" type="datetimeFigureOut">
              <a:rPr lang="en-US" smtClean="0"/>
              <a:t>9/10/2020</a:t>
            </a:fld>
            <a:endParaRPr lang="en-US"/>
          </a:p>
        </p:txBody>
      </p:sp>
      <p:sp>
        <p:nvSpPr>
          <p:cNvPr id="5" name="Footer Placeholder 4">
            <a:extLst>
              <a:ext uri="{FF2B5EF4-FFF2-40B4-BE49-F238E27FC236}">
                <a16:creationId xmlns:a16="http://schemas.microsoft.com/office/drawing/2014/main" id="{8451BEC2-3430-4A56-B9F5-A88827422A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7F8275-8DC1-498C-89D0-0738DCD8AAE7}"/>
              </a:ext>
            </a:extLst>
          </p:cNvPr>
          <p:cNvSpPr>
            <a:spLocks noGrp="1"/>
          </p:cNvSpPr>
          <p:nvPr>
            <p:ph type="sldNum" sz="quarter" idx="12"/>
          </p:nvPr>
        </p:nvSpPr>
        <p:spPr/>
        <p:txBody>
          <a:bodyPr/>
          <a:lstStyle/>
          <a:p>
            <a:fld id="{776D6610-3AF1-4D00-B943-C7C9673A6651}" type="slidenum">
              <a:rPr lang="en-US" smtClean="0"/>
              <a:t>‹#›</a:t>
            </a:fld>
            <a:endParaRPr lang="en-US"/>
          </a:p>
        </p:txBody>
      </p:sp>
    </p:spTree>
    <p:extLst>
      <p:ext uri="{BB962C8B-B14F-4D97-AF65-F5344CB8AC3E}">
        <p14:creationId xmlns:p14="http://schemas.microsoft.com/office/powerpoint/2010/main" val="3462042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86D27-A9A9-4D24-878B-69E78BD1C0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21AE80-060B-4BB5-862F-017B106124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617745-1FF3-4ACF-AADE-44227D0C4031}"/>
              </a:ext>
            </a:extLst>
          </p:cNvPr>
          <p:cNvSpPr>
            <a:spLocks noGrp="1"/>
          </p:cNvSpPr>
          <p:nvPr>
            <p:ph type="dt" sz="half" idx="10"/>
          </p:nvPr>
        </p:nvSpPr>
        <p:spPr/>
        <p:txBody>
          <a:bodyPr/>
          <a:lstStyle/>
          <a:p>
            <a:fld id="{491D6D7A-7C8F-4588-90B0-3BB315BCA3DE}" type="datetimeFigureOut">
              <a:rPr lang="en-US" smtClean="0"/>
              <a:t>9/10/2020</a:t>
            </a:fld>
            <a:endParaRPr lang="en-US"/>
          </a:p>
        </p:txBody>
      </p:sp>
      <p:sp>
        <p:nvSpPr>
          <p:cNvPr id="5" name="Footer Placeholder 4">
            <a:extLst>
              <a:ext uri="{FF2B5EF4-FFF2-40B4-BE49-F238E27FC236}">
                <a16:creationId xmlns:a16="http://schemas.microsoft.com/office/drawing/2014/main" id="{E28203C8-B566-4EF9-B4F3-8254E93FEE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CE8EAA-16E1-47B3-8AB9-A9C15BAE9952}"/>
              </a:ext>
            </a:extLst>
          </p:cNvPr>
          <p:cNvSpPr>
            <a:spLocks noGrp="1"/>
          </p:cNvSpPr>
          <p:nvPr>
            <p:ph type="sldNum" sz="quarter" idx="12"/>
          </p:nvPr>
        </p:nvSpPr>
        <p:spPr/>
        <p:txBody>
          <a:bodyPr/>
          <a:lstStyle/>
          <a:p>
            <a:fld id="{776D6610-3AF1-4D00-B943-C7C9673A6651}" type="slidenum">
              <a:rPr lang="en-US" smtClean="0"/>
              <a:t>‹#›</a:t>
            </a:fld>
            <a:endParaRPr lang="en-US"/>
          </a:p>
        </p:txBody>
      </p:sp>
    </p:spTree>
    <p:extLst>
      <p:ext uri="{BB962C8B-B14F-4D97-AF65-F5344CB8AC3E}">
        <p14:creationId xmlns:p14="http://schemas.microsoft.com/office/powerpoint/2010/main" val="908328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92216-849D-4793-94AD-2DB3B700E3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098DE76-1B19-4544-B365-1921D6B3DA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7D48AD1-8500-4D9C-8BB1-2CCD65ABA8A6}"/>
              </a:ext>
            </a:extLst>
          </p:cNvPr>
          <p:cNvSpPr>
            <a:spLocks noGrp="1"/>
          </p:cNvSpPr>
          <p:nvPr>
            <p:ph type="dt" sz="half" idx="10"/>
          </p:nvPr>
        </p:nvSpPr>
        <p:spPr/>
        <p:txBody>
          <a:bodyPr/>
          <a:lstStyle/>
          <a:p>
            <a:fld id="{491D6D7A-7C8F-4588-90B0-3BB315BCA3DE}" type="datetimeFigureOut">
              <a:rPr lang="en-US" smtClean="0"/>
              <a:t>9/10/2020</a:t>
            </a:fld>
            <a:endParaRPr lang="en-US"/>
          </a:p>
        </p:txBody>
      </p:sp>
      <p:sp>
        <p:nvSpPr>
          <p:cNvPr id="5" name="Footer Placeholder 4">
            <a:extLst>
              <a:ext uri="{FF2B5EF4-FFF2-40B4-BE49-F238E27FC236}">
                <a16:creationId xmlns:a16="http://schemas.microsoft.com/office/drawing/2014/main" id="{D3171525-9E3F-4C74-9202-83A369402F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13E858-E681-4036-97CD-3378FE83DDCB}"/>
              </a:ext>
            </a:extLst>
          </p:cNvPr>
          <p:cNvSpPr>
            <a:spLocks noGrp="1"/>
          </p:cNvSpPr>
          <p:nvPr>
            <p:ph type="sldNum" sz="quarter" idx="12"/>
          </p:nvPr>
        </p:nvSpPr>
        <p:spPr/>
        <p:txBody>
          <a:bodyPr/>
          <a:lstStyle/>
          <a:p>
            <a:fld id="{776D6610-3AF1-4D00-B943-C7C9673A6651}" type="slidenum">
              <a:rPr lang="en-US" smtClean="0"/>
              <a:t>‹#›</a:t>
            </a:fld>
            <a:endParaRPr lang="en-US"/>
          </a:p>
        </p:txBody>
      </p:sp>
    </p:spTree>
    <p:extLst>
      <p:ext uri="{BB962C8B-B14F-4D97-AF65-F5344CB8AC3E}">
        <p14:creationId xmlns:p14="http://schemas.microsoft.com/office/powerpoint/2010/main" val="1423176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11DDB-74BC-468D-897A-944928B376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9245D7-2E5C-48D3-A9A1-F81880F0B08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8D4502B-612A-4CFA-A61B-0F776FD7E7C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9B93FE-4B37-4FC1-9ECC-BD01E2C7EBD1}"/>
              </a:ext>
            </a:extLst>
          </p:cNvPr>
          <p:cNvSpPr>
            <a:spLocks noGrp="1"/>
          </p:cNvSpPr>
          <p:nvPr>
            <p:ph type="dt" sz="half" idx="10"/>
          </p:nvPr>
        </p:nvSpPr>
        <p:spPr/>
        <p:txBody>
          <a:bodyPr/>
          <a:lstStyle/>
          <a:p>
            <a:fld id="{491D6D7A-7C8F-4588-90B0-3BB315BCA3DE}" type="datetimeFigureOut">
              <a:rPr lang="en-US" smtClean="0"/>
              <a:t>9/10/2020</a:t>
            </a:fld>
            <a:endParaRPr lang="en-US"/>
          </a:p>
        </p:txBody>
      </p:sp>
      <p:sp>
        <p:nvSpPr>
          <p:cNvPr id="6" name="Footer Placeholder 5">
            <a:extLst>
              <a:ext uri="{FF2B5EF4-FFF2-40B4-BE49-F238E27FC236}">
                <a16:creationId xmlns:a16="http://schemas.microsoft.com/office/drawing/2014/main" id="{17AF5D40-FA50-490A-9902-932E33F4D6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EFA20B-E528-4459-ADCD-7CFF2E72BDD4}"/>
              </a:ext>
            </a:extLst>
          </p:cNvPr>
          <p:cNvSpPr>
            <a:spLocks noGrp="1"/>
          </p:cNvSpPr>
          <p:nvPr>
            <p:ph type="sldNum" sz="quarter" idx="12"/>
          </p:nvPr>
        </p:nvSpPr>
        <p:spPr/>
        <p:txBody>
          <a:bodyPr/>
          <a:lstStyle/>
          <a:p>
            <a:fld id="{776D6610-3AF1-4D00-B943-C7C9673A6651}" type="slidenum">
              <a:rPr lang="en-US" smtClean="0"/>
              <a:t>‹#›</a:t>
            </a:fld>
            <a:endParaRPr lang="en-US"/>
          </a:p>
        </p:txBody>
      </p:sp>
    </p:spTree>
    <p:extLst>
      <p:ext uri="{BB962C8B-B14F-4D97-AF65-F5344CB8AC3E}">
        <p14:creationId xmlns:p14="http://schemas.microsoft.com/office/powerpoint/2010/main" val="638568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2496D-44DB-4B8F-ACF1-AA7C82EE4CD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40BC791-00F1-402D-8F4A-23ED2641E4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AB2673A-CBE5-41FC-AF9E-06366A33265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CE894B6-F0FD-4EBC-9B4F-C3DC2627A1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B318E4-96D2-460D-8162-E368AEBB136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CAB8428-7A8A-4CBE-B3E7-80FDAE38A35F}"/>
              </a:ext>
            </a:extLst>
          </p:cNvPr>
          <p:cNvSpPr>
            <a:spLocks noGrp="1"/>
          </p:cNvSpPr>
          <p:nvPr>
            <p:ph type="dt" sz="half" idx="10"/>
          </p:nvPr>
        </p:nvSpPr>
        <p:spPr/>
        <p:txBody>
          <a:bodyPr/>
          <a:lstStyle/>
          <a:p>
            <a:fld id="{491D6D7A-7C8F-4588-90B0-3BB315BCA3DE}" type="datetimeFigureOut">
              <a:rPr lang="en-US" smtClean="0"/>
              <a:t>9/10/2020</a:t>
            </a:fld>
            <a:endParaRPr lang="en-US"/>
          </a:p>
        </p:txBody>
      </p:sp>
      <p:sp>
        <p:nvSpPr>
          <p:cNvPr id="8" name="Footer Placeholder 7">
            <a:extLst>
              <a:ext uri="{FF2B5EF4-FFF2-40B4-BE49-F238E27FC236}">
                <a16:creationId xmlns:a16="http://schemas.microsoft.com/office/drawing/2014/main" id="{C7E79266-79F7-4D09-A3A3-F3A3096C714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F6FC85F-F0C6-4475-9A38-05D463C706ED}"/>
              </a:ext>
            </a:extLst>
          </p:cNvPr>
          <p:cNvSpPr>
            <a:spLocks noGrp="1"/>
          </p:cNvSpPr>
          <p:nvPr>
            <p:ph type="sldNum" sz="quarter" idx="12"/>
          </p:nvPr>
        </p:nvSpPr>
        <p:spPr/>
        <p:txBody>
          <a:bodyPr/>
          <a:lstStyle/>
          <a:p>
            <a:fld id="{776D6610-3AF1-4D00-B943-C7C9673A6651}" type="slidenum">
              <a:rPr lang="en-US" smtClean="0"/>
              <a:t>‹#›</a:t>
            </a:fld>
            <a:endParaRPr lang="en-US"/>
          </a:p>
        </p:txBody>
      </p:sp>
    </p:spTree>
    <p:extLst>
      <p:ext uri="{BB962C8B-B14F-4D97-AF65-F5344CB8AC3E}">
        <p14:creationId xmlns:p14="http://schemas.microsoft.com/office/powerpoint/2010/main" val="3154552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8FC1E-EAAC-4477-A8DD-F21F62BD224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34EC48-4344-4FF4-82F0-E58BDF54E204}"/>
              </a:ext>
            </a:extLst>
          </p:cNvPr>
          <p:cNvSpPr>
            <a:spLocks noGrp="1"/>
          </p:cNvSpPr>
          <p:nvPr>
            <p:ph type="dt" sz="half" idx="10"/>
          </p:nvPr>
        </p:nvSpPr>
        <p:spPr/>
        <p:txBody>
          <a:bodyPr/>
          <a:lstStyle/>
          <a:p>
            <a:fld id="{491D6D7A-7C8F-4588-90B0-3BB315BCA3DE}" type="datetimeFigureOut">
              <a:rPr lang="en-US" smtClean="0"/>
              <a:t>9/10/2020</a:t>
            </a:fld>
            <a:endParaRPr lang="en-US"/>
          </a:p>
        </p:txBody>
      </p:sp>
      <p:sp>
        <p:nvSpPr>
          <p:cNvPr id="4" name="Footer Placeholder 3">
            <a:extLst>
              <a:ext uri="{FF2B5EF4-FFF2-40B4-BE49-F238E27FC236}">
                <a16:creationId xmlns:a16="http://schemas.microsoft.com/office/drawing/2014/main" id="{A77DC607-4880-4CEB-B4CC-71030FF3997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13AF791-2AAC-4070-BBB6-E2245628A95B}"/>
              </a:ext>
            </a:extLst>
          </p:cNvPr>
          <p:cNvSpPr>
            <a:spLocks noGrp="1"/>
          </p:cNvSpPr>
          <p:nvPr>
            <p:ph type="sldNum" sz="quarter" idx="12"/>
          </p:nvPr>
        </p:nvSpPr>
        <p:spPr/>
        <p:txBody>
          <a:bodyPr/>
          <a:lstStyle/>
          <a:p>
            <a:fld id="{776D6610-3AF1-4D00-B943-C7C9673A6651}" type="slidenum">
              <a:rPr lang="en-US" smtClean="0"/>
              <a:t>‹#›</a:t>
            </a:fld>
            <a:endParaRPr lang="en-US"/>
          </a:p>
        </p:txBody>
      </p:sp>
    </p:spTree>
    <p:extLst>
      <p:ext uri="{BB962C8B-B14F-4D97-AF65-F5344CB8AC3E}">
        <p14:creationId xmlns:p14="http://schemas.microsoft.com/office/powerpoint/2010/main" val="1905989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4E68CE-55A6-43E0-B331-99E7103B3101}"/>
              </a:ext>
            </a:extLst>
          </p:cNvPr>
          <p:cNvSpPr>
            <a:spLocks noGrp="1"/>
          </p:cNvSpPr>
          <p:nvPr>
            <p:ph type="dt" sz="half" idx="10"/>
          </p:nvPr>
        </p:nvSpPr>
        <p:spPr/>
        <p:txBody>
          <a:bodyPr/>
          <a:lstStyle/>
          <a:p>
            <a:fld id="{491D6D7A-7C8F-4588-90B0-3BB315BCA3DE}" type="datetimeFigureOut">
              <a:rPr lang="en-US" smtClean="0"/>
              <a:t>9/10/2020</a:t>
            </a:fld>
            <a:endParaRPr lang="en-US"/>
          </a:p>
        </p:txBody>
      </p:sp>
      <p:sp>
        <p:nvSpPr>
          <p:cNvPr id="3" name="Footer Placeholder 2">
            <a:extLst>
              <a:ext uri="{FF2B5EF4-FFF2-40B4-BE49-F238E27FC236}">
                <a16:creationId xmlns:a16="http://schemas.microsoft.com/office/drawing/2014/main" id="{E9C8825A-1D99-4F8C-ACD0-3AFF93556CB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3AAC57E-CC5A-4832-82F1-9E2A7B5B6B03}"/>
              </a:ext>
            </a:extLst>
          </p:cNvPr>
          <p:cNvSpPr>
            <a:spLocks noGrp="1"/>
          </p:cNvSpPr>
          <p:nvPr>
            <p:ph type="sldNum" sz="quarter" idx="12"/>
          </p:nvPr>
        </p:nvSpPr>
        <p:spPr/>
        <p:txBody>
          <a:bodyPr/>
          <a:lstStyle/>
          <a:p>
            <a:fld id="{776D6610-3AF1-4D00-B943-C7C9673A6651}" type="slidenum">
              <a:rPr lang="en-US" smtClean="0"/>
              <a:t>‹#›</a:t>
            </a:fld>
            <a:endParaRPr lang="en-US"/>
          </a:p>
        </p:txBody>
      </p:sp>
    </p:spTree>
    <p:extLst>
      <p:ext uri="{BB962C8B-B14F-4D97-AF65-F5344CB8AC3E}">
        <p14:creationId xmlns:p14="http://schemas.microsoft.com/office/powerpoint/2010/main" val="2086842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21C2B-4172-4924-9308-F4EA10F585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D1D38E-0FAB-4411-B1D1-EE5BC619AF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3B43BAD-BF7B-417F-A49F-EFADFE7537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9470F6-EDFE-4341-8C6D-6293EBFDD396}"/>
              </a:ext>
            </a:extLst>
          </p:cNvPr>
          <p:cNvSpPr>
            <a:spLocks noGrp="1"/>
          </p:cNvSpPr>
          <p:nvPr>
            <p:ph type="dt" sz="half" idx="10"/>
          </p:nvPr>
        </p:nvSpPr>
        <p:spPr/>
        <p:txBody>
          <a:bodyPr/>
          <a:lstStyle/>
          <a:p>
            <a:fld id="{491D6D7A-7C8F-4588-90B0-3BB315BCA3DE}" type="datetimeFigureOut">
              <a:rPr lang="en-US" smtClean="0"/>
              <a:t>9/10/2020</a:t>
            </a:fld>
            <a:endParaRPr lang="en-US"/>
          </a:p>
        </p:txBody>
      </p:sp>
      <p:sp>
        <p:nvSpPr>
          <p:cNvPr id="6" name="Footer Placeholder 5">
            <a:extLst>
              <a:ext uri="{FF2B5EF4-FFF2-40B4-BE49-F238E27FC236}">
                <a16:creationId xmlns:a16="http://schemas.microsoft.com/office/drawing/2014/main" id="{D75EE689-D480-4C1C-955B-218C787AE9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D8CF90-A82D-42D3-934B-18F0239D9E49}"/>
              </a:ext>
            </a:extLst>
          </p:cNvPr>
          <p:cNvSpPr>
            <a:spLocks noGrp="1"/>
          </p:cNvSpPr>
          <p:nvPr>
            <p:ph type="sldNum" sz="quarter" idx="12"/>
          </p:nvPr>
        </p:nvSpPr>
        <p:spPr/>
        <p:txBody>
          <a:bodyPr/>
          <a:lstStyle/>
          <a:p>
            <a:fld id="{776D6610-3AF1-4D00-B943-C7C9673A6651}" type="slidenum">
              <a:rPr lang="en-US" smtClean="0"/>
              <a:t>‹#›</a:t>
            </a:fld>
            <a:endParaRPr lang="en-US"/>
          </a:p>
        </p:txBody>
      </p:sp>
    </p:spTree>
    <p:extLst>
      <p:ext uri="{BB962C8B-B14F-4D97-AF65-F5344CB8AC3E}">
        <p14:creationId xmlns:p14="http://schemas.microsoft.com/office/powerpoint/2010/main" val="1297455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EE1BC-8EED-4097-9198-2042CC697A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7223E4-4566-46F5-87BC-D0739121A8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0C0E044-BADE-42E2-B357-1881E4CF4C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1FC72A-8E54-4371-81CC-162E7C964923}"/>
              </a:ext>
            </a:extLst>
          </p:cNvPr>
          <p:cNvSpPr>
            <a:spLocks noGrp="1"/>
          </p:cNvSpPr>
          <p:nvPr>
            <p:ph type="dt" sz="half" idx="10"/>
          </p:nvPr>
        </p:nvSpPr>
        <p:spPr/>
        <p:txBody>
          <a:bodyPr/>
          <a:lstStyle/>
          <a:p>
            <a:fld id="{491D6D7A-7C8F-4588-90B0-3BB315BCA3DE}" type="datetimeFigureOut">
              <a:rPr lang="en-US" smtClean="0"/>
              <a:t>9/10/2020</a:t>
            </a:fld>
            <a:endParaRPr lang="en-US"/>
          </a:p>
        </p:txBody>
      </p:sp>
      <p:sp>
        <p:nvSpPr>
          <p:cNvPr id="6" name="Footer Placeholder 5">
            <a:extLst>
              <a:ext uri="{FF2B5EF4-FFF2-40B4-BE49-F238E27FC236}">
                <a16:creationId xmlns:a16="http://schemas.microsoft.com/office/drawing/2014/main" id="{DE2079DC-4F0B-4CD2-8BEC-E8F7273E7D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647685-A8E5-4CEC-B6A9-427BC448377E}"/>
              </a:ext>
            </a:extLst>
          </p:cNvPr>
          <p:cNvSpPr>
            <a:spLocks noGrp="1"/>
          </p:cNvSpPr>
          <p:nvPr>
            <p:ph type="sldNum" sz="quarter" idx="12"/>
          </p:nvPr>
        </p:nvSpPr>
        <p:spPr/>
        <p:txBody>
          <a:bodyPr/>
          <a:lstStyle/>
          <a:p>
            <a:fld id="{776D6610-3AF1-4D00-B943-C7C9673A6651}" type="slidenum">
              <a:rPr lang="en-US" smtClean="0"/>
              <a:t>‹#›</a:t>
            </a:fld>
            <a:endParaRPr lang="en-US"/>
          </a:p>
        </p:txBody>
      </p:sp>
    </p:spTree>
    <p:extLst>
      <p:ext uri="{BB962C8B-B14F-4D97-AF65-F5344CB8AC3E}">
        <p14:creationId xmlns:p14="http://schemas.microsoft.com/office/powerpoint/2010/main" val="1936642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848959-4792-402A-8EA4-4DF447038B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A6CEA0C-E518-4803-B5B4-3D0F956547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BBC3B3-6C73-4507-B4DF-57B409824C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1D6D7A-7C8F-4588-90B0-3BB315BCA3DE}" type="datetimeFigureOut">
              <a:rPr lang="en-US" smtClean="0"/>
              <a:t>9/10/2020</a:t>
            </a:fld>
            <a:endParaRPr lang="en-US"/>
          </a:p>
        </p:txBody>
      </p:sp>
      <p:sp>
        <p:nvSpPr>
          <p:cNvPr id="5" name="Footer Placeholder 4">
            <a:extLst>
              <a:ext uri="{FF2B5EF4-FFF2-40B4-BE49-F238E27FC236}">
                <a16:creationId xmlns:a16="http://schemas.microsoft.com/office/drawing/2014/main" id="{398B2748-1CD4-4BFA-9B88-FCEC486A1C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ECDF9E4-5997-4032-AEC5-51805279D2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6D6610-3AF1-4D00-B943-C7C9673A6651}" type="slidenum">
              <a:rPr lang="en-US" smtClean="0"/>
              <a:t>‹#›</a:t>
            </a:fld>
            <a:endParaRPr lang="en-US"/>
          </a:p>
        </p:txBody>
      </p:sp>
    </p:spTree>
    <p:extLst>
      <p:ext uri="{BB962C8B-B14F-4D97-AF65-F5344CB8AC3E}">
        <p14:creationId xmlns:p14="http://schemas.microsoft.com/office/powerpoint/2010/main" val="1365344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C6D44-43A9-4FB7-8231-5FAA59CCFE29}"/>
              </a:ext>
            </a:extLst>
          </p:cNvPr>
          <p:cNvSpPr>
            <a:spLocks noGrp="1"/>
          </p:cNvSpPr>
          <p:nvPr>
            <p:ph type="ctrTitle"/>
          </p:nvPr>
        </p:nvSpPr>
        <p:spPr/>
        <p:txBody>
          <a:bodyPr>
            <a:normAutofit fontScale="90000"/>
          </a:bodyPr>
          <a:lstStyle/>
          <a:p>
            <a:r>
              <a:rPr lang="en-US" sz="4000" b="1" dirty="0"/>
              <a:t>Elegant- and ACL- based trajectory tuning for FAST facility </a:t>
            </a:r>
            <a:br>
              <a:rPr lang="en-US" sz="4000" b="1" dirty="0"/>
            </a:br>
            <a:r>
              <a:rPr lang="en-US" sz="4000" b="1" dirty="0"/>
              <a:t>(</a:t>
            </a:r>
            <a:r>
              <a:rPr lang="en-US" sz="4000" b="1" dirty="0" err="1"/>
              <a:t>ElegantACL</a:t>
            </a:r>
            <a:r>
              <a:rPr lang="en-US" sz="4000" b="1" dirty="0"/>
              <a:t>)</a:t>
            </a:r>
            <a:br>
              <a:rPr lang="en-US" dirty="0"/>
            </a:br>
            <a:endParaRPr lang="en-US" dirty="0"/>
          </a:p>
        </p:txBody>
      </p:sp>
      <p:sp>
        <p:nvSpPr>
          <p:cNvPr id="3" name="Subtitle 2">
            <a:extLst>
              <a:ext uri="{FF2B5EF4-FFF2-40B4-BE49-F238E27FC236}">
                <a16:creationId xmlns:a16="http://schemas.microsoft.com/office/drawing/2014/main" id="{BEB370FA-3F45-4F0E-8D75-8D72E51C2EF6}"/>
              </a:ext>
            </a:extLst>
          </p:cNvPr>
          <p:cNvSpPr>
            <a:spLocks noGrp="1"/>
          </p:cNvSpPr>
          <p:nvPr>
            <p:ph type="subTitle" idx="1"/>
          </p:nvPr>
        </p:nvSpPr>
        <p:spPr/>
        <p:txBody>
          <a:bodyPr/>
          <a:lstStyle/>
          <a:p>
            <a:r>
              <a:rPr lang="en-US" dirty="0"/>
              <a:t>PI Jinhao Ruan</a:t>
            </a:r>
          </a:p>
          <a:p>
            <a:r>
              <a:rPr lang="en-US" dirty="0"/>
              <a:t>co-PI Chip Edstrom</a:t>
            </a:r>
          </a:p>
        </p:txBody>
      </p:sp>
    </p:spTree>
    <p:extLst>
      <p:ext uri="{BB962C8B-B14F-4D97-AF65-F5344CB8AC3E}">
        <p14:creationId xmlns:p14="http://schemas.microsoft.com/office/powerpoint/2010/main" val="503575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9F00E-DA60-45A3-8C5F-4A5F74A8ED92}"/>
              </a:ext>
            </a:extLst>
          </p:cNvPr>
          <p:cNvSpPr>
            <a:spLocks noGrp="1"/>
          </p:cNvSpPr>
          <p:nvPr>
            <p:ph type="title"/>
          </p:nvPr>
        </p:nvSpPr>
        <p:spPr/>
        <p:txBody>
          <a:bodyPr/>
          <a:lstStyle/>
          <a:p>
            <a:r>
              <a:rPr lang="en-US" dirty="0"/>
              <a:t>Proposed study-rough shift plan</a:t>
            </a:r>
          </a:p>
        </p:txBody>
      </p:sp>
      <p:sp>
        <p:nvSpPr>
          <p:cNvPr id="3" name="Content Placeholder 2">
            <a:extLst>
              <a:ext uri="{FF2B5EF4-FFF2-40B4-BE49-F238E27FC236}">
                <a16:creationId xmlns:a16="http://schemas.microsoft.com/office/drawing/2014/main" id="{B8EE7C2A-20E7-4053-B3D4-7D2773B7ABFE}"/>
              </a:ext>
            </a:extLst>
          </p:cNvPr>
          <p:cNvSpPr>
            <a:spLocks noGrp="1"/>
          </p:cNvSpPr>
          <p:nvPr>
            <p:ph idx="1"/>
          </p:nvPr>
        </p:nvSpPr>
        <p:spPr/>
        <p:txBody>
          <a:bodyPr>
            <a:normAutofit fontScale="92500" lnSpcReduction="10000"/>
          </a:bodyPr>
          <a:lstStyle/>
          <a:p>
            <a:r>
              <a:rPr lang="en-US" b="1" dirty="0"/>
              <a:t>Three shifts in Run 3 with at least 2 days between each shift for data analysis and code changes.</a:t>
            </a:r>
            <a:endParaRPr lang="en-US" dirty="0"/>
          </a:p>
          <a:p>
            <a:pPr lvl="1"/>
            <a:endParaRPr lang="en-US" b="1" dirty="0"/>
          </a:p>
          <a:p>
            <a:pPr lvl="1"/>
            <a:r>
              <a:rPr lang="en-US" b="1" dirty="0"/>
              <a:t>Shift 1 </a:t>
            </a:r>
            <a:r>
              <a:rPr lang="en-US" dirty="0"/>
              <a:t>(2 study periods, 8 hours total) Establish the reference trajectory. Establish the real time simulation with live parameter. Calibrate BPM response vs magnet strength.</a:t>
            </a:r>
          </a:p>
          <a:p>
            <a:pPr lvl="1"/>
            <a:endParaRPr lang="en-US" dirty="0"/>
          </a:p>
          <a:p>
            <a:pPr lvl="1"/>
            <a:r>
              <a:rPr lang="en-US" b="1" dirty="0"/>
              <a:t>Shift 2</a:t>
            </a:r>
            <a:r>
              <a:rPr lang="en-US" dirty="0"/>
              <a:t> (1 study period, 4 hours total) Finish the final setup of the program. Preliminary study of trajectory tuning with our ACL.</a:t>
            </a:r>
          </a:p>
          <a:p>
            <a:pPr lvl="1"/>
            <a:endParaRPr lang="en-US" b="1" dirty="0"/>
          </a:p>
          <a:p>
            <a:pPr lvl="1"/>
            <a:r>
              <a:rPr lang="en-US" b="1" dirty="0"/>
              <a:t>Shift 3</a:t>
            </a:r>
            <a:r>
              <a:rPr lang="en-US" dirty="0"/>
              <a:t> (2 study periods, 8 hours total) integration of our ACL to sequence and real beam test. The final 4 hours of this shift will be used as backup just in case any of the planned study take longer than expected.</a:t>
            </a:r>
          </a:p>
          <a:p>
            <a:endParaRPr lang="en-US" dirty="0"/>
          </a:p>
        </p:txBody>
      </p:sp>
    </p:spTree>
    <p:extLst>
      <p:ext uri="{BB962C8B-B14F-4D97-AF65-F5344CB8AC3E}">
        <p14:creationId xmlns:p14="http://schemas.microsoft.com/office/powerpoint/2010/main" val="4191422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CBB86-712B-470B-8055-EB7868A2A33B}"/>
              </a:ext>
            </a:extLst>
          </p:cNvPr>
          <p:cNvSpPr>
            <a:spLocks noGrp="1"/>
          </p:cNvSpPr>
          <p:nvPr>
            <p:ph type="title"/>
          </p:nvPr>
        </p:nvSpPr>
        <p:spPr/>
        <p:txBody>
          <a:bodyPr/>
          <a:lstStyle/>
          <a:p>
            <a:r>
              <a:rPr lang="en-US" dirty="0"/>
              <a:t>Expected results</a:t>
            </a:r>
          </a:p>
        </p:txBody>
      </p:sp>
      <p:sp>
        <p:nvSpPr>
          <p:cNvPr id="3" name="Content Placeholder 2">
            <a:extLst>
              <a:ext uri="{FF2B5EF4-FFF2-40B4-BE49-F238E27FC236}">
                <a16:creationId xmlns:a16="http://schemas.microsoft.com/office/drawing/2014/main" id="{AFACD7CB-0907-49E7-890C-206A9EE3DA17}"/>
              </a:ext>
            </a:extLst>
          </p:cNvPr>
          <p:cNvSpPr>
            <a:spLocks noGrp="1"/>
          </p:cNvSpPr>
          <p:nvPr>
            <p:ph idx="1"/>
          </p:nvPr>
        </p:nvSpPr>
        <p:spPr>
          <a:xfrm>
            <a:off x="458638" y="1618591"/>
            <a:ext cx="10515600" cy="4351338"/>
          </a:xfrm>
        </p:spPr>
        <p:txBody>
          <a:bodyPr/>
          <a:lstStyle/>
          <a:p>
            <a:pPr lvl="1"/>
            <a:r>
              <a:rPr lang="en-US" dirty="0"/>
              <a:t>We expect to develop a sequencer-based trajectory tuning package that will allow operators to rapidly and easily tune the beam back to a golden trajectory within reason.</a:t>
            </a:r>
          </a:p>
          <a:p>
            <a:pPr lvl="2"/>
            <a:r>
              <a:rPr lang="en-US" dirty="0"/>
              <a:t>The proposed trajectory tuning are designed to compensate for the magnetic errors. But there’s other operation conditions that will effect the trajectory as well, such as energy drift, thermal effects etc.</a:t>
            </a:r>
          </a:p>
          <a:p>
            <a:pPr lvl="1"/>
            <a:r>
              <a:rPr lang="en-US" dirty="0"/>
              <a:t>We hope that this effort will lay a good foundation for further exploration, allowing for development of tools that make use of more sophisticated codes (e.g. neural networks) to perform more rigorous error compensation and offer greater operational flexibility.</a:t>
            </a:r>
          </a:p>
          <a:p>
            <a:pPr lvl="1"/>
            <a:r>
              <a:rPr lang="en-US" dirty="0"/>
              <a:t>With elegant-</a:t>
            </a:r>
            <a:r>
              <a:rPr lang="en-US" dirty="0" err="1"/>
              <a:t>acl</a:t>
            </a:r>
            <a:r>
              <a:rPr lang="en-US" dirty="0"/>
              <a:t> being one of our available tools we are expecting to be able to help more LINAC study proposals </a:t>
            </a:r>
            <a:r>
              <a:rPr lang="en-US"/>
              <a:t>in later </a:t>
            </a:r>
            <a:r>
              <a:rPr lang="en-US" dirty="0"/>
              <a:t>runs.</a:t>
            </a:r>
          </a:p>
        </p:txBody>
      </p:sp>
    </p:spTree>
    <p:extLst>
      <p:ext uri="{BB962C8B-B14F-4D97-AF65-F5344CB8AC3E}">
        <p14:creationId xmlns:p14="http://schemas.microsoft.com/office/powerpoint/2010/main" val="2879726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96ABE-ED31-415A-99AE-78106A05C550}"/>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9D17299C-2FD9-4745-916E-0F96C387946E}"/>
              </a:ext>
            </a:extLst>
          </p:cNvPr>
          <p:cNvSpPr>
            <a:spLocks noGrp="1"/>
          </p:cNvSpPr>
          <p:nvPr>
            <p:ph idx="1"/>
          </p:nvPr>
        </p:nvSpPr>
        <p:spPr/>
        <p:txBody>
          <a:bodyPr/>
          <a:lstStyle/>
          <a:p>
            <a:r>
              <a:rPr lang="en-US" dirty="0"/>
              <a:t>Background</a:t>
            </a:r>
          </a:p>
          <a:p>
            <a:r>
              <a:rPr lang="en-US" dirty="0"/>
              <a:t>Purpose of this proposal</a:t>
            </a:r>
          </a:p>
          <a:p>
            <a:r>
              <a:rPr lang="en-US" dirty="0"/>
              <a:t>Method</a:t>
            </a:r>
          </a:p>
          <a:p>
            <a:r>
              <a:rPr lang="en-US" dirty="0"/>
              <a:t>Progress so far</a:t>
            </a:r>
          </a:p>
          <a:p>
            <a:r>
              <a:rPr lang="en-US" dirty="0"/>
              <a:t>Proposed study</a:t>
            </a:r>
          </a:p>
        </p:txBody>
      </p:sp>
    </p:spTree>
    <p:extLst>
      <p:ext uri="{BB962C8B-B14F-4D97-AF65-F5344CB8AC3E}">
        <p14:creationId xmlns:p14="http://schemas.microsoft.com/office/powerpoint/2010/main" val="2080976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12186-EDB9-4CDF-ABAB-7D3D99C6A4E0}"/>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62FE2A97-BAB9-44C7-8481-D5E588E7D9EF}"/>
              </a:ext>
            </a:extLst>
          </p:cNvPr>
          <p:cNvSpPr>
            <a:spLocks noGrp="1"/>
          </p:cNvSpPr>
          <p:nvPr>
            <p:ph idx="1"/>
          </p:nvPr>
        </p:nvSpPr>
        <p:spPr/>
        <p:txBody>
          <a:bodyPr/>
          <a:lstStyle/>
          <a:p>
            <a:r>
              <a:rPr lang="en-US" dirty="0"/>
              <a:t>FAST LINAC performance is critical for the stable injection of IOTA. So far with the help of 6DSIM program LINAC performance has been improved quite bit.</a:t>
            </a:r>
          </a:p>
          <a:p>
            <a:r>
              <a:rPr lang="en-US" dirty="0"/>
              <a:t>Two modes of operation right now</a:t>
            </a:r>
          </a:p>
          <a:p>
            <a:pPr lvl="1"/>
            <a:r>
              <a:rPr lang="en-US" dirty="0"/>
              <a:t>Operator mode</a:t>
            </a:r>
          </a:p>
          <a:p>
            <a:pPr lvl="2"/>
            <a:r>
              <a:rPr lang="en-US" dirty="0"/>
              <a:t>Mainly rely on sequencer</a:t>
            </a:r>
          </a:p>
          <a:p>
            <a:pPr lvl="2"/>
            <a:r>
              <a:rPr lang="en-US" dirty="0"/>
              <a:t>Routine turn on-off, very efficient, pretty reliable</a:t>
            </a:r>
          </a:p>
          <a:p>
            <a:pPr lvl="1"/>
            <a:r>
              <a:rPr lang="en-US" dirty="0"/>
              <a:t>Expert mode</a:t>
            </a:r>
          </a:p>
          <a:p>
            <a:pPr lvl="2"/>
            <a:r>
              <a:rPr lang="en-US" dirty="0"/>
              <a:t>Mainly rely on 6DSIM</a:t>
            </a:r>
          </a:p>
          <a:p>
            <a:pPr lvl="2"/>
            <a:r>
              <a:rPr lang="en-US" dirty="0"/>
              <a:t>Trajectory tune, beam matching, IOTA research </a:t>
            </a:r>
            <a:r>
              <a:rPr lang="en-US" dirty="0" err="1"/>
              <a:t>etc</a:t>
            </a:r>
            <a:r>
              <a:rPr lang="en-US" dirty="0"/>
              <a:t>…</a:t>
            </a:r>
          </a:p>
        </p:txBody>
      </p:sp>
    </p:spTree>
    <p:extLst>
      <p:ext uri="{BB962C8B-B14F-4D97-AF65-F5344CB8AC3E}">
        <p14:creationId xmlns:p14="http://schemas.microsoft.com/office/powerpoint/2010/main" val="1755659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9788B-64A4-4A96-9404-D761E3F1BB7F}"/>
              </a:ext>
            </a:extLst>
          </p:cNvPr>
          <p:cNvSpPr>
            <a:spLocks noGrp="1"/>
          </p:cNvSpPr>
          <p:nvPr>
            <p:ph type="title"/>
          </p:nvPr>
        </p:nvSpPr>
        <p:spPr/>
        <p:txBody>
          <a:bodyPr/>
          <a:lstStyle/>
          <a:p>
            <a:r>
              <a:rPr lang="en-US" dirty="0"/>
              <a:t>Purpose of this proposal</a:t>
            </a:r>
          </a:p>
        </p:txBody>
      </p:sp>
      <p:sp>
        <p:nvSpPr>
          <p:cNvPr id="3" name="Content Placeholder 2">
            <a:extLst>
              <a:ext uri="{FF2B5EF4-FFF2-40B4-BE49-F238E27FC236}">
                <a16:creationId xmlns:a16="http://schemas.microsoft.com/office/drawing/2014/main" id="{F4D3BFF8-F63F-4608-A118-15B041A3E238}"/>
              </a:ext>
            </a:extLst>
          </p:cNvPr>
          <p:cNvSpPr>
            <a:spLocks noGrp="1"/>
          </p:cNvSpPr>
          <p:nvPr>
            <p:ph idx="1"/>
          </p:nvPr>
        </p:nvSpPr>
        <p:spPr/>
        <p:txBody>
          <a:bodyPr>
            <a:normAutofit fontScale="85000" lnSpcReduction="20000"/>
          </a:bodyPr>
          <a:lstStyle/>
          <a:p>
            <a:r>
              <a:rPr lang="en-US" dirty="0"/>
              <a:t>The ultimate goal is to move the trajectory tuning from 6DSIM to sequencer-based operation.</a:t>
            </a:r>
          </a:p>
          <a:p>
            <a:pPr lvl="1"/>
            <a:r>
              <a:rPr lang="en-US" dirty="0"/>
              <a:t>We all know how efficient 6DSIM is doing the trajectory tuning.</a:t>
            </a:r>
          </a:p>
          <a:p>
            <a:pPr lvl="1"/>
            <a:r>
              <a:rPr lang="en-US" dirty="0"/>
              <a:t>However it will be difficult to integrate 6DSIM into sequencer-based application because of the interface.</a:t>
            </a:r>
          </a:p>
          <a:p>
            <a:pPr lvl="1"/>
            <a:r>
              <a:rPr lang="en-US" dirty="0"/>
              <a:t>Also the learning curve is steeper for operators with most day-to-day beamline tuning activities</a:t>
            </a:r>
          </a:p>
          <a:p>
            <a:r>
              <a:rPr lang="en-US" dirty="0"/>
              <a:t>A new, integrated approach with </a:t>
            </a:r>
            <a:r>
              <a:rPr lang="en-US" dirty="0" err="1"/>
              <a:t>ElegantACL</a:t>
            </a:r>
            <a:r>
              <a:rPr lang="en-US" dirty="0"/>
              <a:t> would:</a:t>
            </a:r>
          </a:p>
          <a:p>
            <a:pPr lvl="1"/>
            <a:r>
              <a:rPr lang="en-US" dirty="0"/>
              <a:t>Allow for ACL/Python/C++/Java wrappers to interface with elegant in different ways according to the tuning activity.</a:t>
            </a:r>
          </a:p>
          <a:p>
            <a:pPr lvl="2"/>
            <a:r>
              <a:rPr lang="en-US" dirty="0"/>
              <a:t>These could each be launched via sequencer or synoptic in keeping with other FAST controls applications and could be made available anywhere on the controls network.</a:t>
            </a:r>
          </a:p>
          <a:p>
            <a:pPr lvl="1"/>
            <a:r>
              <a:rPr lang="en-US" dirty="0"/>
              <a:t>Allow for seamless upgrades to the process based on the developing needs of the facility or hooks for studies to make use of the online model.</a:t>
            </a:r>
          </a:p>
          <a:p>
            <a:pPr lvl="1"/>
            <a:r>
              <a:rPr lang="en-US" dirty="0"/>
              <a:t>Allow outside collaborators develop own application because of the popularity of elegant in accelerator community</a:t>
            </a:r>
          </a:p>
          <a:p>
            <a:pPr lvl="1"/>
            <a:endParaRPr lang="en-US" dirty="0"/>
          </a:p>
        </p:txBody>
      </p:sp>
    </p:spTree>
    <p:extLst>
      <p:ext uri="{BB962C8B-B14F-4D97-AF65-F5344CB8AC3E}">
        <p14:creationId xmlns:p14="http://schemas.microsoft.com/office/powerpoint/2010/main" val="2767921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8EE67-FFD1-4113-818B-4137DA0BA1AD}"/>
              </a:ext>
            </a:extLst>
          </p:cNvPr>
          <p:cNvSpPr>
            <a:spLocks noGrp="1"/>
          </p:cNvSpPr>
          <p:nvPr>
            <p:ph type="title"/>
          </p:nvPr>
        </p:nvSpPr>
        <p:spPr/>
        <p:txBody>
          <a:bodyPr/>
          <a:lstStyle/>
          <a:p>
            <a:r>
              <a:rPr lang="en-US" dirty="0"/>
              <a:t>Initial Method</a:t>
            </a:r>
          </a:p>
        </p:txBody>
      </p:sp>
      <p:sp>
        <p:nvSpPr>
          <p:cNvPr id="3" name="Content Placeholder 2">
            <a:extLst>
              <a:ext uri="{FF2B5EF4-FFF2-40B4-BE49-F238E27FC236}">
                <a16:creationId xmlns:a16="http://schemas.microsoft.com/office/drawing/2014/main" id="{38EC22F3-142C-463C-AD76-E47B07485BAB}"/>
              </a:ext>
            </a:extLst>
          </p:cNvPr>
          <p:cNvSpPr>
            <a:spLocks noGrp="1"/>
          </p:cNvSpPr>
          <p:nvPr>
            <p:ph idx="1"/>
          </p:nvPr>
        </p:nvSpPr>
        <p:spPr/>
        <p:txBody>
          <a:bodyPr/>
          <a:lstStyle/>
          <a:p>
            <a:r>
              <a:rPr lang="en-US" dirty="0"/>
              <a:t>ACL language</a:t>
            </a:r>
          </a:p>
          <a:p>
            <a:pPr lvl="1"/>
            <a:r>
              <a:rPr lang="en-US" dirty="0"/>
              <a:t>Currently our sequencer application is developed with ACL by Chip</a:t>
            </a:r>
          </a:p>
          <a:p>
            <a:pPr lvl="1"/>
            <a:r>
              <a:rPr lang="en-US" dirty="0"/>
              <a:t>Very well supported by Control group</a:t>
            </a:r>
          </a:p>
          <a:p>
            <a:r>
              <a:rPr lang="en-US" dirty="0"/>
              <a:t>Elegant</a:t>
            </a:r>
          </a:p>
          <a:p>
            <a:pPr lvl="1"/>
            <a:r>
              <a:rPr lang="en-US" dirty="0"/>
              <a:t>Very popular accelerator simulation toolkit</a:t>
            </a:r>
          </a:p>
          <a:p>
            <a:pPr lvl="1"/>
            <a:r>
              <a:rPr lang="en-US" dirty="0"/>
              <a:t>Already installed on the CLX cluster</a:t>
            </a:r>
          </a:p>
          <a:p>
            <a:pPr lvl="2"/>
            <a:r>
              <a:rPr lang="en-US" dirty="0"/>
              <a:t>Currently CLX33 only, but extendable to all CLX nodes if use justifies it</a:t>
            </a:r>
          </a:p>
          <a:p>
            <a:pPr lvl="1"/>
            <a:r>
              <a:rPr lang="en-US" dirty="0"/>
              <a:t>Lattice file has been established by Dan</a:t>
            </a:r>
          </a:p>
          <a:p>
            <a:pPr lvl="1"/>
            <a:r>
              <a:rPr lang="en-US" dirty="0"/>
              <a:t>Uses similar algorithms for trajectory tuning as 6DSIM</a:t>
            </a:r>
          </a:p>
          <a:p>
            <a:pPr lvl="1"/>
            <a:r>
              <a:rPr lang="en-US" dirty="0"/>
              <a:t>Some work initiated by Summer student Lea C. </a:t>
            </a:r>
            <a:r>
              <a:rPr lang="en-US" dirty="0" err="1"/>
              <a:t>Richtmann</a:t>
            </a:r>
            <a:r>
              <a:rPr lang="en-US" dirty="0"/>
              <a:t> (2019)</a:t>
            </a:r>
          </a:p>
        </p:txBody>
      </p:sp>
    </p:spTree>
    <p:extLst>
      <p:ext uri="{BB962C8B-B14F-4D97-AF65-F5344CB8AC3E}">
        <p14:creationId xmlns:p14="http://schemas.microsoft.com/office/powerpoint/2010/main" val="601549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FF204-E08C-445B-A4A2-348045FEFDAE}"/>
              </a:ext>
            </a:extLst>
          </p:cNvPr>
          <p:cNvSpPr>
            <a:spLocks noGrp="1"/>
          </p:cNvSpPr>
          <p:nvPr>
            <p:ph type="title"/>
          </p:nvPr>
        </p:nvSpPr>
        <p:spPr/>
        <p:txBody>
          <a:bodyPr/>
          <a:lstStyle/>
          <a:p>
            <a:r>
              <a:rPr lang="en-US" dirty="0"/>
              <a:t>Method-simplified flow chart</a:t>
            </a:r>
          </a:p>
        </p:txBody>
      </p:sp>
      <p:grpSp>
        <p:nvGrpSpPr>
          <p:cNvPr id="23" name="Group 22">
            <a:extLst>
              <a:ext uri="{FF2B5EF4-FFF2-40B4-BE49-F238E27FC236}">
                <a16:creationId xmlns:a16="http://schemas.microsoft.com/office/drawing/2014/main" id="{15F0853E-9CF9-4141-A80D-673E8FDE28E6}"/>
              </a:ext>
            </a:extLst>
          </p:cNvPr>
          <p:cNvGrpSpPr/>
          <p:nvPr/>
        </p:nvGrpSpPr>
        <p:grpSpPr>
          <a:xfrm>
            <a:off x="1371602" y="1968686"/>
            <a:ext cx="8911086" cy="3714258"/>
            <a:chOff x="1380227" y="2006354"/>
            <a:chExt cx="8911086" cy="3714258"/>
          </a:xfrm>
        </p:grpSpPr>
        <p:sp>
          <p:nvSpPr>
            <p:cNvPr id="4" name="TextBox 3">
              <a:extLst>
                <a:ext uri="{FF2B5EF4-FFF2-40B4-BE49-F238E27FC236}">
                  <a16:creationId xmlns:a16="http://schemas.microsoft.com/office/drawing/2014/main" id="{A018AC47-3B7A-457A-97EF-EC43B3B63537}"/>
                </a:ext>
              </a:extLst>
            </p:cNvPr>
            <p:cNvSpPr txBox="1"/>
            <p:nvPr/>
          </p:nvSpPr>
          <p:spPr>
            <a:xfrm>
              <a:off x="4639930" y="2006354"/>
              <a:ext cx="2184641" cy="369332"/>
            </a:xfrm>
            <a:prstGeom prst="rect">
              <a:avLst/>
            </a:prstGeom>
            <a:noFill/>
            <a:ln w="9525">
              <a:solidFill>
                <a:schemeClr val="tx1"/>
              </a:solidFill>
            </a:ln>
          </p:spPr>
          <p:txBody>
            <a:bodyPr wrap="square" rtlCol="0">
              <a:spAutoFit/>
            </a:bodyPr>
            <a:lstStyle/>
            <a:p>
              <a:pPr algn="ctr"/>
              <a:r>
                <a:rPr lang="en-US" dirty="0"/>
                <a:t>ACNET</a:t>
              </a:r>
            </a:p>
          </p:txBody>
        </p:sp>
        <p:sp>
          <p:nvSpPr>
            <p:cNvPr id="6" name="TextBox 5">
              <a:extLst>
                <a:ext uri="{FF2B5EF4-FFF2-40B4-BE49-F238E27FC236}">
                  <a16:creationId xmlns:a16="http://schemas.microsoft.com/office/drawing/2014/main" id="{2A8815CB-A772-4A34-97A7-4E917BFD6298}"/>
                </a:ext>
              </a:extLst>
            </p:cNvPr>
            <p:cNvSpPr txBox="1"/>
            <p:nvPr/>
          </p:nvSpPr>
          <p:spPr>
            <a:xfrm>
              <a:off x="4052259" y="3309485"/>
              <a:ext cx="3359987" cy="646331"/>
            </a:xfrm>
            <a:prstGeom prst="rect">
              <a:avLst/>
            </a:prstGeom>
            <a:noFill/>
            <a:ln w="9525">
              <a:solidFill>
                <a:schemeClr val="tx1"/>
              </a:solidFill>
            </a:ln>
          </p:spPr>
          <p:txBody>
            <a:bodyPr wrap="square" rtlCol="0">
              <a:spAutoFit/>
            </a:bodyPr>
            <a:lstStyle/>
            <a:p>
              <a:pPr algn="ctr"/>
              <a:r>
                <a:rPr lang="en-US" dirty="0"/>
                <a:t>Sequencer Application</a:t>
              </a:r>
            </a:p>
            <a:p>
              <a:pPr algn="ctr"/>
              <a:r>
                <a:rPr lang="en-US" dirty="0"/>
                <a:t>(ACL based)</a:t>
              </a:r>
            </a:p>
          </p:txBody>
        </p:sp>
        <p:sp>
          <p:nvSpPr>
            <p:cNvPr id="8" name="TextBox 7">
              <a:extLst>
                <a:ext uri="{FF2B5EF4-FFF2-40B4-BE49-F238E27FC236}">
                  <a16:creationId xmlns:a16="http://schemas.microsoft.com/office/drawing/2014/main" id="{C2CF1F0D-44DC-4B1F-9570-9B11ACF67222}"/>
                </a:ext>
              </a:extLst>
            </p:cNvPr>
            <p:cNvSpPr txBox="1"/>
            <p:nvPr/>
          </p:nvSpPr>
          <p:spPr>
            <a:xfrm>
              <a:off x="4052258" y="5074281"/>
              <a:ext cx="3359987" cy="646331"/>
            </a:xfrm>
            <a:prstGeom prst="rect">
              <a:avLst/>
            </a:prstGeom>
            <a:noFill/>
            <a:ln w="9525">
              <a:solidFill>
                <a:schemeClr val="tx1"/>
              </a:solidFill>
            </a:ln>
          </p:spPr>
          <p:txBody>
            <a:bodyPr wrap="square" rtlCol="0">
              <a:spAutoFit/>
            </a:bodyPr>
            <a:lstStyle/>
            <a:p>
              <a:pPr algn="ctr"/>
              <a:r>
                <a:rPr lang="en-US" dirty="0"/>
                <a:t>FAST Lattice simulation</a:t>
              </a:r>
            </a:p>
            <a:p>
              <a:pPr algn="ctr"/>
              <a:r>
                <a:rPr lang="en-US" dirty="0"/>
                <a:t>(Elegant based)</a:t>
              </a:r>
            </a:p>
          </p:txBody>
        </p:sp>
        <p:sp>
          <p:nvSpPr>
            <p:cNvPr id="9" name="Arrow: Down 8">
              <a:extLst>
                <a:ext uri="{FF2B5EF4-FFF2-40B4-BE49-F238E27FC236}">
                  <a16:creationId xmlns:a16="http://schemas.microsoft.com/office/drawing/2014/main" id="{7015EAC1-92F4-4EBB-9AD8-98913530CE62}"/>
                </a:ext>
              </a:extLst>
            </p:cNvPr>
            <p:cNvSpPr/>
            <p:nvPr/>
          </p:nvSpPr>
          <p:spPr>
            <a:xfrm>
              <a:off x="4615132" y="2536166"/>
              <a:ext cx="293298" cy="7733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3E5D866F-6EB8-426E-977B-EDDE748547F5}"/>
                </a:ext>
              </a:extLst>
            </p:cNvPr>
            <p:cNvSpPr txBox="1"/>
            <p:nvPr/>
          </p:nvSpPr>
          <p:spPr>
            <a:xfrm>
              <a:off x="4015595" y="2675247"/>
              <a:ext cx="793630" cy="369332"/>
            </a:xfrm>
            <a:prstGeom prst="rect">
              <a:avLst/>
            </a:prstGeom>
            <a:noFill/>
          </p:spPr>
          <p:txBody>
            <a:bodyPr wrap="square" rtlCol="0">
              <a:spAutoFit/>
            </a:bodyPr>
            <a:lstStyle/>
            <a:p>
              <a:r>
                <a:rPr lang="en-US" dirty="0"/>
                <a:t>Read</a:t>
              </a:r>
            </a:p>
          </p:txBody>
        </p:sp>
        <p:sp>
          <p:nvSpPr>
            <p:cNvPr id="11" name="Arrow: Down 10">
              <a:extLst>
                <a:ext uri="{FF2B5EF4-FFF2-40B4-BE49-F238E27FC236}">
                  <a16:creationId xmlns:a16="http://schemas.microsoft.com/office/drawing/2014/main" id="{83041F14-9BB3-440E-BDBC-E26996C0D09E}"/>
                </a:ext>
              </a:extLst>
            </p:cNvPr>
            <p:cNvSpPr/>
            <p:nvPr/>
          </p:nvSpPr>
          <p:spPr>
            <a:xfrm rot="10800000">
              <a:off x="6488141" y="2536165"/>
              <a:ext cx="293298" cy="773319"/>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193D115-C907-4465-B67C-8F1AFEB679EA}"/>
                </a:ext>
              </a:extLst>
            </p:cNvPr>
            <p:cNvSpPr txBox="1"/>
            <p:nvPr/>
          </p:nvSpPr>
          <p:spPr>
            <a:xfrm>
              <a:off x="6824571" y="2675247"/>
              <a:ext cx="793630" cy="369332"/>
            </a:xfrm>
            <a:prstGeom prst="rect">
              <a:avLst/>
            </a:prstGeom>
            <a:noFill/>
          </p:spPr>
          <p:txBody>
            <a:bodyPr wrap="square" rtlCol="0">
              <a:spAutoFit/>
            </a:bodyPr>
            <a:lstStyle/>
            <a:p>
              <a:r>
                <a:rPr lang="en-US" dirty="0"/>
                <a:t>Set</a:t>
              </a:r>
            </a:p>
          </p:txBody>
        </p:sp>
        <p:sp>
          <p:nvSpPr>
            <p:cNvPr id="13" name="TextBox 12">
              <a:extLst>
                <a:ext uri="{FF2B5EF4-FFF2-40B4-BE49-F238E27FC236}">
                  <a16:creationId xmlns:a16="http://schemas.microsoft.com/office/drawing/2014/main" id="{35EFEAFD-72BC-4BFF-8C99-E3C6B992B994}"/>
                </a:ext>
              </a:extLst>
            </p:cNvPr>
            <p:cNvSpPr txBox="1"/>
            <p:nvPr/>
          </p:nvSpPr>
          <p:spPr>
            <a:xfrm>
              <a:off x="1380227" y="5212780"/>
              <a:ext cx="1311215" cy="369332"/>
            </a:xfrm>
            <a:prstGeom prst="rect">
              <a:avLst/>
            </a:prstGeom>
            <a:noFill/>
            <a:ln w="9525">
              <a:solidFill>
                <a:schemeClr val="tx1"/>
              </a:solidFill>
            </a:ln>
          </p:spPr>
          <p:txBody>
            <a:bodyPr wrap="square" rtlCol="0">
              <a:spAutoFit/>
            </a:bodyPr>
            <a:lstStyle/>
            <a:p>
              <a:r>
                <a:rPr lang="en-US" dirty="0"/>
                <a:t>Fast Lattice</a:t>
              </a:r>
            </a:p>
          </p:txBody>
        </p:sp>
        <p:sp>
          <p:nvSpPr>
            <p:cNvPr id="14" name="Arrow: Right 13">
              <a:extLst>
                <a:ext uri="{FF2B5EF4-FFF2-40B4-BE49-F238E27FC236}">
                  <a16:creationId xmlns:a16="http://schemas.microsoft.com/office/drawing/2014/main" id="{BBDA26B2-67D2-487C-9741-7717D5A73AD2}"/>
                </a:ext>
              </a:extLst>
            </p:cNvPr>
            <p:cNvSpPr/>
            <p:nvPr/>
          </p:nvSpPr>
          <p:spPr>
            <a:xfrm>
              <a:off x="2725947" y="5397446"/>
              <a:ext cx="1289648" cy="889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Down 14">
              <a:extLst>
                <a:ext uri="{FF2B5EF4-FFF2-40B4-BE49-F238E27FC236}">
                  <a16:creationId xmlns:a16="http://schemas.microsoft.com/office/drawing/2014/main" id="{419A0B40-46F7-4009-94B4-14A493D4BB63}"/>
                </a:ext>
              </a:extLst>
            </p:cNvPr>
            <p:cNvSpPr/>
            <p:nvPr/>
          </p:nvSpPr>
          <p:spPr>
            <a:xfrm>
              <a:off x="4287328" y="4028536"/>
              <a:ext cx="327804" cy="10457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C111BFF3-2408-47E0-8A5A-F81C2B104C83}"/>
                </a:ext>
              </a:extLst>
            </p:cNvPr>
            <p:cNvSpPr txBox="1"/>
            <p:nvPr/>
          </p:nvSpPr>
          <p:spPr>
            <a:xfrm>
              <a:off x="3303917" y="4191883"/>
              <a:ext cx="1311215" cy="646331"/>
            </a:xfrm>
            <a:prstGeom prst="rect">
              <a:avLst/>
            </a:prstGeom>
            <a:noFill/>
          </p:spPr>
          <p:txBody>
            <a:bodyPr wrap="square" rtlCol="0">
              <a:spAutoFit/>
            </a:bodyPr>
            <a:lstStyle/>
            <a:p>
              <a:r>
                <a:rPr lang="en-US" dirty="0"/>
                <a:t>Real time reading</a:t>
              </a:r>
            </a:p>
          </p:txBody>
        </p:sp>
        <p:sp>
          <p:nvSpPr>
            <p:cNvPr id="17" name="Arrow: Down 16">
              <a:extLst>
                <a:ext uri="{FF2B5EF4-FFF2-40B4-BE49-F238E27FC236}">
                  <a16:creationId xmlns:a16="http://schemas.microsoft.com/office/drawing/2014/main" id="{15AF3FE1-B71D-46C0-A89D-5A6743B43691}"/>
                </a:ext>
              </a:extLst>
            </p:cNvPr>
            <p:cNvSpPr/>
            <p:nvPr/>
          </p:nvSpPr>
          <p:spPr>
            <a:xfrm rot="10800000">
              <a:off x="6488141" y="4028535"/>
              <a:ext cx="293298" cy="1045746"/>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B05FF082-96FC-4012-9EA4-C089316C935A}"/>
                </a:ext>
              </a:extLst>
            </p:cNvPr>
            <p:cNvSpPr txBox="1"/>
            <p:nvPr/>
          </p:nvSpPr>
          <p:spPr>
            <a:xfrm>
              <a:off x="6781439" y="4250801"/>
              <a:ext cx="1311215" cy="646331"/>
            </a:xfrm>
            <a:prstGeom prst="rect">
              <a:avLst/>
            </a:prstGeom>
            <a:noFill/>
          </p:spPr>
          <p:txBody>
            <a:bodyPr wrap="square" rtlCol="0">
              <a:spAutoFit/>
            </a:bodyPr>
            <a:lstStyle/>
            <a:p>
              <a:r>
                <a:rPr lang="en-US" dirty="0"/>
                <a:t>Simulation results</a:t>
              </a:r>
            </a:p>
          </p:txBody>
        </p:sp>
        <p:sp>
          <p:nvSpPr>
            <p:cNvPr id="20" name="TextBox 19">
              <a:extLst>
                <a:ext uri="{FF2B5EF4-FFF2-40B4-BE49-F238E27FC236}">
                  <a16:creationId xmlns:a16="http://schemas.microsoft.com/office/drawing/2014/main" id="{95FD27FF-E1C5-4F31-AC33-23DC92F82DB5}"/>
                </a:ext>
              </a:extLst>
            </p:cNvPr>
            <p:cNvSpPr txBox="1"/>
            <p:nvPr/>
          </p:nvSpPr>
          <p:spPr>
            <a:xfrm>
              <a:off x="8462513" y="3429000"/>
              <a:ext cx="1828800" cy="369332"/>
            </a:xfrm>
            <a:prstGeom prst="rect">
              <a:avLst/>
            </a:prstGeom>
            <a:noFill/>
            <a:ln w="6350">
              <a:solidFill>
                <a:schemeClr val="tx1"/>
              </a:solidFill>
            </a:ln>
          </p:spPr>
          <p:txBody>
            <a:bodyPr wrap="square" rtlCol="0">
              <a:spAutoFit/>
            </a:bodyPr>
            <a:lstStyle/>
            <a:p>
              <a:r>
                <a:rPr lang="en-US" dirty="0"/>
                <a:t>Operator control </a:t>
              </a:r>
            </a:p>
          </p:txBody>
        </p:sp>
        <p:sp>
          <p:nvSpPr>
            <p:cNvPr id="21" name="Arrow: Down 20">
              <a:extLst>
                <a:ext uri="{FF2B5EF4-FFF2-40B4-BE49-F238E27FC236}">
                  <a16:creationId xmlns:a16="http://schemas.microsoft.com/office/drawing/2014/main" id="{592ADDFA-719D-4839-95B2-33536D3163BF}"/>
                </a:ext>
              </a:extLst>
            </p:cNvPr>
            <p:cNvSpPr/>
            <p:nvPr/>
          </p:nvSpPr>
          <p:spPr>
            <a:xfrm rot="5400000">
              <a:off x="7747596" y="3358316"/>
              <a:ext cx="293298" cy="5486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03761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1900F-009D-4721-BDD5-916F001C06C0}"/>
              </a:ext>
            </a:extLst>
          </p:cNvPr>
          <p:cNvSpPr>
            <a:spLocks noGrp="1"/>
          </p:cNvSpPr>
          <p:nvPr>
            <p:ph type="title"/>
          </p:nvPr>
        </p:nvSpPr>
        <p:spPr/>
        <p:txBody>
          <a:bodyPr/>
          <a:lstStyle/>
          <a:p>
            <a:r>
              <a:rPr lang="en-US" dirty="0"/>
              <a:t>Some progress</a:t>
            </a:r>
          </a:p>
        </p:txBody>
      </p:sp>
      <p:pic>
        <p:nvPicPr>
          <p:cNvPr id="5" name="Content Placeholder 4" descr="A screenshot of a map&#10;&#10;Description automatically generated">
            <a:extLst>
              <a:ext uri="{FF2B5EF4-FFF2-40B4-BE49-F238E27FC236}">
                <a16:creationId xmlns:a16="http://schemas.microsoft.com/office/drawing/2014/main" id="{670AFD47-E2C5-4895-BF00-F58E5391C8E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7266" y="1585480"/>
            <a:ext cx="4852087" cy="4351338"/>
          </a:xfrm>
        </p:spPr>
      </p:pic>
      <p:sp>
        <p:nvSpPr>
          <p:cNvPr id="6" name="TextBox 5">
            <a:extLst>
              <a:ext uri="{FF2B5EF4-FFF2-40B4-BE49-F238E27FC236}">
                <a16:creationId xmlns:a16="http://schemas.microsoft.com/office/drawing/2014/main" id="{C3A7FF92-3FD1-4DAC-BA5F-A12E0088D4CD}"/>
              </a:ext>
            </a:extLst>
          </p:cNvPr>
          <p:cNvSpPr txBox="1"/>
          <p:nvPr/>
        </p:nvSpPr>
        <p:spPr>
          <a:xfrm>
            <a:off x="7564582" y="2274838"/>
            <a:ext cx="2992582" cy="2308324"/>
          </a:xfrm>
          <a:prstGeom prst="rect">
            <a:avLst/>
          </a:prstGeom>
          <a:noFill/>
        </p:spPr>
        <p:txBody>
          <a:bodyPr wrap="square" rtlCol="0">
            <a:spAutoFit/>
          </a:bodyPr>
          <a:lstStyle/>
          <a:p>
            <a:r>
              <a:rPr lang="en-US" dirty="0"/>
              <a:t>Since 6DSIM has been proved in our real application we start with matching the result from 6DSIM with elegant.</a:t>
            </a:r>
          </a:p>
          <a:p>
            <a:r>
              <a:rPr lang="en-US" dirty="0"/>
              <a:t> </a:t>
            </a:r>
          </a:p>
          <a:p>
            <a:r>
              <a:rPr lang="en-US" dirty="0"/>
              <a:t>In the plot line is elegant based result and data points is from 6DSIM. </a:t>
            </a:r>
          </a:p>
        </p:txBody>
      </p:sp>
    </p:spTree>
    <p:extLst>
      <p:ext uri="{BB962C8B-B14F-4D97-AF65-F5344CB8AC3E}">
        <p14:creationId xmlns:p14="http://schemas.microsoft.com/office/powerpoint/2010/main" val="1731699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4FF8F-616E-4C59-8874-167C21873143}"/>
              </a:ext>
            </a:extLst>
          </p:cNvPr>
          <p:cNvSpPr>
            <a:spLocks noGrp="1"/>
          </p:cNvSpPr>
          <p:nvPr>
            <p:ph type="title"/>
          </p:nvPr>
        </p:nvSpPr>
        <p:spPr/>
        <p:txBody>
          <a:bodyPr/>
          <a:lstStyle/>
          <a:p>
            <a:r>
              <a:rPr lang="en-US" dirty="0"/>
              <a:t>Some progress</a:t>
            </a:r>
          </a:p>
        </p:txBody>
      </p:sp>
      <p:sp>
        <p:nvSpPr>
          <p:cNvPr id="4" name="Content Placeholder 3">
            <a:extLst>
              <a:ext uri="{FF2B5EF4-FFF2-40B4-BE49-F238E27FC236}">
                <a16:creationId xmlns:a16="http://schemas.microsoft.com/office/drawing/2014/main" id="{B59E7F7E-4F5C-472A-B66C-4FE9DFFA85FA}"/>
              </a:ext>
            </a:extLst>
          </p:cNvPr>
          <p:cNvSpPr>
            <a:spLocks noGrp="1"/>
          </p:cNvSpPr>
          <p:nvPr>
            <p:ph idx="1"/>
          </p:nvPr>
        </p:nvSpPr>
        <p:spPr>
          <a:xfrm>
            <a:off x="838200" y="1825625"/>
            <a:ext cx="4260273" cy="4351338"/>
          </a:xfrm>
        </p:spPr>
        <p:txBody>
          <a:bodyPr>
            <a:normAutofit fontScale="85000" lnSpcReduction="10000"/>
          </a:bodyPr>
          <a:lstStyle/>
          <a:p>
            <a:r>
              <a:rPr lang="en-US" dirty="0"/>
              <a:t>Elegant lattice file established</a:t>
            </a:r>
          </a:p>
          <a:p>
            <a:r>
              <a:rPr lang="en-US" dirty="0"/>
              <a:t>ACL based elegant input file written</a:t>
            </a:r>
          </a:p>
          <a:p>
            <a:r>
              <a:rPr lang="en-US" dirty="0"/>
              <a:t>ACL based elegant output analysis file written, i.e., once elegant simulation is done, we can use ACL to analyze the file and get the actual setting need to be sent to device </a:t>
            </a:r>
          </a:p>
          <a:p>
            <a:r>
              <a:rPr lang="en-US" dirty="0"/>
              <a:t>Elegant can be run on CLX33 from any node via </a:t>
            </a:r>
            <a:r>
              <a:rPr lang="en-US" dirty="0" err="1"/>
              <a:t>DO_n</a:t>
            </a:r>
            <a:r>
              <a:rPr lang="en-US" dirty="0"/>
              <a:t> command</a:t>
            </a:r>
          </a:p>
        </p:txBody>
      </p:sp>
      <p:grpSp>
        <p:nvGrpSpPr>
          <p:cNvPr id="18" name="Group 17">
            <a:extLst>
              <a:ext uri="{FF2B5EF4-FFF2-40B4-BE49-F238E27FC236}">
                <a16:creationId xmlns:a16="http://schemas.microsoft.com/office/drawing/2014/main" id="{268221E0-39B3-4076-8B00-089965620E82}"/>
              </a:ext>
            </a:extLst>
          </p:cNvPr>
          <p:cNvGrpSpPr/>
          <p:nvPr/>
        </p:nvGrpSpPr>
        <p:grpSpPr>
          <a:xfrm>
            <a:off x="4729366" y="261608"/>
            <a:ext cx="7107731" cy="6523153"/>
            <a:chOff x="4729366" y="261608"/>
            <a:chExt cx="7107731" cy="6523153"/>
          </a:xfrm>
        </p:grpSpPr>
        <p:pic>
          <p:nvPicPr>
            <p:cNvPr id="16" name="Picture 15" descr="A picture containing computer&#10;&#10;Description automatically generated">
              <a:extLst>
                <a:ext uri="{FF2B5EF4-FFF2-40B4-BE49-F238E27FC236}">
                  <a16:creationId xmlns:a16="http://schemas.microsoft.com/office/drawing/2014/main" id="{B576AF77-F589-4734-B506-8FE005B06F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55658" y="261608"/>
              <a:ext cx="6381438" cy="6455685"/>
            </a:xfrm>
            <a:prstGeom prst="rect">
              <a:avLst/>
            </a:prstGeom>
          </p:spPr>
        </p:pic>
        <p:sp>
          <p:nvSpPr>
            <p:cNvPr id="9" name="Oval 8">
              <a:extLst>
                <a:ext uri="{FF2B5EF4-FFF2-40B4-BE49-F238E27FC236}">
                  <a16:creationId xmlns:a16="http://schemas.microsoft.com/office/drawing/2014/main" id="{6454D382-B6E1-4D46-8770-FE0C58E0E142}"/>
                </a:ext>
              </a:extLst>
            </p:cNvPr>
            <p:cNvSpPr/>
            <p:nvPr/>
          </p:nvSpPr>
          <p:spPr>
            <a:xfrm>
              <a:off x="4913396" y="324044"/>
              <a:ext cx="3273071" cy="30140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82F2CC08-529F-461F-9EE2-9087CD868DE0}"/>
                </a:ext>
              </a:extLst>
            </p:cNvPr>
            <p:cNvSpPr txBox="1"/>
            <p:nvPr/>
          </p:nvSpPr>
          <p:spPr>
            <a:xfrm>
              <a:off x="7280695" y="376095"/>
              <a:ext cx="4556402" cy="646331"/>
            </a:xfrm>
            <a:prstGeom prst="rect">
              <a:avLst/>
            </a:prstGeom>
            <a:noFill/>
          </p:spPr>
          <p:txBody>
            <a:bodyPr wrap="square" rtlCol="0">
              <a:spAutoFit/>
            </a:bodyPr>
            <a:lstStyle/>
            <a:p>
              <a:r>
                <a:rPr lang="en-US" dirty="0">
                  <a:solidFill>
                    <a:srgbClr val="FFFF00"/>
                  </a:solidFill>
                </a:rPr>
                <a:t>cLx27$ ./</a:t>
              </a:r>
              <a:r>
                <a:rPr lang="en-US" dirty="0" err="1">
                  <a:solidFill>
                    <a:srgbClr val="FFFF00"/>
                  </a:solidFill>
                </a:rPr>
                <a:t>elegant_corr</a:t>
              </a:r>
              <a:r>
                <a:rPr lang="en-US" dirty="0">
                  <a:solidFill>
                    <a:srgbClr val="FFFF00"/>
                  </a:solidFill>
                </a:rPr>
                <a:t> "04-Mar-2020 07:25:25"</a:t>
              </a:r>
            </a:p>
            <a:p>
              <a:r>
                <a:rPr lang="en-US" dirty="0">
                  <a:solidFill>
                    <a:srgbClr val="FFFF00"/>
                  </a:solidFill>
                </a:rPr>
                <a:t>begin time = 09-SEP-2020 11:53:43</a:t>
              </a:r>
            </a:p>
          </p:txBody>
        </p:sp>
        <p:sp>
          <p:nvSpPr>
            <p:cNvPr id="11" name="Oval 10">
              <a:extLst>
                <a:ext uri="{FF2B5EF4-FFF2-40B4-BE49-F238E27FC236}">
                  <a16:creationId xmlns:a16="http://schemas.microsoft.com/office/drawing/2014/main" id="{7C4BDD2D-1A36-45EB-BA47-976ED71C5825}"/>
                </a:ext>
              </a:extLst>
            </p:cNvPr>
            <p:cNvSpPr/>
            <p:nvPr/>
          </p:nvSpPr>
          <p:spPr>
            <a:xfrm>
              <a:off x="4913396" y="4453222"/>
              <a:ext cx="3273071" cy="30140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D5D20D1D-4894-4C56-9A9A-649B4166B1FB}"/>
                </a:ext>
              </a:extLst>
            </p:cNvPr>
            <p:cNvSpPr txBox="1"/>
            <p:nvPr/>
          </p:nvSpPr>
          <p:spPr>
            <a:xfrm>
              <a:off x="8186467" y="4356340"/>
              <a:ext cx="2924355" cy="369332"/>
            </a:xfrm>
            <a:prstGeom prst="rect">
              <a:avLst/>
            </a:prstGeom>
            <a:noFill/>
          </p:spPr>
          <p:txBody>
            <a:bodyPr wrap="square" rtlCol="0">
              <a:spAutoFit/>
            </a:bodyPr>
            <a:lstStyle/>
            <a:p>
              <a:r>
                <a:rPr lang="en-US" dirty="0">
                  <a:solidFill>
                    <a:srgbClr val="FFFF00"/>
                  </a:solidFill>
                </a:rPr>
                <a:t>Execution time = 15.462000</a:t>
              </a:r>
            </a:p>
          </p:txBody>
        </p:sp>
        <p:sp>
          <p:nvSpPr>
            <p:cNvPr id="13" name="Oval 12">
              <a:extLst>
                <a:ext uri="{FF2B5EF4-FFF2-40B4-BE49-F238E27FC236}">
                  <a16:creationId xmlns:a16="http://schemas.microsoft.com/office/drawing/2014/main" id="{C1C01123-5A2E-4F9F-B5A2-19836403FB5F}"/>
                </a:ext>
              </a:extLst>
            </p:cNvPr>
            <p:cNvSpPr/>
            <p:nvPr/>
          </p:nvSpPr>
          <p:spPr>
            <a:xfrm>
              <a:off x="4729366" y="6326921"/>
              <a:ext cx="3273071" cy="39037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09347C75-C1F8-4806-8FAA-234164D8D0C3}"/>
                </a:ext>
              </a:extLst>
            </p:cNvPr>
            <p:cNvSpPr txBox="1"/>
            <p:nvPr/>
          </p:nvSpPr>
          <p:spPr>
            <a:xfrm>
              <a:off x="8100202" y="6138430"/>
              <a:ext cx="3407435" cy="646331"/>
            </a:xfrm>
            <a:prstGeom prst="rect">
              <a:avLst/>
            </a:prstGeom>
            <a:noFill/>
          </p:spPr>
          <p:txBody>
            <a:bodyPr wrap="square" rtlCol="0">
              <a:spAutoFit/>
            </a:bodyPr>
            <a:lstStyle/>
            <a:p>
              <a:r>
                <a:rPr lang="en-US" dirty="0">
                  <a:solidFill>
                    <a:srgbClr val="FFFF00"/>
                  </a:solidFill>
                </a:rPr>
                <a:t>Execution time = 0.132000</a:t>
              </a:r>
            </a:p>
            <a:p>
              <a:r>
                <a:rPr lang="en-US" dirty="0">
                  <a:solidFill>
                    <a:srgbClr val="FFFF00"/>
                  </a:solidFill>
                </a:rPr>
                <a:t>end time = 09-SEP-2020 11:53:59</a:t>
              </a:r>
            </a:p>
          </p:txBody>
        </p:sp>
      </p:grpSp>
    </p:spTree>
    <p:extLst>
      <p:ext uri="{BB962C8B-B14F-4D97-AF65-F5344CB8AC3E}">
        <p14:creationId xmlns:p14="http://schemas.microsoft.com/office/powerpoint/2010/main" val="2574246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96670B3-8D01-4E84-9FCD-9FF43911F14F}"/>
              </a:ext>
            </a:extLst>
          </p:cNvPr>
          <p:cNvSpPr>
            <a:spLocks noGrp="1"/>
          </p:cNvSpPr>
          <p:nvPr>
            <p:ph type="title"/>
          </p:nvPr>
        </p:nvSpPr>
        <p:spPr/>
        <p:txBody>
          <a:bodyPr/>
          <a:lstStyle/>
          <a:p>
            <a:r>
              <a:rPr lang="en-US" dirty="0"/>
              <a:t>Proposed study-Beam condition</a:t>
            </a:r>
          </a:p>
        </p:txBody>
      </p:sp>
      <p:sp>
        <p:nvSpPr>
          <p:cNvPr id="6" name="Content Placeholder 5">
            <a:extLst>
              <a:ext uri="{FF2B5EF4-FFF2-40B4-BE49-F238E27FC236}">
                <a16:creationId xmlns:a16="http://schemas.microsoft.com/office/drawing/2014/main" id="{28C3957F-D6B3-4B4B-AD2A-3D8EF68CDFBC}"/>
              </a:ext>
            </a:extLst>
          </p:cNvPr>
          <p:cNvSpPr>
            <a:spLocks noGrp="1"/>
          </p:cNvSpPr>
          <p:nvPr>
            <p:ph idx="1"/>
          </p:nvPr>
        </p:nvSpPr>
        <p:spPr/>
        <p:txBody>
          <a:bodyPr>
            <a:normAutofit fontScale="92500" lnSpcReduction="10000"/>
          </a:bodyPr>
          <a:lstStyle/>
          <a:p>
            <a:pPr marL="0" marR="0">
              <a:lnSpc>
                <a:spcPct val="106000"/>
              </a:lnSpc>
              <a:spcBef>
                <a:spcPts val="0"/>
              </a:spcBef>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Beam species: electrons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6000"/>
              </a:lnSpc>
              <a:spcBef>
                <a:spcPts val="0"/>
              </a:spcBef>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Intensity:  &lt; 250 </a:t>
            </a:r>
            <a:r>
              <a:rPr lang="en-US" dirty="0" err="1">
                <a:latin typeface="Times New Roman" panose="02020603050405020304" pitchFamily="18" charset="0"/>
                <a:ea typeface="Calibri" panose="020F0502020204030204" pitchFamily="34" charset="0"/>
                <a:cs typeface="Times New Roman" panose="02020603050405020304" pitchFamily="18" charset="0"/>
              </a:rPr>
              <a:t>pC</a:t>
            </a:r>
            <a:r>
              <a:rPr lang="en-US" dirty="0">
                <a:latin typeface="Times New Roman" panose="02020603050405020304" pitchFamily="18" charset="0"/>
                <a:ea typeface="Calibri" panose="020F0502020204030204" pitchFamily="34" charset="0"/>
                <a:cs typeface="Times New Roman" panose="02020603050405020304" pitchFamily="18" charset="0"/>
              </a:rPr>
              <a:t> (minimum depends on BPM sensitivity).</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6000"/>
              </a:lnSpc>
              <a:spcBef>
                <a:spcPts val="0"/>
              </a:spcBef>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Energy: 41 MeV at entrance to CM2 and ~100 MeV initially at exit of CM2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6000"/>
              </a:lnSpc>
              <a:spcBef>
                <a:spcPts val="0"/>
              </a:spcBef>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Number of bunches: 10 bunches at most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6000"/>
              </a:lnSpc>
              <a:spcBef>
                <a:spcPts val="0"/>
              </a:spcBef>
              <a:spcAft>
                <a:spcPts val="800"/>
              </a:spcAft>
            </a:pPr>
            <a:r>
              <a:rPr lang="en-US" dirty="0" err="1">
                <a:latin typeface="Times New Roman" panose="02020603050405020304" pitchFamily="18" charset="0"/>
                <a:ea typeface="Calibri" panose="020F0502020204030204" pitchFamily="34" charset="0"/>
                <a:cs typeface="Times New Roman" panose="02020603050405020304" pitchFamily="18" charset="0"/>
              </a:rPr>
              <a:t>Micropulse</a:t>
            </a:r>
            <a:r>
              <a:rPr lang="en-US" dirty="0">
                <a:latin typeface="Times New Roman" panose="02020603050405020304" pitchFamily="18" charset="0"/>
                <a:ea typeface="Calibri" panose="020F0502020204030204" pitchFamily="34" charset="0"/>
                <a:cs typeface="Times New Roman" panose="02020603050405020304" pitchFamily="18" charset="0"/>
              </a:rPr>
              <a:t> repetition Freq. 3 MHz</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6000"/>
              </a:lnSpc>
              <a:spcBef>
                <a:spcPts val="0"/>
              </a:spcBef>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Trajectory requirement:  Try to use the golden trajectory establish during run 2 as our reference</a:t>
            </a:r>
          </a:p>
          <a:p>
            <a:pPr marL="0" marR="0">
              <a:lnSpc>
                <a:spcPct val="106000"/>
              </a:lnSpc>
              <a:spcBef>
                <a:spcPts val="0"/>
              </a:spcBef>
              <a:spcAft>
                <a:spcPts val="800"/>
              </a:spcAft>
            </a:pPr>
            <a:r>
              <a:rPr lang="en-US" dirty="0">
                <a:latin typeface="Times New Roman" panose="02020603050405020304" pitchFamily="18" charset="0"/>
                <a:cs typeface="Times New Roman" panose="02020603050405020304" pitchFamily="18" charset="0"/>
              </a:rPr>
              <a:t>BPM: Need to be functional along the line. We are hoping to use all of them but can live with if just 1 or 2 is malfunctioning</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757433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EE8F3402ADD1E4DA05C9668DF8947C8" ma:contentTypeVersion="13" ma:contentTypeDescription="Create a new document." ma:contentTypeScope="" ma:versionID="4a042ec106ebdecacd71e49100bc9403">
  <xsd:schema xmlns:xsd="http://www.w3.org/2001/XMLSchema" xmlns:xs="http://www.w3.org/2001/XMLSchema" xmlns:p="http://schemas.microsoft.com/office/2006/metadata/properties" xmlns:ns1="http://schemas.microsoft.com/sharepoint/v3" xmlns:ns3="090e68c1-01bf-4ca3-9902-f13c0b861372" xmlns:ns4="7a3a7298-5a2c-4a7b-947f-d94a8383171a" targetNamespace="http://schemas.microsoft.com/office/2006/metadata/properties" ma:root="true" ma:fieldsID="267cf51ae14ceeb76c6a96b40f7ba1e5" ns1:_="" ns3:_="" ns4:_="">
    <xsd:import namespace="http://schemas.microsoft.com/sharepoint/v3"/>
    <xsd:import namespace="090e68c1-01bf-4ca3-9902-f13c0b861372"/>
    <xsd:import namespace="7a3a7298-5a2c-4a7b-947f-d94a8383171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1:_ip_UnifiedCompliancePolicyProperties" minOccurs="0"/>
                <xsd:element ref="ns1:_ip_UnifiedCompliancePolicyUIAc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90e68c1-01bf-4ca3-9902-f13c0b86137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a3a7298-5a2c-4a7b-947f-d94a8383171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256CCC3C-7294-40EE-9343-978665B996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90e68c1-01bf-4ca3-9902-f13c0b861372"/>
    <ds:schemaRef ds:uri="7a3a7298-5a2c-4a7b-947f-d94a838317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44CBEB-1359-4A6D-8223-79C932710DDA}">
  <ds:schemaRefs>
    <ds:schemaRef ds:uri="http://schemas.microsoft.com/sharepoint/v3/contenttype/forms"/>
  </ds:schemaRefs>
</ds:datastoreItem>
</file>

<file path=customXml/itemProps3.xml><?xml version="1.0" encoding="utf-8"?>
<ds:datastoreItem xmlns:ds="http://schemas.openxmlformats.org/officeDocument/2006/customXml" ds:itemID="{B5A7055A-FCAD-4A41-83FC-9E3DE382CC2B}">
  <ds:schemaRefs>
    <ds:schemaRef ds:uri="http://schemas.microsoft.com/office/2006/metadata/properties"/>
    <ds:schemaRef ds:uri="http://schemas.microsoft.com/office/infopath/2007/PartnerControl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otalTime>286</TotalTime>
  <Words>852</Words>
  <Application>Microsoft Office PowerPoint</Application>
  <PresentationFormat>Widescreen</PresentationFormat>
  <Paragraphs>86</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Elegant- and ACL- based trajectory tuning for FAST facility  (ElegantACL) </vt:lpstr>
      <vt:lpstr>Outline</vt:lpstr>
      <vt:lpstr>Background</vt:lpstr>
      <vt:lpstr>Purpose of this proposal</vt:lpstr>
      <vt:lpstr>Initial Method</vt:lpstr>
      <vt:lpstr>Method-simplified flow chart</vt:lpstr>
      <vt:lpstr>Some progress</vt:lpstr>
      <vt:lpstr>Some progress</vt:lpstr>
      <vt:lpstr>Proposed study-Beam condition</vt:lpstr>
      <vt:lpstr>Proposed study-rough shift plan</vt:lpstr>
      <vt:lpstr>Expected results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Elegant- and ACL- based trajectory tuning for FAST facility  (ElegantACL)</dc:title>
  <dc:creator>Jinhao Ruan</dc:creator>
  <cp:lastModifiedBy>Jinhao Ruan</cp:lastModifiedBy>
  <cp:revision>14</cp:revision>
  <dcterms:created xsi:type="dcterms:W3CDTF">2020-09-09T15:10:23Z</dcterms:created>
  <dcterms:modified xsi:type="dcterms:W3CDTF">2020-09-11T02:41:26Z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0x0101004EE8F3402ADD1E4DA05C9668DF8947C8</vt:lpwstr>
  </property>
</Properties>
</file>