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15" r:id="rId2"/>
    <p:sldId id="333" r:id="rId3"/>
    <p:sldId id="330" r:id="rId4"/>
    <p:sldId id="316" r:id="rId5"/>
    <p:sldId id="331" r:id="rId6"/>
    <p:sldId id="336" r:id="rId7"/>
    <p:sldId id="335" r:id="rId8"/>
    <p:sldId id="334" r:id="rId9"/>
    <p:sldId id="337" r:id="rId10"/>
    <p:sldId id="318" r:id="rId11"/>
    <p:sldId id="339" r:id="rId12"/>
    <p:sldId id="319" r:id="rId13"/>
    <p:sldId id="320" r:id="rId14"/>
    <p:sldId id="342" r:id="rId15"/>
    <p:sldId id="340" r:id="rId16"/>
    <p:sldId id="321" r:id="rId17"/>
    <p:sldId id="343" r:id="rId18"/>
    <p:sldId id="344" r:id="rId19"/>
    <p:sldId id="345" r:id="rId20"/>
    <p:sldId id="347" r:id="rId21"/>
    <p:sldId id="346" r:id="rId22"/>
    <p:sldId id="317" r:id="rId23"/>
    <p:sldId id="326" r:id="rId24"/>
    <p:sldId id="327" r:id="rId25"/>
    <p:sldId id="328" r:id="rId26"/>
    <p:sldId id="266" r:id="rId27"/>
    <p:sldId id="280" r:id="rId28"/>
    <p:sldId id="298" r:id="rId29"/>
    <p:sldId id="314" r:id="rId30"/>
    <p:sldId id="33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701" autoAdjust="0"/>
  </p:normalViewPr>
  <p:slideViewPr>
    <p:cSldViewPr snapToGrid="0" snapToObjects="1">
      <p:cViewPr>
        <p:scale>
          <a:sx n="125" d="100"/>
          <a:sy n="125" d="100"/>
        </p:scale>
        <p:origin x="-6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EFE2A-4C6B-824B-8140-F11BA205D496}" type="datetimeFigureOut">
              <a:rPr lang="en-US" smtClean="0"/>
              <a:t>6/21/11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CAAD0-0D4B-9D44-99C6-ADC55655BB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78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E0BA0-E992-8044-8C06-A219A75F3F3C}" type="datetimeFigureOut">
              <a:rPr lang="en-US" smtClean="0"/>
              <a:pPr/>
              <a:t>6/21/11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BDDA0-F6C1-7E48-9E0E-EDD392E69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700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FCFEB-70F5-A44B-89D4-6C75610562C4}" type="slidenum">
              <a:rPr lang="en-US"/>
              <a:pPr/>
              <a:t>2</a:t>
            </a:fld>
            <a:endParaRPr lang="en-US"/>
          </a:p>
        </p:txBody>
      </p:sp>
      <p:sp>
        <p:nvSpPr>
          <p:cNvPr id="76390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5" y="4343716"/>
            <a:ext cx="5485772" cy="4113855"/>
          </a:xfrm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8F5E7-EEC1-CE44-96FE-205F1D95357D}" type="slidenum">
              <a:rPr lang="en-US" sz="1200"/>
              <a:pPr/>
              <a:t>17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8ECA-66A9-6C41-8DF6-1F31C14FBF08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3828-EF25-8B4D-8C2F-BF40CCA6E130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67C9-49DE-2E41-9B16-63E11D2A0D15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4444-6894-6E43-B494-59E34C39FE9B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5C1D76B9-512D-7B4A-917C-F2ECA0A791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57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AA8DE20-C057-9B43-BABB-C8F2039BDA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6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0D2E-2C7C-6748-8A22-82C7667285E7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5B319-CB0B-954C-A384-B698A009BF9C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9E7-CF88-D945-8F9D-A06A964A8033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F193A-85D2-064D-BCF6-15FC3311A95B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2063-7557-304A-B396-000054A6FA66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A01E-8E5A-254D-B31C-F1D8C29DDEE2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C66B-D048-6745-9A23-6F8BF30608F1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EDF5-A942-6240-84BC-46CFDB37FFBF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EA2827-1AE1-A84D-AD35-BEAA2CEC2D84}" type="datetime1">
              <a:rPr lang="en-US" smtClean="0"/>
              <a:t>6/21/11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F963D40D-A903-6745-B5AC-C16C1797EB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LBNE Water Cherenkov Detector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Jim Stewart </a:t>
            </a:r>
            <a:r>
              <a:rPr lang="en-US" dirty="0" smtClean="0"/>
              <a:t>June</a:t>
            </a:r>
            <a:r>
              <a:rPr lang="en-US" dirty="0" smtClean="0"/>
              <a:t> 2011</a:t>
            </a:r>
          </a:p>
          <a:p>
            <a:r>
              <a:rPr lang="en-US" dirty="0" smtClean="0"/>
              <a:t>CF kickoff meeting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861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5919" y="1600200"/>
            <a:ext cx="3525521" cy="467546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Cavern Dimensions</a:t>
            </a:r>
          </a:p>
          <a:p>
            <a:pPr lvl="1"/>
            <a:r>
              <a:rPr lang="en-US" dirty="0" smtClean="0"/>
              <a:t>65mØ to neat line</a:t>
            </a:r>
          </a:p>
          <a:p>
            <a:pPr lvl="1"/>
            <a:r>
              <a:rPr lang="en-US" dirty="0" smtClean="0"/>
              <a:t>81.3m high</a:t>
            </a:r>
          </a:p>
          <a:p>
            <a:r>
              <a:rPr lang="en-US" dirty="0" smtClean="0"/>
              <a:t>Water Volume</a:t>
            </a:r>
          </a:p>
          <a:p>
            <a:pPr lvl="1"/>
            <a:r>
              <a:rPr lang="en-US" dirty="0" smtClean="0"/>
              <a:t>65mØ and 80.1m high</a:t>
            </a:r>
          </a:p>
          <a:p>
            <a:pPr lvl="1"/>
            <a:r>
              <a:rPr lang="en-US" dirty="0" smtClean="0"/>
              <a:t>266k m</a:t>
            </a:r>
            <a:r>
              <a:rPr lang="en-US" baseline="30000" dirty="0" smtClean="0"/>
              <a:t>3</a:t>
            </a:r>
            <a:r>
              <a:rPr lang="en-US" dirty="0" smtClean="0"/>
              <a:t> volume</a:t>
            </a:r>
          </a:p>
          <a:p>
            <a:r>
              <a:rPr lang="en-US" dirty="0" smtClean="0"/>
              <a:t>85cm from wall to PMT equator</a:t>
            </a:r>
          </a:p>
          <a:p>
            <a:r>
              <a:rPr lang="en-US" dirty="0" smtClean="0"/>
              <a:t>2m from PMT equator to fiducial volume cut</a:t>
            </a:r>
          </a:p>
          <a:p>
            <a:r>
              <a:rPr lang="en-US" dirty="0" smtClean="0"/>
              <a:t>Fiducial Volume</a:t>
            </a:r>
          </a:p>
          <a:p>
            <a:pPr lvl="1"/>
            <a:r>
              <a:rPr lang="en-US" dirty="0" smtClean="0"/>
              <a:t>59.3mØ 72.6m high</a:t>
            </a:r>
          </a:p>
          <a:p>
            <a:pPr lvl="1"/>
            <a:r>
              <a:rPr lang="en-US" dirty="0" smtClean="0"/>
              <a:t>200k 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 volume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F. Feyzi</a:t>
            </a:r>
            <a:br>
              <a:rPr lang="en-US"/>
            </a:br>
            <a:r>
              <a:rPr lang="en-US"/>
              <a:t>7, Mar 2011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000" r="30000" b="17999"/>
          <a:stretch>
            <a:fillRect/>
          </a:stretch>
        </p:blipFill>
        <p:spPr bwMode="auto">
          <a:xfrm>
            <a:off x="15241" y="113572"/>
            <a:ext cx="5502212" cy="568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715193" y="152400"/>
            <a:ext cx="40843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193" y="113572"/>
            <a:ext cx="3714751" cy="1336956"/>
          </a:xfrm>
        </p:spPr>
        <p:txBody>
          <a:bodyPr/>
          <a:lstStyle/>
          <a:p>
            <a:r>
              <a:rPr lang="en-US" sz="1600" dirty="0"/>
              <a:t>200 </a:t>
            </a:r>
            <a:r>
              <a:rPr lang="en-US" sz="1600" dirty="0" err="1"/>
              <a:t>kton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No vessel, liner on </a:t>
            </a:r>
            <a:r>
              <a:rPr lang="en-US" sz="1600" dirty="0" err="1"/>
              <a:t>shotcrete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12</a:t>
            </a:r>
            <a:r>
              <a:rPr lang="ja-JP" altLang="en-US" sz="1600" dirty="0">
                <a:latin typeface="Arial"/>
              </a:rPr>
              <a:t>”</a:t>
            </a:r>
            <a:r>
              <a:rPr lang="en-US" sz="1600" dirty="0"/>
              <a:t> HQE PMTs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1441" y="6004622"/>
            <a:ext cx="511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Fiducial volume: Imaginary volume outside of which data is deleted in the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5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200kt WCD parameters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6754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29,000 12” PMTs line the inside of the detector</a:t>
            </a:r>
          </a:p>
          <a:p>
            <a:r>
              <a:rPr lang="en-US" dirty="0" smtClean="0"/>
              <a:t>The top of the detector (called the deck) must be light and air tight</a:t>
            </a:r>
          </a:p>
          <a:p>
            <a:pPr lvl="1"/>
            <a:r>
              <a:rPr lang="en-US" dirty="0" smtClean="0"/>
              <a:t>PMTs are very sensitive to light</a:t>
            </a:r>
          </a:p>
          <a:p>
            <a:pPr lvl="1"/>
            <a:r>
              <a:rPr lang="en-US" dirty="0" smtClean="0"/>
              <a:t>Dirt contains U/</a:t>
            </a:r>
            <a:r>
              <a:rPr lang="en-US" dirty="0" err="1" smtClean="0"/>
              <a:t>Th</a:t>
            </a:r>
            <a:r>
              <a:rPr lang="en-US" dirty="0" smtClean="0"/>
              <a:t> which would be a background</a:t>
            </a:r>
          </a:p>
          <a:p>
            <a:r>
              <a:rPr lang="en-US" dirty="0" smtClean="0"/>
              <a:t>The detector is filled with ultra-pure water </a:t>
            </a:r>
          </a:p>
          <a:p>
            <a:pPr lvl="1"/>
            <a:r>
              <a:rPr lang="en-US" dirty="0" smtClean="0"/>
              <a:t>Water transparency especially in the blue is critical</a:t>
            </a:r>
            <a:endParaRPr lang="en-US" dirty="0"/>
          </a:p>
          <a:p>
            <a:pPr lvl="1"/>
            <a:r>
              <a:rPr lang="en-US" dirty="0" smtClean="0"/>
              <a:t>Requires a large scale industrial water plant</a:t>
            </a:r>
          </a:p>
          <a:p>
            <a:pPr lvl="1"/>
            <a:r>
              <a:rPr lang="en-US" dirty="0" smtClean="0"/>
              <a:t>All wetted materials must be tested for impact on water purity</a:t>
            </a:r>
          </a:p>
          <a:p>
            <a:pPr lvl="2"/>
            <a:r>
              <a:rPr lang="en-US" dirty="0" smtClean="0"/>
              <a:t>UV stabilizer in most plastic must be avoided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510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20184"/>
          </a:xfrm>
        </p:spPr>
        <p:txBody>
          <a:bodyPr/>
          <a:lstStyle/>
          <a:p>
            <a:r>
              <a:rPr lang="en-US" dirty="0" smtClean="0"/>
              <a:t>Vessel/Liner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597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Several Vessel/Liner constructions have been considered</a:t>
            </a:r>
          </a:p>
          <a:p>
            <a:r>
              <a:rPr lang="en-US" dirty="0" smtClean="0"/>
              <a:t>Presently </a:t>
            </a:r>
            <a:r>
              <a:rPr lang="en-US" dirty="0" smtClean="0"/>
              <a:t>costing </a:t>
            </a:r>
            <a:r>
              <a:rPr lang="en-US" dirty="0" smtClean="0"/>
              <a:t>“membrane </a:t>
            </a:r>
            <a:r>
              <a:rPr lang="en-US" dirty="0" smtClean="0"/>
              <a:t>on </a:t>
            </a:r>
            <a:r>
              <a:rPr lang="en-US" dirty="0" err="1" smtClean="0"/>
              <a:t>shotcrete</a:t>
            </a:r>
            <a:r>
              <a:rPr lang="en-US" dirty="0" smtClean="0"/>
              <a:t>” option</a:t>
            </a:r>
            <a:endParaRPr lang="en-US" dirty="0" smtClean="0"/>
          </a:p>
          <a:p>
            <a:pPr lvl="1"/>
            <a:r>
              <a:rPr lang="en-US" dirty="0" smtClean="0"/>
              <a:t>Membrane on </a:t>
            </a:r>
            <a:r>
              <a:rPr lang="en-US" dirty="0" err="1" smtClean="0"/>
              <a:t>shotcrete</a:t>
            </a:r>
            <a:r>
              <a:rPr lang="en-US" dirty="0" smtClean="0"/>
              <a:t> did not get approved at last </a:t>
            </a:r>
            <a:r>
              <a:rPr lang="en-US" dirty="0" err="1" smtClean="0"/>
              <a:t>techboard</a:t>
            </a:r>
            <a:r>
              <a:rPr lang="en-US" dirty="0" smtClean="0"/>
              <a:t> presentation. The board requested the sub-group solicit information from different vendors as to cost and probable water leak rate. </a:t>
            </a:r>
            <a:r>
              <a:rPr lang="en-US" dirty="0" smtClean="0"/>
              <a:t>Requirement &lt;&lt; 250 gal/min.</a:t>
            </a:r>
            <a:endParaRPr lang="en-US" dirty="0" smtClean="0"/>
          </a:p>
          <a:p>
            <a:pPr lvl="1"/>
            <a:r>
              <a:rPr lang="en-US" dirty="0" smtClean="0"/>
              <a:t>LCAB </a:t>
            </a:r>
            <a:r>
              <a:rPr lang="en-US" dirty="0" smtClean="0"/>
              <a:t>discussed the liner in the April meeting and saw no difficulties with the membrane on </a:t>
            </a:r>
            <a:r>
              <a:rPr lang="en-US" dirty="0" err="1" smtClean="0"/>
              <a:t>shotcrete</a:t>
            </a:r>
            <a:r>
              <a:rPr lang="en-US" dirty="0" smtClean="0"/>
              <a:t> option.</a:t>
            </a:r>
          </a:p>
          <a:p>
            <a:pPr lvl="1"/>
            <a:r>
              <a:rPr lang="en-US" dirty="0" smtClean="0"/>
              <a:t>Will go back to the Tech Board before CD-</a:t>
            </a:r>
            <a:r>
              <a:rPr lang="en-US" dirty="0" smtClean="0"/>
              <a:t>1when more information </a:t>
            </a:r>
            <a:r>
              <a:rPr lang="en-US" dirty="0" smtClean="0"/>
              <a:t>on expected leak rates are available.</a:t>
            </a:r>
            <a:endParaRPr lang="en-US" dirty="0" smtClean="0"/>
          </a:p>
          <a:p>
            <a:r>
              <a:rPr lang="en-US" dirty="0" smtClean="0"/>
              <a:t>Fallback option is the concrete vessel option. Cost numbers for this option are scaled from the CNA cost estimate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Liner materials must not contaminate the ultra-pure water.</a:t>
            </a:r>
          </a:p>
          <a:p>
            <a:pPr lvl="1"/>
            <a:r>
              <a:rPr lang="en-US" dirty="0" smtClean="0"/>
              <a:t>Several plastics have been tested and look good.</a:t>
            </a:r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26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91176" y="0"/>
            <a:ext cx="8952824" cy="6858000"/>
            <a:chOff x="191176" y="0"/>
            <a:chExt cx="8952824" cy="6858000"/>
          </a:xfrm>
        </p:grpSpPr>
        <p:sp>
          <p:nvSpPr>
            <p:cNvPr id="7" name="Rectangle 6"/>
            <p:cNvSpPr/>
            <p:nvPr/>
          </p:nvSpPr>
          <p:spPr>
            <a:xfrm>
              <a:off x="191176" y="0"/>
              <a:ext cx="8952824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00416" y="37430"/>
              <a:ext cx="8386384" cy="6722110"/>
              <a:chOff x="300416" y="37430"/>
              <a:chExt cx="8386384" cy="6722110"/>
            </a:xfrm>
          </p:grpSpPr>
          <p:pic>
            <p:nvPicPr>
              <p:cNvPr id="4" name="Picture 5"/>
              <p:cNvPicPr>
                <a:picLocks noChangeAspect="1" noChangeArrowheads="1"/>
              </p:cNvPicPr>
              <p:nvPr/>
            </p:nvPicPr>
            <p:blipFill>
              <a:blip r:embed="rId2"/>
              <a:srcRect l="41740" t="20000" r="38304" b="21189"/>
              <a:stretch>
                <a:fillRect/>
              </a:stretch>
            </p:blipFill>
            <p:spPr bwMode="auto">
              <a:xfrm>
                <a:off x="300416" y="37430"/>
                <a:ext cx="3649579" cy="6722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l="38999" t="16000" r="33041" b="21090"/>
              <a:stretch>
                <a:fillRect/>
              </a:stretch>
            </p:blipFill>
            <p:spPr bwMode="auto">
              <a:xfrm>
                <a:off x="4275221" y="228600"/>
                <a:ext cx="4411579" cy="6203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70451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839"/>
            <a:ext cx="8229600" cy="619442"/>
          </a:xfrm>
        </p:spPr>
        <p:txBody>
          <a:bodyPr/>
          <a:lstStyle/>
          <a:p>
            <a:r>
              <a:rPr lang="en-US" dirty="0"/>
              <a:t>Magnetic Compensation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 l="22115" r="22115"/>
          <a:stretch>
            <a:fillRect/>
          </a:stretch>
        </p:blipFill>
        <p:spPr>
          <a:xfrm>
            <a:off x="457200" y="3327400"/>
            <a:ext cx="2702560" cy="3028695"/>
          </a:xfrm>
        </p:spPr>
      </p:pic>
      <p:pic>
        <p:nvPicPr>
          <p:cNvPr id="12299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t="6698" b="6698"/>
          <a:stretch>
            <a:fillRect/>
          </a:stretch>
        </p:blipFill>
        <p:spPr>
          <a:xfrm>
            <a:off x="457200" y="817880"/>
            <a:ext cx="4038600" cy="2185988"/>
          </a:xfrm>
          <a:noFill/>
          <a:ln/>
        </p:spPr>
      </p:pic>
      <p:sp>
        <p:nvSpPr>
          <p:cNvPr id="2" name="Content Placeholder 1"/>
          <p:cNvSpPr>
            <a:spLocks noGrp="1"/>
          </p:cNvSpPr>
          <p:nvPr>
            <p:ph sz="quarter" idx="3"/>
          </p:nvPr>
        </p:nvSpPr>
        <p:spPr>
          <a:xfrm>
            <a:off x="4851400" y="833278"/>
            <a:ext cx="4038600" cy="4906963"/>
          </a:xfrm>
        </p:spPr>
        <p:txBody>
          <a:bodyPr>
            <a:normAutofit fontScale="92500"/>
          </a:bodyPr>
          <a:lstStyle/>
          <a:p>
            <a:pPr indent="-347472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PMTs are affected by the earths magnetic field. </a:t>
            </a:r>
          </a:p>
          <a:p>
            <a:pPr indent="-347472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Horizontal, vertical and saddle coils simulated to cancel the earths field</a:t>
            </a:r>
          </a:p>
          <a:p>
            <a:pPr indent="-347472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Interface with cavern construction and liner installation needs understood</a:t>
            </a:r>
            <a:endParaRPr lang="en-US" dirty="0"/>
          </a:p>
          <a:p>
            <a:pPr indent="-347472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indent="-347472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Shielding placed on each PMT could eliminate need for coils</a:t>
            </a:r>
          </a:p>
          <a:p>
            <a:pPr lvl="1" indent="-347472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Being investigated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32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3429000" cy="563563"/>
          </a:xfrm>
        </p:spPr>
        <p:txBody>
          <a:bodyPr/>
          <a:lstStyle/>
          <a:p>
            <a:r>
              <a:rPr lang="en-US" sz="2800" dirty="0" smtClean="0"/>
              <a:t>WCD Deck </a:t>
            </a:r>
            <a:endParaRPr lang="en-US" sz="2800" dirty="0"/>
          </a:p>
        </p:txBody>
      </p:sp>
      <p:pic>
        <p:nvPicPr>
          <p:cNvPr id="2066" name="Picture 1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 l="2177" t="26392" r="2040" b="17526"/>
          <a:stretch>
            <a:fillRect/>
          </a:stretch>
        </p:blipFill>
        <p:spPr>
          <a:xfrm>
            <a:off x="5257800" y="4800600"/>
            <a:ext cx="3581400" cy="1384300"/>
          </a:xfrm>
          <a:noFill/>
          <a:ln/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/>
          <a:srcRect l="18867" t="23077" r="16982" b="10257"/>
          <a:stretch>
            <a:fillRect/>
          </a:stretch>
        </p:blipFill>
        <p:spPr bwMode="auto">
          <a:xfrm>
            <a:off x="4209760" y="345390"/>
            <a:ext cx="4648200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9" name="Picture 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 l="2179" t="31372" r="1952" b="23364"/>
          <a:stretch>
            <a:fillRect/>
          </a:stretch>
        </p:blipFill>
        <p:spPr>
          <a:xfrm>
            <a:off x="457200" y="5054600"/>
            <a:ext cx="4648200" cy="1371600"/>
          </a:xfrm>
          <a:noFill/>
          <a:ln/>
        </p:spPr>
      </p:pic>
      <p:sp>
        <p:nvSpPr>
          <p:cNvPr id="2071" name="Line 23"/>
          <p:cNvSpPr>
            <a:spLocks noChangeShapeType="1"/>
          </p:cNvSpPr>
          <p:nvPr/>
        </p:nvSpPr>
        <p:spPr bwMode="auto">
          <a:xfrm flipV="1">
            <a:off x="3733800" y="2590800"/>
            <a:ext cx="1828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 flipV="1">
            <a:off x="6400800" y="1905000"/>
            <a:ext cx="1765446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49275" y="761684"/>
            <a:ext cx="384048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-1079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A balcony runs around the perimeter of the top of the detector.</a:t>
            </a:r>
          </a:p>
          <a:p>
            <a:pPr marL="447675" lvl="1" indent="-1079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500" dirty="0" smtClean="0"/>
              <a:t>Electronics are place on the balcony</a:t>
            </a:r>
          </a:p>
          <a:p>
            <a:pPr marL="447675" lvl="1" indent="-1079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/>
              <a:t>Electronics huts will be needed since the AC is de-scoped </a:t>
            </a:r>
          </a:p>
          <a:p>
            <a:pPr marL="111125" indent="-1079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Cable </a:t>
            </a:r>
            <a:r>
              <a:rPr lang="en-US" sz="1600" dirty="0" err="1" smtClean="0"/>
              <a:t>feedthrus</a:t>
            </a:r>
            <a:r>
              <a:rPr lang="en-US" sz="1600" dirty="0" smtClean="0"/>
              <a:t> (risers) conceptual design done</a:t>
            </a:r>
          </a:p>
          <a:p>
            <a:pPr marL="111125" indent="-1079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Top veto region defined</a:t>
            </a:r>
          </a:p>
          <a:p>
            <a:pPr marL="111125" indent="-1079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Interface and loads to cavern dome</a:t>
            </a:r>
          </a:p>
          <a:p>
            <a:pPr marL="111125" indent="-1079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Alternates being investigated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3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Wall PMTs suspended on </a:t>
            </a:r>
            <a:r>
              <a:rPr lang="en-US" sz="4000" dirty="0" smtClean="0"/>
              <a:t>stainless steel cable strings</a:t>
            </a:r>
            <a:endParaRPr lang="en-US" sz="4000" dirty="0"/>
          </a:p>
        </p:txBody>
      </p:sp>
      <p:pic>
        <p:nvPicPr>
          <p:cNvPr id="3" name="Picture 8" descr="PADeployment14.png"/>
          <p:cNvPicPr>
            <a:picLocks noChangeAspect="1"/>
          </p:cNvPicPr>
          <p:nvPr/>
        </p:nvPicPr>
        <p:blipFill>
          <a:blip r:embed="rId2"/>
          <a:srcRect t="7166"/>
          <a:stretch>
            <a:fillRect/>
          </a:stretch>
        </p:blipFill>
        <p:spPr bwMode="auto">
          <a:xfrm>
            <a:off x="153988" y="2109935"/>
            <a:ext cx="5141912" cy="348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0"/>
          <p:cNvPicPr>
            <a:picLocks noChangeAspect="1" noChangeArrowheads="1"/>
          </p:cNvPicPr>
          <p:nvPr/>
        </p:nvPicPr>
        <p:blipFill>
          <a:blip r:embed="rId3"/>
          <a:srcRect l="13666" r="24840"/>
          <a:stretch>
            <a:fillRect/>
          </a:stretch>
        </p:blipFill>
        <p:spPr bwMode="auto">
          <a:xfrm>
            <a:off x="5522048" y="1444532"/>
            <a:ext cx="3602901" cy="480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6700" y="5803900"/>
            <a:ext cx="568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No/few Vessel wall penetrations needed for PMT mounting</a:t>
            </a:r>
          </a:p>
          <a:p>
            <a:r>
              <a:rPr lang="en-US" dirty="0" smtClean="0"/>
              <a:t>Investigating steel cables for material </a:t>
            </a:r>
            <a:r>
              <a:rPr lang="en-US" dirty="0" err="1" smtClean="0"/>
              <a:t>compatability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61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3529" r="26367"/>
          <a:stretch>
            <a:fillRect/>
          </a:stretch>
        </p:blipFill>
        <p:spPr bwMode="auto">
          <a:xfrm>
            <a:off x="4557713" y="1755775"/>
            <a:ext cx="3894137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3"/>
          <p:cNvSpPr>
            <a:spLocks noGrp="1"/>
          </p:cNvSpPr>
          <p:nvPr>
            <p:ph type="title"/>
          </p:nvPr>
        </p:nvSpPr>
        <p:spPr>
          <a:xfrm>
            <a:off x="588963" y="236538"/>
            <a:ext cx="7772400" cy="515302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Bottom Truss Anchor</a:t>
            </a:r>
          </a:p>
        </p:txBody>
      </p:sp>
      <p:pic>
        <p:nvPicPr>
          <p:cNvPr id="24579" name="Content Placeholder 3" descr="ringtruss-o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187450"/>
            <a:ext cx="38481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9"/>
          <p:cNvSpPr txBox="1">
            <a:spLocks noChangeArrowheads="1"/>
          </p:cNvSpPr>
          <p:nvPr/>
        </p:nvSpPr>
        <p:spPr bwMode="auto">
          <a:xfrm>
            <a:off x="295275" y="4038600"/>
            <a:ext cx="42624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dirty="0" smtClean="0"/>
              <a:t>Wall PMTs anchored to floor using truss structure</a:t>
            </a:r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000" dirty="0"/>
              <a:t>Few floor liner penetrations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Deep </a:t>
            </a:r>
            <a:r>
              <a:rPr lang="en-US" sz="2000" dirty="0"/>
              <a:t>truss to control deflections</a:t>
            </a:r>
          </a:p>
        </p:txBody>
      </p:sp>
      <p:pic>
        <p:nvPicPr>
          <p:cNvPr id="24581" name="Picture 5" descr="ringtruss-uni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4" r="26144" b="5582"/>
          <a:stretch>
            <a:fillRect/>
          </a:stretch>
        </p:blipFill>
        <p:spPr bwMode="auto">
          <a:xfrm>
            <a:off x="4308475" y="1323975"/>
            <a:ext cx="18700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439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and Roof PMTs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Floor and roof PMTs mounted using frames</a:t>
            </a:r>
          </a:p>
          <a:p>
            <a:pPr lvl="1"/>
            <a:r>
              <a:rPr lang="en-US" dirty="0" smtClean="0"/>
              <a:t>Design is evolving quickly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t="6698" b="6698"/>
          <a:stretch>
            <a:fillRect/>
          </a:stretch>
        </p:blipFill>
        <p:spPr>
          <a:prstGeom prst="rect">
            <a:avLst/>
          </a:prstGeom>
          <a:noFill/>
          <a:ln/>
        </p:spPr>
      </p:pic>
      <p:pic>
        <p:nvPicPr>
          <p:cNvPr id="10" name="Picture 2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 t="6667" b="6667"/>
          <a:stretch>
            <a:fillRect/>
          </a:stretch>
        </p:blipFill>
        <p:spPr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244152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12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27144"/>
          </a:xfrm>
        </p:spPr>
        <p:txBody>
          <a:bodyPr>
            <a:noAutofit/>
          </a:bodyPr>
          <a:lstStyle/>
          <a:p>
            <a:r>
              <a:rPr lang="en-US" sz="2800" dirty="0" smtClean="0"/>
              <a:t>250 gal/min water fill system (water treatment plant) placed on the surface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0" y="1136215"/>
            <a:ext cx="6538913" cy="486886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7201" y="3098800"/>
            <a:ext cx="2346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fit in motor generator room if available.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1" y="1463040"/>
            <a:ext cx="3403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Placed on surface as large amount of consumables are needed to fill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93703" y="4884500"/>
            <a:ext cx="234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~6 months to fill the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1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1AF1D-0EED-8C4F-85FD-626B4715F610}" type="slidenum">
              <a:rPr lang="en-US"/>
              <a:pPr/>
              <a:t>2</a:t>
            </a:fld>
            <a:endParaRPr lang="en-US" sz="1400"/>
          </a:p>
        </p:txBody>
      </p:sp>
      <p:sp>
        <p:nvSpPr>
          <p:cNvPr id="76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altLang="zh-CN" dirty="0">
                <a:ea typeface="宋体" charset="0"/>
                <a:cs typeface="宋体" charset="0"/>
              </a:rPr>
              <a:t>Neutrino </a:t>
            </a:r>
            <a:r>
              <a:rPr lang="en-US" altLang="zh-CN" dirty="0" smtClean="0">
                <a:ea typeface="宋体" charset="0"/>
                <a:cs typeface="宋体" charset="0"/>
              </a:rPr>
              <a:t>Physics</a:t>
            </a:r>
            <a:endParaRPr lang="en-US" altLang="zh-CN" dirty="0">
              <a:ea typeface="宋体" charset="0"/>
              <a:cs typeface="宋体" charset="0"/>
            </a:endParaRPr>
          </a:p>
        </p:txBody>
      </p:sp>
      <p:sp>
        <p:nvSpPr>
          <p:cNvPr id="76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1500" y="6091518"/>
            <a:ext cx="2819400" cy="609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zh-CN" sz="1400" dirty="0">
                <a:ea typeface="宋体" charset="0"/>
                <a:cs typeface="宋体" charset="0"/>
              </a:rPr>
              <a:t>From: </a:t>
            </a:r>
            <a:r>
              <a:rPr lang="en-US" altLang="zh-CN" sz="1400" b="1" dirty="0" err="1">
                <a:ea typeface="宋体" charset="0"/>
                <a:cs typeface="宋体" charset="0"/>
              </a:rPr>
              <a:t>hep-ph</a:t>
            </a:r>
            <a:r>
              <a:rPr lang="en-US" altLang="zh-CN" sz="1400" b="1" dirty="0">
                <a:ea typeface="宋体" charset="0"/>
                <a:cs typeface="宋体" charset="0"/>
              </a:rPr>
              <a:t>/0411274</a:t>
            </a:r>
            <a:r>
              <a:rPr lang="en-US" altLang="zh-CN" sz="1800" dirty="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7628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12" y="3291168"/>
            <a:ext cx="4014594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2885" name="Text Box 5"/>
          <p:cNvSpPr txBox="1">
            <a:spLocks noChangeArrowheads="1"/>
          </p:cNvSpPr>
          <p:nvPr/>
        </p:nvSpPr>
        <p:spPr bwMode="auto">
          <a:xfrm>
            <a:off x="304800" y="4051518"/>
            <a:ext cx="3898900" cy="167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400" dirty="0"/>
              <a:t>We now know that neutrinos have mass and that there is one small mass difference (solar) and one large mass difference  (atmospheric)</a:t>
            </a:r>
          </a:p>
          <a:p>
            <a:pPr>
              <a:buFontTx/>
              <a:buChar char="•"/>
            </a:pPr>
            <a:r>
              <a:rPr lang="en-US" sz="1400" dirty="0"/>
              <a:t>We do not yet know how much </a:t>
            </a:r>
            <a:r>
              <a:rPr lang="en-US" sz="1400" dirty="0" err="1" smtClean="0">
                <a:latin typeface="Symbol" charset="0"/>
              </a:rPr>
              <a:t>ν</a:t>
            </a:r>
            <a:r>
              <a:rPr lang="en-US" sz="1400" baseline="-25000" dirty="0" err="1" smtClean="0">
                <a:latin typeface="Times New Roman" charset="0"/>
              </a:rPr>
              <a:t>e</a:t>
            </a:r>
            <a:r>
              <a:rPr lang="en-US" sz="1400" dirty="0" smtClean="0"/>
              <a:t> </a:t>
            </a:r>
            <a:r>
              <a:rPr lang="en-US" sz="1400" dirty="0"/>
              <a:t>mixes with </a:t>
            </a:r>
            <a:r>
              <a:rPr lang="en-US" sz="1400" dirty="0" err="1" smtClean="0">
                <a:latin typeface="Symbol" charset="0"/>
              </a:rPr>
              <a:t>ν</a:t>
            </a:r>
            <a:r>
              <a:rPr lang="en-US" sz="1400" baseline="-25000" dirty="0" err="1" smtClean="0">
                <a:latin typeface="Symbol" charset="0"/>
              </a:rPr>
              <a:t>t</a:t>
            </a:r>
            <a:endParaRPr lang="en-US" sz="1400" baseline="-25000" dirty="0" smtClean="0">
              <a:latin typeface="Symbol" charset="0"/>
            </a:endParaRPr>
          </a:p>
          <a:p>
            <a:pPr>
              <a:buFontTx/>
              <a:buChar char="•"/>
            </a:pPr>
            <a:endParaRPr lang="en-US" sz="1400" baseline="-25000" dirty="0">
              <a:latin typeface="Symbol" charset="0"/>
            </a:endParaRPr>
          </a:p>
          <a:p>
            <a:pPr>
              <a:buFontTx/>
              <a:buChar char="•"/>
            </a:pPr>
            <a:endParaRPr lang="en-US" sz="1400" baseline="-25000" dirty="0">
              <a:latin typeface="Symbol" charset="0"/>
            </a:endParaRPr>
          </a:p>
        </p:txBody>
      </p:sp>
      <p:sp>
        <p:nvSpPr>
          <p:cNvPr id="762887" name="Line 7"/>
          <p:cNvSpPr>
            <a:spLocks noChangeShapeType="1"/>
          </p:cNvSpPr>
          <p:nvPr/>
        </p:nvSpPr>
        <p:spPr bwMode="auto">
          <a:xfrm flipV="1">
            <a:off x="4318000" y="4267200"/>
            <a:ext cx="2768600" cy="254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2888" name="Line 8"/>
          <p:cNvSpPr>
            <a:spLocks noChangeShapeType="1"/>
          </p:cNvSpPr>
          <p:nvPr/>
        </p:nvSpPr>
        <p:spPr bwMode="auto">
          <a:xfrm>
            <a:off x="3915335" y="5208868"/>
            <a:ext cx="3310965" cy="131893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4" descr="Ferm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06" y="865588"/>
            <a:ext cx="4356100" cy="229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742268" y="1574800"/>
            <a:ext cx="883273" cy="1253067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742267" y="1574801"/>
            <a:ext cx="883275" cy="745067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742267" y="1574801"/>
            <a:ext cx="883274" cy="262466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4800" y="1066802"/>
            <a:ext cx="3795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Neutrino Basics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Three types of neutrinos.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Neutrinos interact weakly.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 smtClean="0"/>
              <a:t>Can pass through the earth easily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1400" dirty="0" smtClean="0"/>
              <a:t>Need a lot of neutrinos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1400" dirty="0" smtClean="0"/>
              <a:t>Need a big detector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Neutrinos mix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 smtClean="0"/>
              <a:t>If you make one type and it interact as another type</a:t>
            </a:r>
          </a:p>
        </p:txBody>
      </p:sp>
    </p:spTree>
    <p:extLst>
      <p:ext uri="{BB962C8B-B14F-4D97-AF65-F5344CB8AC3E}">
        <p14:creationId xmlns:p14="http://schemas.microsoft.com/office/powerpoint/2010/main" val="119430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325755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6616"/>
            <a:ext cx="8042276" cy="654424"/>
          </a:xfrm>
        </p:spPr>
        <p:txBody>
          <a:bodyPr>
            <a:noAutofit/>
          </a:bodyPr>
          <a:lstStyle/>
          <a:p>
            <a:r>
              <a:rPr lang="en-US" sz="2000" dirty="0" smtClean="0"/>
              <a:t>Integration of the fill pipe in CF needed</a:t>
            </a:r>
            <a:endParaRPr lang="en-US" sz="20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953000" y="1143000"/>
          <a:ext cx="3663053" cy="474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Acrobat Document" r:id="rId4" imgW="6921500" imgH="8953500" progId="">
                  <p:embed/>
                </p:oleObj>
              </mc:Choice>
              <mc:Fallback>
                <p:oleObj name="Acrobat Document" r:id="rId4" imgW="6921500" imgH="8953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143000"/>
                        <a:ext cx="3663053" cy="474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47800" y="838200"/>
            <a:ext cx="982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Yates Shaft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219200"/>
            <a:ext cx="72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Surface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52600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800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51460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1700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20040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2600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63680" y="390896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3500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56902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4100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3680" y="595184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4850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6248400"/>
            <a:ext cx="2821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DUSEL Domestic / Fire Water Supply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5867400"/>
            <a:ext cx="3733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Proposed WCD Fill Line with Pressure Reduction and optional pumping of </a:t>
            </a:r>
            <a:r>
              <a:rPr lang="en-US" sz="1400" dirty="0" err="1" smtClean="0"/>
              <a:t>Gd</a:t>
            </a:r>
            <a:r>
              <a:rPr lang="en-US" sz="1400" dirty="0" smtClean="0"/>
              <a:t> wastewater to surface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591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1200 gal/min water recirculation system placed near the detector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 descr="1200Recir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444532"/>
            <a:ext cx="7415530" cy="4691458"/>
          </a:xfrm>
          <a:prstGeom prst="rect">
            <a:avLst/>
          </a:prstGeom>
        </p:spPr>
      </p:pic>
      <p:pic>
        <p:nvPicPr>
          <p:cNvPr id="5" name="Picture 4" descr="WaterSystemxSection for J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2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Key Detector Parameters for a 200kt WCD</a:t>
            </a:r>
            <a:endParaRPr lang="en-US" sz="24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247" y="882953"/>
            <a:ext cx="8229600" cy="5635078"/>
          </a:xfrm>
        </p:spPr>
        <p:txBody>
          <a:bodyPr numCol="2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/>
              <a:t>One </a:t>
            </a:r>
            <a:r>
              <a:rPr lang="en-US" sz="1400" dirty="0"/>
              <a:t>Detector Modules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Fiducial </a:t>
            </a:r>
            <a:r>
              <a:rPr lang="en-US" sz="1400" dirty="0" smtClean="0"/>
              <a:t>volumes 200kt (may scale costs to get 150kt)</a:t>
            </a: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The distance from the black sheet to the neat line is 85cm.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Cavern diameter design as in document 2602. The depth is determined from the PMT placement and the FV definition.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No- Vessel option (membrane on </a:t>
            </a:r>
            <a:r>
              <a:rPr lang="en-US" sz="1400" dirty="0" err="1"/>
              <a:t>shotcrete</a:t>
            </a:r>
            <a:r>
              <a:rPr lang="en-US" sz="1400" dirty="0"/>
              <a:t>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Deck with </a:t>
            </a:r>
            <a:r>
              <a:rPr lang="en-US" sz="1400" dirty="0" smtClean="0"/>
              <a:t>tensile </a:t>
            </a:r>
            <a:r>
              <a:rPr lang="en-US" sz="1400" dirty="0" err="1" smtClean="0"/>
              <a:t>archetecture</a:t>
            </a:r>
            <a:r>
              <a:rPr lang="en-US" sz="1400" dirty="0" smtClean="0"/>
              <a:t> </a:t>
            </a:r>
            <a:r>
              <a:rPr lang="en-US" sz="1400" dirty="0"/>
              <a:t>construction and separate balcony 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A Top veto is present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Thin veto is not part of design but space is available (85cm)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PIU based on wire rope supports for the wall and frames for floor and deck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PA - A plastic shell exists but does not cover the face of the PMT</a:t>
            </a: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 smtClean="0"/>
              <a:t>Super-K II equivalent light collection </a:t>
            </a:r>
          </a:p>
          <a:p>
            <a:pPr lvl="1">
              <a:lnSpc>
                <a:spcPct val="80000"/>
              </a:lnSpc>
            </a:pPr>
            <a:r>
              <a:rPr lang="en-US" sz="1000" dirty="0" smtClean="0"/>
              <a:t>The </a:t>
            </a:r>
            <a:r>
              <a:rPr lang="en-US" sz="1000" dirty="0"/>
              <a:t>Hamamatsu 12" HQE tube with potted base (QE 30</a:t>
            </a:r>
            <a:r>
              <a:rPr lang="en-US" sz="1000" dirty="0" smtClean="0"/>
              <a:t>% est.)</a:t>
            </a:r>
            <a:endParaRPr lang="en-US" sz="1000" dirty="0"/>
          </a:p>
          <a:p>
            <a:pPr lvl="1">
              <a:lnSpc>
                <a:spcPct val="80000"/>
              </a:lnSpc>
            </a:pPr>
            <a:r>
              <a:rPr lang="en-US" sz="1000" dirty="0"/>
              <a:t>Light collectors (either Winston cones or scintillators) increasing good light yield by </a:t>
            </a:r>
            <a:r>
              <a:rPr lang="en-US" sz="1000" dirty="0" smtClean="0"/>
              <a:t>40</a:t>
            </a:r>
            <a:r>
              <a:rPr lang="en-US" sz="1000" dirty="0"/>
              <a:t>%</a:t>
            </a:r>
            <a:endParaRPr lang="en-US" sz="1000" dirty="0" smtClean="0"/>
          </a:p>
          <a:p>
            <a:pPr>
              <a:lnSpc>
                <a:spcPct val="80000"/>
              </a:lnSpc>
            </a:pPr>
            <a:r>
              <a:rPr lang="en-US" sz="1400" dirty="0" smtClean="0"/>
              <a:t>A </a:t>
            </a:r>
            <a:r>
              <a:rPr lang="en-US" sz="1400" dirty="0"/>
              <a:t>black sheet is placed in the plane of the PMTs to prevent reflections back into the detector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The electronics will be out of water with variable length cables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The water fill system is on the surface as in South Coast waters design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A </a:t>
            </a:r>
            <a:r>
              <a:rPr lang="en-US" sz="1400" dirty="0" smtClean="0"/>
              <a:t>1200 </a:t>
            </a:r>
            <a:r>
              <a:rPr lang="en-US" sz="1400" dirty="0"/>
              <a:t>gal/min recirculation system</a:t>
            </a:r>
            <a:r>
              <a:rPr lang="en-US" sz="1400" dirty="0" smtClean="0"/>
              <a:t> depending on detector volume</a:t>
            </a:r>
          </a:p>
          <a:p>
            <a:pPr>
              <a:lnSpc>
                <a:spcPct val="80000"/>
              </a:lnSpc>
            </a:pPr>
            <a:r>
              <a:rPr lang="en-US" sz="1400" dirty="0" smtClean="0"/>
              <a:t>Calibration </a:t>
            </a:r>
            <a:r>
              <a:rPr lang="en-US" sz="1400" dirty="0"/>
              <a:t>equipment such as diffuser balls/ DT generators/Sources will be used</a:t>
            </a: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 smtClean="0"/>
              <a:t>Magnetic </a:t>
            </a:r>
            <a:r>
              <a:rPr lang="en-US" sz="1400" dirty="0"/>
              <a:t>compensation based on coils on </a:t>
            </a:r>
            <a:r>
              <a:rPr lang="en-US" sz="1400" dirty="0" smtClean="0"/>
              <a:t>wall</a:t>
            </a:r>
          </a:p>
        </p:txBody>
      </p:sp>
    </p:spTree>
    <p:extLst>
      <p:ext uri="{BB962C8B-B14F-4D97-AF65-F5344CB8AC3E}">
        <p14:creationId xmlns:p14="http://schemas.microsoft.com/office/powerpoint/2010/main" val="355749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8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080" y="228600"/>
            <a:ext cx="3498720" cy="914400"/>
          </a:xfrm>
        </p:spPr>
        <p:txBody>
          <a:bodyPr/>
          <a:lstStyle/>
          <a:p>
            <a:r>
              <a:rPr lang="en-US" dirty="0" smtClean="0"/>
              <a:t>Tube Coverage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80" y="91658"/>
            <a:ext cx="5029200" cy="3771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5400000">
            <a:off x="234950" y="1568450"/>
            <a:ext cx="26797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1575596" y="457200"/>
            <a:ext cx="1104105" cy="5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19401" y="2286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HQE tubes are blue enhanced!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158" y="2540242"/>
            <a:ext cx="5772842" cy="41483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201" y="3952458"/>
            <a:ext cx="325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Put the QE curve into the MC digitization and adjusted the coverage to match the light yield from a detector instrumented with the 20” tubes from super-K</a:t>
            </a:r>
          </a:p>
          <a:p>
            <a:endParaRPr lang="en-US" dirty="0" smtClean="0"/>
          </a:p>
          <a:p>
            <a:r>
              <a:rPr lang="en-US" dirty="0" smtClean="0"/>
              <a:t>Found needed 31k tubes for 100kt using 10” HQE tubes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358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Cross checked tube equivalence in the lab</a:t>
            </a:r>
            <a:endParaRPr lang="en-US" dirty="0"/>
          </a:p>
        </p:txBody>
      </p:sp>
      <p:pic>
        <p:nvPicPr>
          <p:cNvPr id="3" name="Picture 2" descr="20in in bob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57" y="3925887"/>
            <a:ext cx="2458720" cy="2382520"/>
          </a:xfrm>
          <a:prstGeom prst="rect">
            <a:avLst/>
          </a:prstGeom>
        </p:spPr>
      </p:pic>
      <p:pic>
        <p:nvPicPr>
          <p:cNvPr id="4" name="Picture 3" descr="10in in box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446520" y="3949382"/>
            <a:ext cx="2697480" cy="2359025"/>
          </a:xfrm>
          <a:prstGeom prst="rect">
            <a:avLst/>
          </a:prstGeom>
        </p:spPr>
      </p:pic>
      <p:pic>
        <p:nvPicPr>
          <p:cNvPr id="5" name="Picture 4" descr="water cell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3059112" y="1370012"/>
            <a:ext cx="2466975" cy="255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14491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Placed a Cherenkov light source in the lab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70213" y="3987800"/>
            <a:ext cx="3387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Compared response of 10” tube to a 20”tube</a:t>
            </a:r>
          </a:p>
          <a:p>
            <a:endParaRPr lang="en-US" dirty="0" smtClean="0"/>
          </a:p>
          <a:p>
            <a:r>
              <a:rPr lang="en-US" dirty="0" smtClean="0"/>
              <a:t>Masked off a defined area on each tube and repeated.</a:t>
            </a:r>
          </a:p>
          <a:p>
            <a:endParaRPr lang="en-US" dirty="0" smtClean="0"/>
          </a:p>
          <a:p>
            <a:r>
              <a:rPr lang="en-US" dirty="0" smtClean="0"/>
              <a:t>HQE performance was as expected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060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47650" y="926646"/>
            <a:ext cx="8702156" cy="4610553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209548" y="989013"/>
          <a:ext cx="8719763" cy="476686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00152"/>
                <a:gridCol w="722979"/>
                <a:gridCol w="566386"/>
                <a:gridCol w="566386"/>
                <a:gridCol w="566386"/>
                <a:gridCol w="566386"/>
                <a:gridCol w="566386"/>
                <a:gridCol w="566386"/>
                <a:gridCol w="566386"/>
                <a:gridCol w="566386"/>
                <a:gridCol w="527608"/>
                <a:gridCol w="605164"/>
                <a:gridCol w="566386"/>
                <a:gridCol w="566386"/>
              </a:tblGrid>
              <a:tr h="466735">
                <a:tc>
                  <a:txBody>
                    <a:bodyPr/>
                    <a:lstStyle/>
                    <a:p>
                      <a:pPr algn="r"/>
                      <a:endParaRPr lang="da-DK" sz="1200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144000" marT="42194" marB="421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FY10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FY11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FY12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FY13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FY14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FY15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FY16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FY17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FY18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baseline="0" dirty="0" smtClean="0"/>
                        <a:t>FY19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FY20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FY21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 smtClean="0"/>
                        <a:t>FY22</a:t>
                      </a:r>
                      <a:endParaRPr lang="da-DK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36000" anchor="ctr"/>
                </a:tc>
              </a:tr>
              <a:tr h="1098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/>
                        <a:t>Critical</a:t>
                      </a:r>
                      <a:r>
                        <a:rPr lang="da-DK" sz="1200" b="1" baseline="0" dirty="0" smtClean="0"/>
                        <a:t> Decisions</a:t>
                      </a:r>
                      <a:endParaRPr lang="da-DK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54000" marR="14400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/>
                        </a:solidFill>
                      </a:endParaRPr>
                    </a:p>
                  </a:txBody>
                  <a:tcPr marL="84387" marR="84387" marT="42194" marB="42194" anchor="b"/>
                </a:tc>
              </a:tr>
              <a:tr h="1098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/>
                        <a:t>Start Cavern</a:t>
                      </a:r>
                      <a:r>
                        <a:rPr lang="da-DK" sz="1200" b="1" baseline="0" dirty="0" smtClean="0"/>
                        <a:t> </a:t>
                      </a:r>
                      <a:r>
                        <a:rPr lang="da-DK" sz="1200" b="1" dirty="0" smtClean="0"/>
                        <a:t>Excavation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/>
                        <a:t>Beneficial Occupancy</a:t>
                      </a:r>
                      <a:endParaRPr lang="da-DK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54000" marR="14400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</a:tr>
              <a:tr h="10056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/>
                        <a:t>Commissioning</a:t>
                      </a:r>
                      <a:endParaRPr lang="da-DK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54000" marR="14400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</a:tr>
              <a:tr h="1098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dirty="0" smtClean="0"/>
                        <a:t>Design</a:t>
                      </a:r>
                      <a:r>
                        <a:rPr lang="da-DK" sz="1200" b="1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baseline="0" dirty="0" smtClean="0"/>
                        <a:t>Phase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2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baseline="0" dirty="0" smtClean="0"/>
                        <a:t>Construction Phase</a:t>
                      </a:r>
                      <a:endParaRPr lang="da-DK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54000" marR="14400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  <a:tc>
                  <a:txBody>
                    <a:bodyPr/>
                    <a:lstStyle/>
                    <a:p>
                      <a:pPr algn="r"/>
                      <a:endParaRPr lang="da-DK" sz="7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4387" marR="84387" marT="42194" marB="42194" anchor="b"/>
                </a:tc>
              </a:tr>
            </a:tbl>
          </a:graphicData>
        </a:graphic>
      </p:graphicFrame>
      <p:sp>
        <p:nvSpPr>
          <p:cNvPr id="24751" name="Rectangle 8"/>
          <p:cNvSpPr>
            <a:spLocks noChangeArrowheads="1"/>
          </p:cNvSpPr>
          <p:nvPr/>
        </p:nvSpPr>
        <p:spPr bwMode="gray">
          <a:xfrm>
            <a:off x="2752725" y="152400"/>
            <a:ext cx="402907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/>
            <a:r>
              <a:rPr lang="de-DE" b="1" dirty="0" smtClean="0">
                <a:solidFill>
                  <a:srgbClr val="000000"/>
                </a:solidFill>
                <a:latin typeface="Calibri" pitchFamily="-108" charset="0"/>
              </a:rPr>
              <a:t>WCD Summary Schedule</a:t>
            </a:r>
            <a:endParaRPr lang="de-DE" dirty="0">
              <a:solidFill>
                <a:srgbClr val="000000"/>
              </a:solidFill>
              <a:latin typeface="Calibri" pitchFamily="-108" charset="0"/>
            </a:endParaRPr>
          </a:p>
          <a:p>
            <a:pPr algn="ctr"/>
            <a:r>
              <a:rPr lang="de-DE" dirty="0" smtClean="0">
                <a:solidFill>
                  <a:srgbClr val="000000"/>
                </a:solidFill>
                <a:latin typeface="Calibri" pitchFamily="-108" charset="0"/>
              </a:rPr>
              <a:t>By Fiscal Year</a:t>
            </a:r>
            <a:endParaRPr lang="de-DE" dirty="0">
              <a:solidFill>
                <a:srgbClr val="000000"/>
              </a:solidFill>
              <a:latin typeface="Calibri" pitchFamily="-108" charset="0"/>
            </a:endParaRPr>
          </a:p>
        </p:txBody>
      </p:sp>
      <p:grpSp>
        <p:nvGrpSpPr>
          <p:cNvPr id="2" name="Group 41"/>
          <p:cNvGrpSpPr/>
          <p:nvPr/>
        </p:nvGrpSpPr>
        <p:grpSpPr>
          <a:xfrm>
            <a:off x="1476701" y="1730785"/>
            <a:ext cx="761998" cy="374380"/>
            <a:chOff x="1285877" y="1600202"/>
            <a:chExt cx="761998" cy="374380"/>
          </a:xfrm>
        </p:grpSpPr>
        <p:sp>
          <p:nvSpPr>
            <p:cNvPr id="56" name="4-Point Star 55"/>
            <p:cNvSpPr/>
            <p:nvPr/>
          </p:nvSpPr>
          <p:spPr>
            <a:xfrm>
              <a:off x="1457326" y="1600202"/>
              <a:ext cx="114299" cy="104774"/>
            </a:xfrm>
            <a:prstGeom prst="star4">
              <a:avLst/>
            </a:prstGeom>
            <a:ln>
              <a:solidFill>
                <a:srgbClr val="00F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kstboks 152"/>
            <p:cNvSpPr txBox="1"/>
            <p:nvPr/>
          </p:nvSpPr>
          <p:spPr bwMode="auto">
            <a:xfrm>
              <a:off x="1285877" y="1759138"/>
              <a:ext cx="761998" cy="21544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800" b="1" dirty="0" smtClean="0">
                  <a:solidFill>
                    <a:srgbClr val="000000"/>
                  </a:solidFill>
                  <a:latin typeface="+mn-lt"/>
                  <a:ea typeface="+mn-ea"/>
                </a:rPr>
                <a:t>CD0: 1/10</a:t>
              </a:r>
              <a:endParaRPr lang="da-DK" sz="800" b="1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3" name="Group 104"/>
          <p:cNvGrpSpPr/>
          <p:nvPr/>
        </p:nvGrpSpPr>
        <p:grpSpPr>
          <a:xfrm>
            <a:off x="6652252" y="2988512"/>
            <a:ext cx="1253497" cy="349686"/>
            <a:chOff x="6633202" y="2665811"/>
            <a:chExt cx="1253497" cy="349686"/>
          </a:xfrm>
        </p:grpSpPr>
        <p:sp>
          <p:nvSpPr>
            <p:cNvPr id="74" name="Isosceles Triangle 73"/>
            <p:cNvSpPr/>
            <p:nvPr/>
          </p:nvSpPr>
          <p:spPr>
            <a:xfrm>
              <a:off x="6721090" y="2665811"/>
              <a:ext cx="103280" cy="163281"/>
            </a:xfrm>
            <a:prstGeom prst="triangle">
              <a:avLst/>
            </a:prstGeom>
            <a:solidFill>
              <a:srgbClr val="4FF600"/>
            </a:solidFill>
            <a:ln>
              <a:solidFill>
                <a:srgbClr val="00B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Tekstboks 152"/>
            <p:cNvSpPr txBox="1"/>
            <p:nvPr/>
          </p:nvSpPr>
          <p:spPr bwMode="auto">
            <a:xfrm>
              <a:off x="6633202" y="2800053"/>
              <a:ext cx="125349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800" b="1" dirty="0" smtClean="0">
                  <a:solidFill>
                    <a:srgbClr val="000000"/>
                  </a:solidFill>
                  <a:latin typeface="+mn-lt"/>
                  <a:ea typeface="+mn-ea"/>
                </a:rPr>
                <a:t>Detector 1: 12/18</a:t>
              </a:r>
              <a:endParaRPr lang="da-DK" sz="800" b="1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" name="Group 42"/>
          <p:cNvGrpSpPr/>
          <p:nvPr/>
        </p:nvGrpSpPr>
        <p:grpSpPr>
          <a:xfrm>
            <a:off x="2197858" y="1864135"/>
            <a:ext cx="761998" cy="374380"/>
            <a:chOff x="1285877" y="1600202"/>
            <a:chExt cx="761998" cy="374380"/>
          </a:xfrm>
        </p:grpSpPr>
        <p:sp>
          <p:nvSpPr>
            <p:cNvPr id="44" name="4-Point Star 43"/>
            <p:cNvSpPr/>
            <p:nvPr/>
          </p:nvSpPr>
          <p:spPr>
            <a:xfrm>
              <a:off x="1457326" y="1600202"/>
              <a:ext cx="114299" cy="104774"/>
            </a:xfrm>
            <a:prstGeom prst="star4">
              <a:avLst/>
            </a:prstGeom>
            <a:ln>
              <a:solidFill>
                <a:srgbClr val="00F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kstboks 152"/>
            <p:cNvSpPr txBox="1"/>
            <p:nvPr/>
          </p:nvSpPr>
          <p:spPr bwMode="auto">
            <a:xfrm>
              <a:off x="1285877" y="1759138"/>
              <a:ext cx="761998" cy="21544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800" b="1" dirty="0" smtClean="0">
                  <a:solidFill>
                    <a:srgbClr val="000000"/>
                  </a:solidFill>
                  <a:latin typeface="+mn-lt"/>
                  <a:ea typeface="+mn-ea"/>
                </a:rPr>
                <a:t>CD1: 7/11</a:t>
              </a:r>
              <a:endParaRPr lang="da-DK" sz="800" b="1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Group 45"/>
          <p:cNvGrpSpPr/>
          <p:nvPr/>
        </p:nvGrpSpPr>
        <p:grpSpPr>
          <a:xfrm>
            <a:off x="3415484" y="1968910"/>
            <a:ext cx="761998" cy="374380"/>
            <a:chOff x="1285877" y="1600202"/>
            <a:chExt cx="761998" cy="374380"/>
          </a:xfrm>
        </p:grpSpPr>
        <p:sp>
          <p:nvSpPr>
            <p:cNvPr id="47" name="4-Point Star 46"/>
            <p:cNvSpPr/>
            <p:nvPr/>
          </p:nvSpPr>
          <p:spPr>
            <a:xfrm>
              <a:off x="1457326" y="1600202"/>
              <a:ext cx="114299" cy="104774"/>
            </a:xfrm>
            <a:prstGeom prst="star4">
              <a:avLst/>
            </a:prstGeom>
            <a:ln>
              <a:solidFill>
                <a:srgbClr val="00F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kstboks 152"/>
            <p:cNvSpPr txBox="1"/>
            <p:nvPr/>
          </p:nvSpPr>
          <p:spPr bwMode="auto">
            <a:xfrm>
              <a:off x="1285877" y="1759138"/>
              <a:ext cx="761998" cy="21544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800" b="1" dirty="0" smtClean="0">
                  <a:solidFill>
                    <a:srgbClr val="000000"/>
                  </a:solidFill>
                  <a:latin typeface="+mn-lt"/>
                  <a:ea typeface="+mn-ea"/>
                </a:rPr>
                <a:t>CD2: 6/13</a:t>
              </a:r>
              <a:endParaRPr lang="da-DK" sz="800" b="1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Group 48"/>
          <p:cNvGrpSpPr/>
          <p:nvPr/>
        </p:nvGrpSpPr>
        <p:grpSpPr>
          <a:xfrm>
            <a:off x="4290818" y="2140360"/>
            <a:ext cx="761998" cy="374380"/>
            <a:chOff x="1285877" y="1600202"/>
            <a:chExt cx="761998" cy="374380"/>
          </a:xfrm>
        </p:grpSpPr>
        <p:sp>
          <p:nvSpPr>
            <p:cNvPr id="50" name="4-Point Star 49"/>
            <p:cNvSpPr/>
            <p:nvPr/>
          </p:nvSpPr>
          <p:spPr>
            <a:xfrm>
              <a:off x="1457326" y="1600202"/>
              <a:ext cx="114299" cy="104774"/>
            </a:xfrm>
            <a:prstGeom prst="star4">
              <a:avLst/>
            </a:prstGeom>
            <a:solidFill>
              <a:srgbClr val="00C1BF"/>
            </a:solidFill>
            <a:ln>
              <a:solidFill>
                <a:srgbClr val="00F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kstboks 152"/>
            <p:cNvSpPr txBox="1"/>
            <p:nvPr/>
          </p:nvSpPr>
          <p:spPr bwMode="auto">
            <a:xfrm>
              <a:off x="1285877" y="1759138"/>
              <a:ext cx="761998" cy="21544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800" b="1" dirty="0" smtClean="0">
                  <a:solidFill>
                    <a:srgbClr val="000000"/>
                  </a:solidFill>
                  <a:latin typeface="+mn-lt"/>
                  <a:ea typeface="+mn-ea"/>
                </a:rPr>
                <a:t>CD3: 12/14</a:t>
              </a:r>
              <a:endParaRPr lang="da-DK" sz="800" b="1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Group 105"/>
          <p:cNvGrpSpPr/>
          <p:nvPr/>
        </p:nvGrpSpPr>
        <p:grpSpPr>
          <a:xfrm>
            <a:off x="6951000" y="3336350"/>
            <a:ext cx="1183349" cy="370158"/>
            <a:chOff x="6960525" y="3199859"/>
            <a:chExt cx="1183349" cy="370158"/>
          </a:xfrm>
        </p:grpSpPr>
        <p:sp>
          <p:nvSpPr>
            <p:cNvPr id="69" name="Isosceles Triangle 68"/>
            <p:cNvSpPr/>
            <p:nvPr/>
          </p:nvSpPr>
          <p:spPr>
            <a:xfrm>
              <a:off x="7048412" y="3199859"/>
              <a:ext cx="103280" cy="163281"/>
            </a:xfrm>
            <a:prstGeom prst="triangle">
              <a:avLst/>
            </a:prstGeom>
            <a:solidFill>
              <a:srgbClr val="4FF600"/>
            </a:solidFill>
            <a:ln>
              <a:solidFill>
                <a:srgbClr val="00B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kstboks 152"/>
            <p:cNvSpPr txBox="1"/>
            <p:nvPr/>
          </p:nvSpPr>
          <p:spPr bwMode="auto">
            <a:xfrm>
              <a:off x="6960525" y="3354573"/>
              <a:ext cx="1183349" cy="21544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800" b="1" dirty="0" smtClean="0">
                  <a:solidFill>
                    <a:srgbClr val="000000"/>
                  </a:solidFill>
                  <a:latin typeface="+mn-lt"/>
                  <a:ea typeface="+mn-ea"/>
                </a:rPr>
                <a:t>Detector 2: 7/19</a:t>
              </a:r>
              <a:endParaRPr lang="da-DK" sz="800" b="1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96" name="Tekstboks 151"/>
          <p:cNvSpPr txBox="1"/>
          <p:nvPr/>
        </p:nvSpPr>
        <p:spPr bwMode="auto">
          <a:xfrm>
            <a:off x="4554283" y="5325561"/>
            <a:ext cx="4313492" cy="246062"/>
          </a:xfrm>
          <a:prstGeom prst="rect">
            <a:avLst/>
          </a:prstGeom>
          <a:solidFill>
            <a:srgbClr val="00B300"/>
          </a:solidFill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000" b="1" dirty="0" smtClean="0">
                <a:solidFill>
                  <a:srgbClr val="000000"/>
                </a:solidFill>
                <a:latin typeface="+mn-lt"/>
                <a:ea typeface="+mn-ea"/>
              </a:rPr>
              <a:t>December 2014  -  August- 2022</a:t>
            </a:r>
            <a:endParaRPr lang="da-DK" sz="1000" b="1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01" name="Tekstboks 138"/>
          <p:cNvSpPr txBox="1">
            <a:spLocks noChangeArrowheads="1"/>
          </p:cNvSpPr>
          <p:nvPr/>
        </p:nvSpPr>
        <p:spPr bwMode="auto">
          <a:xfrm>
            <a:off x="1619250" y="4919292"/>
            <a:ext cx="2886075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C1B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da-DK" sz="1000" b="1" dirty="0" smtClean="0">
                <a:latin typeface="Calibri" pitchFamily="-108" charset="0"/>
              </a:rPr>
              <a:t>January 2010 - December 2014</a:t>
            </a:r>
            <a:endParaRPr lang="da-DK" sz="1000" b="1" dirty="0">
              <a:latin typeface="Calibri" pitchFamily="-108" charset="0"/>
            </a:endParaRPr>
          </a:p>
        </p:txBody>
      </p:sp>
      <p:grpSp>
        <p:nvGrpSpPr>
          <p:cNvPr id="10" name="Group 106"/>
          <p:cNvGrpSpPr/>
          <p:nvPr/>
        </p:nvGrpSpPr>
        <p:grpSpPr>
          <a:xfrm>
            <a:off x="8196924" y="3708736"/>
            <a:ext cx="743803" cy="497945"/>
            <a:chOff x="6933062" y="4030211"/>
            <a:chExt cx="743803" cy="497945"/>
          </a:xfrm>
        </p:grpSpPr>
        <p:sp>
          <p:nvSpPr>
            <p:cNvPr id="73" name="Tekstboks 152"/>
            <p:cNvSpPr txBox="1"/>
            <p:nvPr/>
          </p:nvSpPr>
          <p:spPr bwMode="auto">
            <a:xfrm>
              <a:off x="6933062" y="4189602"/>
              <a:ext cx="743803" cy="3385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800" b="1" dirty="0" smtClean="0">
                  <a:solidFill>
                    <a:srgbClr val="000000"/>
                  </a:solidFill>
                  <a:latin typeface="+mn-lt"/>
                  <a:ea typeface="+mn-ea"/>
                </a:rPr>
                <a:t>Detector 1: 11/21</a:t>
              </a:r>
              <a:endParaRPr lang="da-DK" sz="800" b="1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104" name="5-Point Star 103"/>
            <p:cNvSpPr/>
            <p:nvPr/>
          </p:nvSpPr>
          <p:spPr>
            <a:xfrm>
              <a:off x="7146713" y="4030211"/>
              <a:ext cx="142874" cy="15841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28"/>
          <p:cNvGrpSpPr/>
          <p:nvPr/>
        </p:nvGrpSpPr>
        <p:grpSpPr>
          <a:xfrm>
            <a:off x="8324850" y="4255028"/>
            <a:ext cx="674115" cy="478895"/>
            <a:chOff x="8281515" y="4396856"/>
            <a:chExt cx="674115" cy="478895"/>
          </a:xfrm>
        </p:grpSpPr>
        <p:sp>
          <p:nvSpPr>
            <p:cNvPr id="109" name="Tekstboks 152"/>
            <p:cNvSpPr txBox="1"/>
            <p:nvPr/>
          </p:nvSpPr>
          <p:spPr bwMode="auto">
            <a:xfrm>
              <a:off x="8281515" y="4537197"/>
              <a:ext cx="674115" cy="3385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800" b="1" dirty="0" smtClean="0">
                  <a:solidFill>
                    <a:srgbClr val="000000"/>
                  </a:solidFill>
                  <a:latin typeface="+mn-lt"/>
                  <a:ea typeface="+mn-ea"/>
                </a:rPr>
                <a:t>Detector 2: 8/22</a:t>
              </a:r>
              <a:endParaRPr lang="da-DK" sz="800" b="1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110" name="5-Point Star 109"/>
            <p:cNvSpPr/>
            <p:nvPr/>
          </p:nvSpPr>
          <p:spPr>
            <a:xfrm>
              <a:off x="8719302" y="4396856"/>
              <a:ext cx="113536" cy="13647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5" name="Isosceles Triangle 54"/>
          <p:cNvSpPr/>
          <p:nvPr/>
        </p:nvSpPr>
        <p:spPr>
          <a:xfrm>
            <a:off x="4572000" y="2590800"/>
            <a:ext cx="85725" cy="142874"/>
          </a:xfrm>
          <a:prstGeom prst="triangle">
            <a:avLst/>
          </a:prstGeom>
          <a:solidFill>
            <a:srgbClr val="4FF600"/>
          </a:solidFill>
          <a:ln>
            <a:solidFill>
              <a:srgbClr val="00B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kstboks 152"/>
          <p:cNvSpPr txBox="1"/>
          <p:nvPr/>
        </p:nvSpPr>
        <p:spPr bwMode="auto">
          <a:xfrm>
            <a:off x="4480552" y="2722704"/>
            <a:ext cx="1101098" cy="21544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800" b="1" dirty="0" smtClean="0">
                <a:solidFill>
                  <a:srgbClr val="000000"/>
                </a:solidFill>
                <a:latin typeface="+mn-lt"/>
                <a:ea typeface="+mn-ea"/>
              </a:rPr>
              <a:t>Large Cavern 1: 1/15</a:t>
            </a:r>
            <a:endParaRPr lang="da-DK" sz="800" b="1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4676775" y="2676525"/>
            <a:ext cx="2105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74" idx="0"/>
          </p:cNvCxnSpPr>
          <p:nvPr/>
        </p:nvCxnSpPr>
        <p:spPr>
          <a:xfrm rot="16200000" flipH="1">
            <a:off x="6626034" y="2822765"/>
            <a:ext cx="311987" cy="195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409700" y="2924175"/>
            <a:ext cx="75247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22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137"/>
          <p:cNvGrpSpPr/>
          <p:nvPr/>
        </p:nvGrpSpPr>
        <p:grpSpPr>
          <a:xfrm>
            <a:off x="294096" y="139662"/>
            <a:ext cx="8686800" cy="6357401"/>
            <a:chOff x="0" y="-131874"/>
            <a:chExt cx="9144000" cy="6989874"/>
          </a:xfrm>
        </p:grpSpPr>
        <p:sp>
          <p:nvSpPr>
            <p:cNvPr id="5" name="Flowchart: Document 4"/>
            <p:cNvSpPr/>
            <p:nvPr/>
          </p:nvSpPr>
          <p:spPr bwMode="auto">
            <a:xfrm flipV="1">
              <a:off x="0" y="533400"/>
              <a:ext cx="9144000" cy="6324600"/>
            </a:xfrm>
            <a:prstGeom prst="flowChartDocument">
              <a:avLst/>
            </a:prstGeom>
            <a:solidFill>
              <a:srgbClr val="DFCABF"/>
            </a:solidFill>
            <a:ln w="9525" cap="flat" cmpd="sng" algn="ctr">
              <a:solidFill>
                <a:schemeClr val="accent5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050" dirty="0">
                <a:ea typeface="ＭＳ Ｐゴシック" pitchFamily="1" charset="-128"/>
              </a:endParaRPr>
            </a:p>
          </p:txBody>
        </p: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3276600" y="393700"/>
              <a:ext cx="1449436" cy="507594"/>
            </a:xfrm>
            <a:prstGeom prst="rect">
              <a:avLst/>
            </a:prstGeom>
            <a:solidFill>
              <a:srgbClr val="D6DDE9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1.4.6.2 Fill </a:t>
              </a:r>
              <a:r>
                <a:rPr lang="en-US" sz="1200" dirty="0"/>
                <a:t>System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286000" y="533400"/>
              <a:ext cx="642937" cy="2971800"/>
            </a:xfrm>
            <a:prstGeom prst="rect">
              <a:avLst/>
            </a:prstGeom>
            <a:solidFill>
              <a:srgbClr val="C1856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988818" y="1981200"/>
              <a:ext cx="1176924" cy="710632"/>
            </a:xfrm>
            <a:prstGeom prst="rect">
              <a:avLst/>
            </a:prstGeom>
            <a:solidFill>
              <a:srgbClr val="D6DDE9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1.4.6.4</a:t>
              </a:r>
            </a:p>
            <a:p>
              <a:pPr algn="ctr"/>
              <a:r>
                <a:rPr lang="en-US" sz="1200" dirty="0" smtClean="0"/>
                <a:t>Shaft </a:t>
              </a:r>
              <a:r>
                <a:rPr lang="en-US" sz="1200" dirty="0"/>
                <a:t>Systems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 flipV="1">
              <a:off x="2847975" y="436562"/>
              <a:ext cx="428625" cy="0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>
              <a:off x="2143993" y="1170711"/>
              <a:ext cx="1465118" cy="38103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851150" y="1849864"/>
              <a:ext cx="6292850" cy="6350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28600" y="6421580"/>
              <a:ext cx="8915400" cy="65088"/>
            </a:xfrm>
            <a:prstGeom prst="straightConnector1">
              <a:avLst/>
            </a:prstGeom>
            <a:ln w="25400">
              <a:solidFill>
                <a:schemeClr val="accent2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Isosceles Triangle 65"/>
            <p:cNvSpPr>
              <a:spLocks noChangeArrowheads="1"/>
            </p:cNvSpPr>
            <p:nvPr/>
          </p:nvSpPr>
          <p:spPr bwMode="auto">
            <a:xfrm>
              <a:off x="2815357" y="1724023"/>
              <a:ext cx="141288" cy="14128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4" name="Flowchart: Magnetic Disk 13"/>
            <p:cNvSpPr/>
            <p:nvPr/>
          </p:nvSpPr>
          <p:spPr>
            <a:xfrm>
              <a:off x="4500563" y="3122248"/>
              <a:ext cx="1590675" cy="1508125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15" name="TextBox 8"/>
            <p:cNvSpPr txBox="1">
              <a:spLocks noChangeArrowheads="1"/>
            </p:cNvSpPr>
            <p:nvPr/>
          </p:nvSpPr>
          <p:spPr bwMode="auto">
            <a:xfrm>
              <a:off x="3649663" y="2028887"/>
              <a:ext cx="1447800" cy="710632"/>
            </a:xfrm>
            <a:prstGeom prst="rect">
              <a:avLst/>
            </a:prstGeom>
            <a:solidFill>
              <a:srgbClr val="D6DDE9"/>
            </a:solidFill>
            <a:ln w="50800">
              <a:solidFill>
                <a:srgbClr val="17C60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1.4.6.3 Recirculation </a:t>
              </a:r>
              <a:r>
                <a:rPr lang="en-US" sz="1200" dirty="0"/>
                <a:t>System</a:t>
              </a:r>
            </a:p>
          </p:txBody>
        </p: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4797424" y="4735148"/>
              <a:ext cx="1069975" cy="507594"/>
            </a:xfrm>
            <a:prstGeom prst="rect">
              <a:avLst/>
            </a:prstGeom>
            <a:solidFill>
              <a:srgbClr val="D6DDE9"/>
            </a:solidFill>
            <a:ln w="50800">
              <a:solidFill>
                <a:srgbClr val="17C60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1.4.6.5 Sump</a:t>
              </a:r>
              <a:endParaRPr lang="en-US" sz="12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173537" y="1974912"/>
              <a:ext cx="187325" cy="0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 flipH="1">
              <a:off x="4408082" y="3071041"/>
              <a:ext cx="815199" cy="36514"/>
            </a:xfrm>
            <a:prstGeom prst="straightConnector1">
              <a:avLst/>
            </a:prstGeom>
            <a:ln w="254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0800000" flipV="1">
              <a:off x="4197350" y="4193810"/>
              <a:ext cx="428625" cy="0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6200000" flipV="1">
              <a:off x="3446788" y="3425779"/>
              <a:ext cx="1518594" cy="17472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6200000" flipH="1">
              <a:off x="1787661" y="4582814"/>
              <a:ext cx="3802231" cy="1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5187156" y="4642644"/>
              <a:ext cx="295275" cy="1587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6" idx="2"/>
            </p:cNvCxnSpPr>
            <p:nvPr/>
          </p:nvCxnSpPr>
          <p:spPr>
            <a:xfrm rot="5400000">
              <a:off x="4695297" y="5877985"/>
              <a:ext cx="1272358" cy="1872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67"/>
            <p:cNvSpPr>
              <a:spLocks/>
            </p:cNvSpPr>
            <p:nvPr/>
          </p:nvSpPr>
          <p:spPr bwMode="auto">
            <a:xfrm>
              <a:off x="6028017" y="3639794"/>
              <a:ext cx="90199" cy="939477"/>
            </a:xfrm>
            <a:custGeom>
              <a:avLst/>
              <a:gdLst>
                <a:gd name="T0" fmla="*/ 51516 w 90152"/>
                <a:gd name="T1" fmla="*/ 0 h 939826"/>
                <a:gd name="T2" fmla="*/ 38637 w 90152"/>
                <a:gd name="T3" fmla="*/ 167425 h 939826"/>
                <a:gd name="T4" fmla="*/ 25758 w 90152"/>
                <a:gd name="T5" fmla="*/ 206061 h 939826"/>
                <a:gd name="T6" fmla="*/ 38637 w 90152"/>
                <a:gd name="T7" fmla="*/ 296214 h 939826"/>
                <a:gd name="T8" fmla="*/ 64395 w 90152"/>
                <a:gd name="T9" fmla="*/ 412123 h 939826"/>
                <a:gd name="T10" fmla="*/ 77273 w 90152"/>
                <a:gd name="T11" fmla="*/ 450760 h 939826"/>
                <a:gd name="T12" fmla="*/ 38637 w 90152"/>
                <a:gd name="T13" fmla="*/ 605307 h 939826"/>
                <a:gd name="T14" fmla="*/ 0 w 90152"/>
                <a:gd name="T15" fmla="*/ 618185 h 939826"/>
                <a:gd name="T16" fmla="*/ 25758 w 90152"/>
                <a:gd name="T17" fmla="*/ 734095 h 939826"/>
                <a:gd name="T18" fmla="*/ 51516 w 90152"/>
                <a:gd name="T19" fmla="*/ 772732 h 939826"/>
                <a:gd name="T20" fmla="*/ 90152 w 90152"/>
                <a:gd name="T21" fmla="*/ 811369 h 939826"/>
                <a:gd name="T22" fmla="*/ 77273 w 90152"/>
                <a:gd name="T23" fmla="*/ 875763 h 939826"/>
                <a:gd name="T24" fmla="*/ 38637 w 90152"/>
                <a:gd name="T25" fmla="*/ 875763 h 939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0152"/>
                <a:gd name="T40" fmla="*/ 0 h 939826"/>
                <a:gd name="T41" fmla="*/ 90152 w 90152"/>
                <a:gd name="T42" fmla="*/ 939826 h 9398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0152" h="939826">
                  <a:moveTo>
                    <a:pt x="51516" y="0"/>
                  </a:moveTo>
                  <a:cubicBezTo>
                    <a:pt x="47223" y="55808"/>
                    <a:pt x="45580" y="111884"/>
                    <a:pt x="38637" y="167425"/>
                  </a:cubicBezTo>
                  <a:cubicBezTo>
                    <a:pt x="36953" y="180896"/>
                    <a:pt x="25758" y="192486"/>
                    <a:pt x="25758" y="206061"/>
                  </a:cubicBezTo>
                  <a:cubicBezTo>
                    <a:pt x="25758" y="236417"/>
                    <a:pt x="33646" y="266271"/>
                    <a:pt x="38637" y="296214"/>
                  </a:cubicBezTo>
                  <a:cubicBezTo>
                    <a:pt x="43949" y="328087"/>
                    <a:pt x="55132" y="379703"/>
                    <a:pt x="64395" y="412123"/>
                  </a:cubicBezTo>
                  <a:cubicBezTo>
                    <a:pt x="68124" y="425176"/>
                    <a:pt x="72980" y="437881"/>
                    <a:pt x="77273" y="450760"/>
                  </a:cubicBezTo>
                  <a:cubicBezTo>
                    <a:pt x="72831" y="490743"/>
                    <a:pt x="81919" y="570682"/>
                    <a:pt x="38637" y="605307"/>
                  </a:cubicBezTo>
                  <a:cubicBezTo>
                    <a:pt x="28036" y="613787"/>
                    <a:pt x="12879" y="613892"/>
                    <a:pt x="0" y="618185"/>
                  </a:cubicBezTo>
                  <a:cubicBezTo>
                    <a:pt x="4947" y="647865"/>
                    <a:pt x="9905" y="702389"/>
                    <a:pt x="25758" y="734095"/>
                  </a:cubicBezTo>
                  <a:cubicBezTo>
                    <a:pt x="32680" y="747939"/>
                    <a:pt x="41607" y="760841"/>
                    <a:pt x="51516" y="772732"/>
                  </a:cubicBezTo>
                  <a:cubicBezTo>
                    <a:pt x="63176" y="786724"/>
                    <a:pt x="77273" y="798490"/>
                    <a:pt x="90152" y="811369"/>
                  </a:cubicBezTo>
                  <a:cubicBezTo>
                    <a:pt x="85859" y="832834"/>
                    <a:pt x="89415" y="857550"/>
                    <a:pt x="77273" y="875763"/>
                  </a:cubicBezTo>
                  <a:cubicBezTo>
                    <a:pt x="34564" y="939826"/>
                    <a:pt x="38637" y="886460"/>
                    <a:pt x="38637" y="875763"/>
                  </a:cubicBezTo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rgbClr val="124A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200" dirty="0"/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rot="5400000">
              <a:off x="5780077" y="4841536"/>
              <a:ext cx="579440" cy="1587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5867400" y="5105400"/>
              <a:ext cx="225426" cy="224633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77"/>
            <p:cNvSpPr>
              <a:spLocks/>
            </p:cNvSpPr>
            <p:nvPr/>
          </p:nvSpPr>
          <p:spPr bwMode="auto">
            <a:xfrm>
              <a:off x="4603750" y="3735023"/>
              <a:ext cx="90488" cy="939800"/>
            </a:xfrm>
            <a:custGeom>
              <a:avLst/>
              <a:gdLst>
                <a:gd name="T0" fmla="*/ 51708 w 90152"/>
                <a:gd name="T1" fmla="*/ 0 h 939826"/>
                <a:gd name="T2" fmla="*/ 38781 w 90152"/>
                <a:gd name="T3" fmla="*/ 167420 h 939826"/>
                <a:gd name="T4" fmla="*/ 25854 w 90152"/>
                <a:gd name="T5" fmla="*/ 206055 h 939826"/>
                <a:gd name="T6" fmla="*/ 38781 w 90152"/>
                <a:gd name="T7" fmla="*/ 296206 h 939826"/>
                <a:gd name="T8" fmla="*/ 64635 w 90152"/>
                <a:gd name="T9" fmla="*/ 412112 h 939826"/>
                <a:gd name="T10" fmla="*/ 77561 w 90152"/>
                <a:gd name="T11" fmla="*/ 450748 h 939826"/>
                <a:gd name="T12" fmla="*/ 38781 w 90152"/>
                <a:gd name="T13" fmla="*/ 605290 h 939826"/>
                <a:gd name="T14" fmla="*/ 0 w 90152"/>
                <a:gd name="T15" fmla="*/ 618168 h 939826"/>
                <a:gd name="T16" fmla="*/ 25854 w 90152"/>
                <a:gd name="T17" fmla="*/ 734075 h 939826"/>
                <a:gd name="T18" fmla="*/ 51708 w 90152"/>
                <a:gd name="T19" fmla="*/ 772711 h 939826"/>
                <a:gd name="T20" fmla="*/ 90488 w 90152"/>
                <a:gd name="T21" fmla="*/ 811347 h 939826"/>
                <a:gd name="T22" fmla="*/ 77561 w 90152"/>
                <a:gd name="T23" fmla="*/ 875739 h 939826"/>
                <a:gd name="T24" fmla="*/ 38781 w 90152"/>
                <a:gd name="T25" fmla="*/ 875739 h 939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0152"/>
                <a:gd name="T40" fmla="*/ 0 h 939826"/>
                <a:gd name="T41" fmla="*/ 90152 w 90152"/>
                <a:gd name="T42" fmla="*/ 939826 h 9398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0152" h="939826">
                  <a:moveTo>
                    <a:pt x="51516" y="0"/>
                  </a:moveTo>
                  <a:cubicBezTo>
                    <a:pt x="47223" y="55808"/>
                    <a:pt x="45580" y="111884"/>
                    <a:pt x="38637" y="167425"/>
                  </a:cubicBezTo>
                  <a:cubicBezTo>
                    <a:pt x="36953" y="180896"/>
                    <a:pt x="25758" y="192486"/>
                    <a:pt x="25758" y="206061"/>
                  </a:cubicBezTo>
                  <a:cubicBezTo>
                    <a:pt x="25758" y="236417"/>
                    <a:pt x="33646" y="266271"/>
                    <a:pt x="38637" y="296214"/>
                  </a:cubicBezTo>
                  <a:cubicBezTo>
                    <a:pt x="43949" y="328087"/>
                    <a:pt x="55132" y="379703"/>
                    <a:pt x="64395" y="412123"/>
                  </a:cubicBezTo>
                  <a:cubicBezTo>
                    <a:pt x="68124" y="425176"/>
                    <a:pt x="72980" y="437881"/>
                    <a:pt x="77273" y="450760"/>
                  </a:cubicBezTo>
                  <a:cubicBezTo>
                    <a:pt x="72831" y="490743"/>
                    <a:pt x="81919" y="570682"/>
                    <a:pt x="38637" y="605307"/>
                  </a:cubicBezTo>
                  <a:cubicBezTo>
                    <a:pt x="28036" y="613787"/>
                    <a:pt x="12879" y="613892"/>
                    <a:pt x="0" y="618185"/>
                  </a:cubicBezTo>
                  <a:cubicBezTo>
                    <a:pt x="4947" y="647865"/>
                    <a:pt x="9905" y="702389"/>
                    <a:pt x="25758" y="734095"/>
                  </a:cubicBezTo>
                  <a:cubicBezTo>
                    <a:pt x="32680" y="747939"/>
                    <a:pt x="41607" y="760841"/>
                    <a:pt x="51516" y="772732"/>
                  </a:cubicBezTo>
                  <a:cubicBezTo>
                    <a:pt x="63176" y="786724"/>
                    <a:pt x="77273" y="798490"/>
                    <a:pt x="90152" y="811369"/>
                  </a:cubicBezTo>
                  <a:cubicBezTo>
                    <a:pt x="85859" y="832834"/>
                    <a:pt x="89415" y="857550"/>
                    <a:pt x="77273" y="875763"/>
                  </a:cubicBezTo>
                  <a:cubicBezTo>
                    <a:pt x="34564" y="939826"/>
                    <a:pt x="38637" y="886460"/>
                    <a:pt x="38637" y="875763"/>
                  </a:cubicBezTo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rgbClr val="124A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2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>
              <a:off x="4354513" y="4936760"/>
              <a:ext cx="579438" cy="1587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638675" y="5195523"/>
              <a:ext cx="180975" cy="17462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Magnetic Disk 29"/>
            <p:cNvSpPr/>
            <p:nvPr/>
          </p:nvSpPr>
          <p:spPr>
            <a:xfrm>
              <a:off x="7345363" y="3133360"/>
              <a:ext cx="1590675" cy="1508125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16200000" flipH="1">
              <a:off x="6973858" y="1941544"/>
              <a:ext cx="250885" cy="25400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7262342" y="3091614"/>
              <a:ext cx="832792" cy="1588"/>
            </a:xfrm>
            <a:prstGeom prst="straightConnector1">
              <a:avLst/>
            </a:prstGeom>
            <a:ln w="254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0800000" flipV="1">
              <a:off x="7042150" y="4204923"/>
              <a:ext cx="428625" cy="0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5400000" flipH="1" flipV="1">
              <a:off x="6296819" y="3443712"/>
              <a:ext cx="1522435" cy="1588"/>
            </a:xfrm>
            <a:prstGeom prst="straightConnector1">
              <a:avLst/>
            </a:prstGeom>
            <a:ln w="254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4711509" y="4598797"/>
              <a:ext cx="3834194" cy="1588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7994651" y="4584335"/>
              <a:ext cx="296862" cy="1587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98"/>
            <p:cNvSpPr>
              <a:spLocks/>
            </p:cNvSpPr>
            <p:nvPr/>
          </p:nvSpPr>
          <p:spPr bwMode="auto">
            <a:xfrm>
              <a:off x="8763000" y="3657600"/>
              <a:ext cx="201741" cy="980600"/>
            </a:xfrm>
            <a:custGeom>
              <a:avLst/>
              <a:gdLst>
                <a:gd name="T0" fmla="*/ 51516 w 90152"/>
                <a:gd name="T1" fmla="*/ 0 h 939826"/>
                <a:gd name="T2" fmla="*/ 38637 w 90152"/>
                <a:gd name="T3" fmla="*/ 167425 h 939826"/>
                <a:gd name="T4" fmla="*/ 25758 w 90152"/>
                <a:gd name="T5" fmla="*/ 206061 h 939826"/>
                <a:gd name="T6" fmla="*/ 38637 w 90152"/>
                <a:gd name="T7" fmla="*/ 296214 h 939826"/>
                <a:gd name="T8" fmla="*/ 64395 w 90152"/>
                <a:gd name="T9" fmla="*/ 412123 h 939826"/>
                <a:gd name="T10" fmla="*/ 77273 w 90152"/>
                <a:gd name="T11" fmla="*/ 450760 h 939826"/>
                <a:gd name="T12" fmla="*/ 38637 w 90152"/>
                <a:gd name="T13" fmla="*/ 605307 h 939826"/>
                <a:gd name="T14" fmla="*/ 0 w 90152"/>
                <a:gd name="T15" fmla="*/ 618185 h 939826"/>
                <a:gd name="T16" fmla="*/ 25758 w 90152"/>
                <a:gd name="T17" fmla="*/ 734095 h 939826"/>
                <a:gd name="T18" fmla="*/ 51516 w 90152"/>
                <a:gd name="T19" fmla="*/ 772732 h 939826"/>
                <a:gd name="T20" fmla="*/ 90152 w 90152"/>
                <a:gd name="T21" fmla="*/ 811369 h 939826"/>
                <a:gd name="T22" fmla="*/ 77273 w 90152"/>
                <a:gd name="T23" fmla="*/ 875763 h 939826"/>
                <a:gd name="T24" fmla="*/ 38637 w 90152"/>
                <a:gd name="T25" fmla="*/ 875763 h 939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0152"/>
                <a:gd name="T40" fmla="*/ 0 h 939826"/>
                <a:gd name="T41" fmla="*/ 90152 w 90152"/>
                <a:gd name="T42" fmla="*/ 939826 h 9398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0152" h="939826">
                  <a:moveTo>
                    <a:pt x="51516" y="0"/>
                  </a:moveTo>
                  <a:cubicBezTo>
                    <a:pt x="47223" y="55808"/>
                    <a:pt x="45580" y="111884"/>
                    <a:pt x="38637" y="167425"/>
                  </a:cubicBezTo>
                  <a:cubicBezTo>
                    <a:pt x="36953" y="180896"/>
                    <a:pt x="25758" y="192486"/>
                    <a:pt x="25758" y="206061"/>
                  </a:cubicBezTo>
                  <a:cubicBezTo>
                    <a:pt x="25758" y="236417"/>
                    <a:pt x="33646" y="266271"/>
                    <a:pt x="38637" y="296214"/>
                  </a:cubicBezTo>
                  <a:cubicBezTo>
                    <a:pt x="43949" y="328087"/>
                    <a:pt x="55132" y="379703"/>
                    <a:pt x="64395" y="412123"/>
                  </a:cubicBezTo>
                  <a:cubicBezTo>
                    <a:pt x="68124" y="425176"/>
                    <a:pt x="72980" y="437881"/>
                    <a:pt x="77273" y="450760"/>
                  </a:cubicBezTo>
                  <a:cubicBezTo>
                    <a:pt x="72831" y="490743"/>
                    <a:pt x="81919" y="570682"/>
                    <a:pt x="38637" y="605307"/>
                  </a:cubicBezTo>
                  <a:cubicBezTo>
                    <a:pt x="28036" y="613787"/>
                    <a:pt x="12879" y="613892"/>
                    <a:pt x="0" y="618185"/>
                  </a:cubicBezTo>
                  <a:cubicBezTo>
                    <a:pt x="4947" y="647865"/>
                    <a:pt x="9905" y="702389"/>
                    <a:pt x="25758" y="734095"/>
                  </a:cubicBezTo>
                  <a:cubicBezTo>
                    <a:pt x="32680" y="747939"/>
                    <a:pt x="41607" y="760841"/>
                    <a:pt x="51516" y="772732"/>
                  </a:cubicBezTo>
                  <a:cubicBezTo>
                    <a:pt x="63176" y="786724"/>
                    <a:pt x="77273" y="798490"/>
                    <a:pt x="90152" y="811369"/>
                  </a:cubicBezTo>
                  <a:cubicBezTo>
                    <a:pt x="85859" y="832834"/>
                    <a:pt x="89415" y="857550"/>
                    <a:pt x="77273" y="875763"/>
                  </a:cubicBezTo>
                  <a:cubicBezTo>
                    <a:pt x="34564" y="939826"/>
                    <a:pt x="38637" y="886460"/>
                    <a:pt x="38637" y="875763"/>
                  </a:cubicBezTo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rgbClr val="124A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200" dirty="0"/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rot="10800000" flipV="1">
              <a:off x="8686800" y="5181600"/>
              <a:ext cx="232152" cy="1524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 bwMode="auto">
            <a:xfrm rot="16200000" flipH="1">
              <a:off x="8595579" y="4861781"/>
              <a:ext cx="609602" cy="3004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reeform 95"/>
            <p:cNvSpPr>
              <a:spLocks/>
            </p:cNvSpPr>
            <p:nvPr/>
          </p:nvSpPr>
          <p:spPr bwMode="auto">
            <a:xfrm>
              <a:off x="7446963" y="3744548"/>
              <a:ext cx="90487" cy="939800"/>
            </a:xfrm>
            <a:custGeom>
              <a:avLst/>
              <a:gdLst>
                <a:gd name="T0" fmla="*/ 51707 w 90152"/>
                <a:gd name="T1" fmla="*/ 0 h 939826"/>
                <a:gd name="T2" fmla="*/ 38781 w 90152"/>
                <a:gd name="T3" fmla="*/ 167420 h 939826"/>
                <a:gd name="T4" fmla="*/ 25854 w 90152"/>
                <a:gd name="T5" fmla="*/ 206055 h 939826"/>
                <a:gd name="T6" fmla="*/ 38781 w 90152"/>
                <a:gd name="T7" fmla="*/ 296206 h 939826"/>
                <a:gd name="T8" fmla="*/ 64634 w 90152"/>
                <a:gd name="T9" fmla="*/ 412112 h 939826"/>
                <a:gd name="T10" fmla="*/ 77560 w 90152"/>
                <a:gd name="T11" fmla="*/ 450748 h 939826"/>
                <a:gd name="T12" fmla="*/ 38781 w 90152"/>
                <a:gd name="T13" fmla="*/ 605290 h 939826"/>
                <a:gd name="T14" fmla="*/ 0 w 90152"/>
                <a:gd name="T15" fmla="*/ 618168 h 939826"/>
                <a:gd name="T16" fmla="*/ 25854 w 90152"/>
                <a:gd name="T17" fmla="*/ 734075 h 939826"/>
                <a:gd name="T18" fmla="*/ 51707 w 90152"/>
                <a:gd name="T19" fmla="*/ 772711 h 939826"/>
                <a:gd name="T20" fmla="*/ 90487 w 90152"/>
                <a:gd name="T21" fmla="*/ 811347 h 939826"/>
                <a:gd name="T22" fmla="*/ 77560 w 90152"/>
                <a:gd name="T23" fmla="*/ 875739 h 939826"/>
                <a:gd name="T24" fmla="*/ 38781 w 90152"/>
                <a:gd name="T25" fmla="*/ 875739 h 939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0152"/>
                <a:gd name="T40" fmla="*/ 0 h 939826"/>
                <a:gd name="T41" fmla="*/ 90152 w 90152"/>
                <a:gd name="T42" fmla="*/ 939826 h 9398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0152" h="939826">
                  <a:moveTo>
                    <a:pt x="51516" y="0"/>
                  </a:moveTo>
                  <a:cubicBezTo>
                    <a:pt x="47223" y="55808"/>
                    <a:pt x="45580" y="111884"/>
                    <a:pt x="38637" y="167425"/>
                  </a:cubicBezTo>
                  <a:cubicBezTo>
                    <a:pt x="36953" y="180896"/>
                    <a:pt x="25758" y="192486"/>
                    <a:pt x="25758" y="206061"/>
                  </a:cubicBezTo>
                  <a:cubicBezTo>
                    <a:pt x="25758" y="236417"/>
                    <a:pt x="33646" y="266271"/>
                    <a:pt x="38637" y="296214"/>
                  </a:cubicBezTo>
                  <a:cubicBezTo>
                    <a:pt x="43949" y="328087"/>
                    <a:pt x="55132" y="379703"/>
                    <a:pt x="64395" y="412123"/>
                  </a:cubicBezTo>
                  <a:cubicBezTo>
                    <a:pt x="68124" y="425176"/>
                    <a:pt x="72980" y="437881"/>
                    <a:pt x="77273" y="450760"/>
                  </a:cubicBezTo>
                  <a:cubicBezTo>
                    <a:pt x="72831" y="490743"/>
                    <a:pt x="81919" y="570682"/>
                    <a:pt x="38637" y="605307"/>
                  </a:cubicBezTo>
                  <a:cubicBezTo>
                    <a:pt x="28036" y="613787"/>
                    <a:pt x="12879" y="613892"/>
                    <a:pt x="0" y="618185"/>
                  </a:cubicBezTo>
                  <a:cubicBezTo>
                    <a:pt x="4947" y="647865"/>
                    <a:pt x="9905" y="702389"/>
                    <a:pt x="25758" y="734095"/>
                  </a:cubicBezTo>
                  <a:cubicBezTo>
                    <a:pt x="32680" y="747939"/>
                    <a:pt x="41607" y="760841"/>
                    <a:pt x="51516" y="772732"/>
                  </a:cubicBezTo>
                  <a:cubicBezTo>
                    <a:pt x="63176" y="786724"/>
                    <a:pt x="77273" y="798490"/>
                    <a:pt x="90152" y="811369"/>
                  </a:cubicBezTo>
                  <a:cubicBezTo>
                    <a:pt x="85859" y="832834"/>
                    <a:pt x="89415" y="857550"/>
                    <a:pt x="77273" y="875763"/>
                  </a:cubicBezTo>
                  <a:cubicBezTo>
                    <a:pt x="34564" y="939826"/>
                    <a:pt x="38637" y="886460"/>
                    <a:pt x="38637" y="875763"/>
                  </a:cubicBezTo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rgbClr val="124A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200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5400000">
              <a:off x="7199313" y="4947873"/>
              <a:ext cx="579437" cy="1587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7483475" y="5205048"/>
              <a:ext cx="180975" cy="1905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endCxn id="6" idx="3"/>
            </p:cNvCxnSpPr>
            <p:nvPr/>
          </p:nvCxnSpPr>
          <p:spPr>
            <a:xfrm rot="10800000" flipV="1">
              <a:off x="4726036" y="534987"/>
              <a:ext cx="1598564" cy="112509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8"/>
            <p:cNvSpPr txBox="1">
              <a:spLocks noChangeArrowheads="1"/>
            </p:cNvSpPr>
            <p:nvPr/>
          </p:nvSpPr>
          <p:spPr bwMode="auto">
            <a:xfrm>
              <a:off x="384464" y="5552210"/>
              <a:ext cx="1447800" cy="710632"/>
            </a:xfrm>
            <a:prstGeom prst="rect">
              <a:avLst/>
            </a:prstGeom>
            <a:solidFill>
              <a:srgbClr val="D6DDE9"/>
            </a:solidFill>
            <a:ln w="50800">
              <a:solidFill>
                <a:srgbClr val="17C60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1.4.6.6 To Mine Waste Water Dump</a:t>
              </a:r>
              <a:endParaRPr lang="en-US" sz="1200" dirty="0"/>
            </a:p>
          </p:txBody>
        </p:sp>
        <p:sp>
          <p:nvSpPr>
            <p:cNvPr id="45" name="TextBox 8"/>
            <p:cNvSpPr txBox="1">
              <a:spLocks noChangeArrowheads="1"/>
            </p:cNvSpPr>
            <p:nvPr/>
          </p:nvSpPr>
          <p:spPr bwMode="auto">
            <a:xfrm>
              <a:off x="6448079" y="2035367"/>
              <a:ext cx="1447800" cy="710632"/>
            </a:xfrm>
            <a:prstGeom prst="rect">
              <a:avLst/>
            </a:prstGeom>
            <a:solidFill>
              <a:srgbClr val="D6DDE9"/>
            </a:solidFill>
            <a:ln w="50800">
              <a:solidFill>
                <a:srgbClr val="17C60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1.4.6.3 Recirculation </a:t>
              </a:r>
              <a:r>
                <a:rPr lang="en-US" sz="1200" dirty="0"/>
                <a:t>System</a:t>
              </a:r>
            </a:p>
          </p:txBody>
        </p:sp>
        <p:sp>
          <p:nvSpPr>
            <p:cNvPr id="46" name="TextBox 9"/>
            <p:cNvSpPr txBox="1">
              <a:spLocks noChangeArrowheads="1"/>
            </p:cNvSpPr>
            <p:nvPr/>
          </p:nvSpPr>
          <p:spPr bwMode="auto">
            <a:xfrm>
              <a:off x="7634752" y="4731900"/>
              <a:ext cx="1069975" cy="507594"/>
            </a:xfrm>
            <a:prstGeom prst="rect">
              <a:avLst/>
            </a:prstGeom>
            <a:solidFill>
              <a:srgbClr val="D6DDE9"/>
            </a:solidFill>
            <a:ln w="50800">
              <a:solidFill>
                <a:srgbClr val="17C60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/>
                <a:t>1.4.6.5 Sump</a:t>
              </a:r>
              <a:endParaRPr lang="en-US" sz="1200" dirty="0"/>
            </a:p>
          </p:txBody>
        </p:sp>
        <p:cxnSp>
          <p:nvCxnSpPr>
            <p:cNvPr id="47" name="Straight Arrow Connector 46"/>
            <p:cNvCxnSpPr>
              <a:stCxn id="46" idx="2"/>
            </p:cNvCxnSpPr>
            <p:nvPr/>
          </p:nvCxnSpPr>
          <p:spPr>
            <a:xfrm rot="5400000">
              <a:off x="7530697" y="5855275"/>
              <a:ext cx="1254823" cy="23262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3"/>
            <p:cNvSpPr txBox="1">
              <a:spLocks noChangeArrowheads="1"/>
            </p:cNvSpPr>
            <p:nvPr/>
          </p:nvSpPr>
          <p:spPr bwMode="auto">
            <a:xfrm>
              <a:off x="6317698" y="359062"/>
              <a:ext cx="1102289" cy="507594"/>
            </a:xfrm>
            <a:prstGeom prst="rect">
              <a:avLst/>
            </a:prstGeom>
            <a:solidFill>
              <a:srgbClr val="D6DDE9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District Water</a:t>
              </a:r>
              <a:endParaRPr lang="en-US" sz="12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5553" y="-131874"/>
              <a:ext cx="9118447" cy="57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17C60A"/>
                  </a:solidFill>
                </a:rPr>
                <a:t>Value Engineering </a:t>
              </a:r>
              <a:r>
                <a:rPr lang="en-US" sz="1400" b="1" dirty="0" smtClean="0"/>
                <a:t>cost</a:t>
              </a:r>
              <a:r>
                <a:rPr lang="en-US" sz="1400" b="1" dirty="0" smtClean="0">
                  <a:solidFill>
                    <a:srgbClr val="17C60A"/>
                  </a:solidFill>
                </a:rPr>
                <a:t> </a:t>
              </a:r>
              <a:r>
                <a:rPr lang="en-US" sz="1400" b="1" dirty="0" smtClean="0"/>
                <a:t>exercises affect the Recirculation System, Sump, Waste Water, and interfaces with the Detector vessel and the DUSEL Facility</a:t>
              </a:r>
              <a:endParaRPr lang="en-US" sz="1400" b="1" dirty="0"/>
            </a:p>
          </p:txBody>
        </p:sp>
      </p:grpSp>
      <p:sp>
        <p:nvSpPr>
          <p:cNvPr id="50" name="TextBox 8"/>
          <p:cNvSpPr txBox="1">
            <a:spLocks noChangeArrowheads="1"/>
          </p:cNvSpPr>
          <p:nvPr/>
        </p:nvSpPr>
        <p:spPr bwMode="auto">
          <a:xfrm>
            <a:off x="304800" y="3435672"/>
            <a:ext cx="3124200" cy="461665"/>
          </a:xfrm>
          <a:prstGeom prst="rect">
            <a:avLst/>
          </a:prstGeom>
          <a:solidFill>
            <a:srgbClr val="D6DDE9"/>
          </a:solidFill>
          <a:ln w="50800">
            <a:solidFill>
              <a:srgbClr val="17C60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latin typeface="Times New Roman"/>
              </a:rPr>
              <a:t>1. Reduce recirculation rate from 1200 gpm to 600 gpm </a:t>
            </a:r>
          </a:p>
        </p:txBody>
      </p:sp>
      <p:sp>
        <p:nvSpPr>
          <p:cNvPr id="51" name="TextBox 8"/>
          <p:cNvSpPr txBox="1">
            <a:spLocks noChangeArrowheads="1"/>
          </p:cNvSpPr>
          <p:nvPr/>
        </p:nvSpPr>
        <p:spPr bwMode="auto">
          <a:xfrm>
            <a:off x="304800" y="3892872"/>
            <a:ext cx="3124200" cy="461665"/>
          </a:xfrm>
          <a:prstGeom prst="rect">
            <a:avLst/>
          </a:prstGeom>
          <a:solidFill>
            <a:srgbClr val="D6DDE9"/>
          </a:solidFill>
          <a:ln w="50800">
            <a:solidFill>
              <a:srgbClr val="17C60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latin typeface="Times New Roman"/>
              </a:rPr>
              <a:t>2. Relocate recirculation system to the surface and combine with the fill system</a:t>
            </a:r>
          </a:p>
        </p:txBody>
      </p:sp>
      <p:sp>
        <p:nvSpPr>
          <p:cNvPr id="52" name="TextBox 8"/>
          <p:cNvSpPr txBox="1">
            <a:spLocks noChangeArrowheads="1"/>
          </p:cNvSpPr>
          <p:nvPr/>
        </p:nvSpPr>
        <p:spPr bwMode="auto">
          <a:xfrm>
            <a:off x="304800" y="4807272"/>
            <a:ext cx="3124200" cy="276999"/>
          </a:xfrm>
          <a:prstGeom prst="rect">
            <a:avLst/>
          </a:prstGeom>
          <a:solidFill>
            <a:srgbClr val="D6DDE9"/>
          </a:solidFill>
          <a:ln w="50800">
            <a:solidFill>
              <a:srgbClr val="17C60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latin typeface="Times New Roman"/>
              </a:rPr>
              <a:t>4. Move all water system equipment off L5060</a:t>
            </a:r>
          </a:p>
        </p:txBody>
      </p:sp>
      <p:sp>
        <p:nvSpPr>
          <p:cNvPr id="53" name="TextBox 8"/>
          <p:cNvSpPr txBox="1">
            <a:spLocks noChangeArrowheads="1"/>
          </p:cNvSpPr>
          <p:nvPr/>
        </p:nvSpPr>
        <p:spPr bwMode="auto">
          <a:xfrm>
            <a:off x="304800" y="4350072"/>
            <a:ext cx="3124200" cy="461665"/>
          </a:xfrm>
          <a:prstGeom prst="rect">
            <a:avLst/>
          </a:prstGeom>
          <a:solidFill>
            <a:srgbClr val="D6DDE9"/>
          </a:solidFill>
          <a:ln w="50800">
            <a:solidFill>
              <a:srgbClr val="17C60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latin typeface="Times New Roman"/>
              </a:rPr>
              <a:t>3. Use mine water to remove heat from chiller in recirculation system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52400" y="2978472"/>
            <a:ext cx="3308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7C60A"/>
                </a:solidFill>
              </a:rPr>
              <a:t>Value Engineering </a:t>
            </a:r>
            <a:r>
              <a:rPr lang="en-US" b="1" dirty="0" smtClean="0"/>
              <a:t>cost</a:t>
            </a:r>
            <a:r>
              <a:rPr lang="en-US" b="1" dirty="0" smtClean="0">
                <a:solidFill>
                  <a:srgbClr val="17C60A"/>
                </a:solidFill>
              </a:rPr>
              <a:t> </a:t>
            </a:r>
            <a:r>
              <a:rPr lang="en-US" b="1" dirty="0" smtClean="0"/>
              <a:t>exercises: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80" y="901452"/>
            <a:ext cx="7269054" cy="2590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935" y="3058915"/>
            <a:ext cx="6462208" cy="36548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61"/>
          </a:xfrm>
        </p:spPr>
        <p:txBody>
          <a:bodyPr/>
          <a:lstStyle/>
          <a:p>
            <a:r>
              <a:rPr lang="en-US" sz="3600" dirty="0" smtClean="0"/>
              <a:t>Veto design/simulation has begun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504662" y="6091002"/>
            <a:ext cx="205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Top Veto Simulation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14110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Jen Raaf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01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2120" y="2430334"/>
            <a:ext cx="3722542" cy="3661626"/>
            <a:chOff x="-190603" y="1207534"/>
            <a:chExt cx="3722542" cy="3661626"/>
          </a:xfrm>
        </p:grpSpPr>
        <p:sp>
          <p:nvSpPr>
            <p:cNvPr id="3" name="Flowchart: Magnetic Disk 6"/>
            <p:cNvSpPr/>
            <p:nvPr/>
          </p:nvSpPr>
          <p:spPr>
            <a:xfrm>
              <a:off x="611560" y="1340768"/>
              <a:ext cx="2160240" cy="3240360"/>
            </a:xfrm>
            <a:prstGeom prst="flowChartMagneticDisk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" name="Group 11"/>
            <p:cNvGrpSpPr/>
            <p:nvPr/>
          </p:nvGrpSpPr>
          <p:grpSpPr>
            <a:xfrm>
              <a:off x="899592" y="1268760"/>
              <a:ext cx="2448272" cy="3600400"/>
              <a:chOff x="899592" y="1268760"/>
              <a:chExt cx="2448272" cy="3600400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rot="5400000">
                <a:off x="323528" y="1844824"/>
                <a:ext cx="3600400" cy="244827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lowchart: Extract 9"/>
              <p:cNvSpPr/>
              <p:nvPr/>
            </p:nvSpPr>
            <p:spPr>
              <a:xfrm rot="2046380">
                <a:off x="1292207" y="2002655"/>
                <a:ext cx="1356491" cy="2586974"/>
              </a:xfrm>
              <a:prstGeom prst="flowChartExtract">
                <a:avLst/>
              </a:prstGeom>
              <a:solidFill>
                <a:schemeClr val="accent1">
                  <a:alpha val="7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rot="10800000" flipV="1">
              <a:off x="795635" y="2946533"/>
              <a:ext cx="2736304" cy="18354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lowchart: Extract 15"/>
            <p:cNvSpPr/>
            <p:nvPr/>
          </p:nvSpPr>
          <p:spPr>
            <a:xfrm rot="3342344">
              <a:off x="1524998" y="3080911"/>
              <a:ext cx="1136363" cy="1765851"/>
            </a:xfrm>
            <a:prstGeom prst="flowChartExtract">
              <a:avLst/>
            </a:prstGeom>
            <a:solidFill>
              <a:schemeClr val="accent1">
                <a:alpha val="7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3092723">
              <a:off x="-766667" y="1783598"/>
              <a:ext cx="3600400" cy="24482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lowchart: Extract 18"/>
            <p:cNvSpPr/>
            <p:nvPr/>
          </p:nvSpPr>
          <p:spPr>
            <a:xfrm rot="21339103">
              <a:off x="376541" y="1987475"/>
              <a:ext cx="1356491" cy="2586974"/>
            </a:xfrm>
            <a:prstGeom prst="flowChartExtract">
              <a:avLst/>
            </a:prstGeom>
            <a:solidFill>
              <a:schemeClr val="accent1">
                <a:alpha val="7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1" name="Picture 10" descr="event4-exit-bott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2388" y="1844823"/>
            <a:ext cx="5090776" cy="45714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8905" y="84232"/>
            <a:ext cx="8330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Using Cosmic-Ray Muons for Absolute Energy Calibration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7999" y="1601466"/>
            <a:ext cx="1101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De Jong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69070" y="955135"/>
            <a:ext cx="4234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Reconstruct path to predict total light</a:t>
            </a:r>
          </a:p>
          <a:p>
            <a:r>
              <a:rPr lang="en-US" dirty="0" smtClean="0"/>
              <a:t>yield – use to calibrate measured light yield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9275" y="183776"/>
            <a:ext cx="8042276" cy="1336956"/>
          </a:xfrm>
        </p:spPr>
        <p:txBody>
          <a:bodyPr/>
          <a:lstStyle/>
          <a:p>
            <a:r>
              <a:rPr lang="en-US" dirty="0" smtClean="0"/>
              <a:t>Top Level Considerations</a:t>
            </a:r>
            <a:br>
              <a:rPr lang="en-US" dirty="0" smtClean="0"/>
            </a:br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FNAL2Lea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t="9268" r="16005" b="6434"/>
          <a:stretch/>
        </p:blipFill>
        <p:spPr>
          <a:xfrm>
            <a:off x="1124857" y="1911048"/>
            <a:ext cx="6555620" cy="459619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594777" y="3165442"/>
            <a:ext cx="1849290" cy="580219"/>
          </a:xfrm>
          <a:prstGeom prst="straightConnector1">
            <a:avLst/>
          </a:prstGeom>
          <a:ln w="508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993790">
            <a:off x="4047059" y="3089239"/>
            <a:ext cx="124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1,300 km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6634" y="3817372"/>
            <a:ext cx="76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FNAL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3490139" y="1911048"/>
            <a:ext cx="3846282" cy="3846282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60593" y="2796110"/>
            <a:ext cx="140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Homestake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3701" y="4521200"/>
            <a:ext cx="23749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Observing neutrinos after passing through matter will resolve the Mass </a:t>
            </a:r>
            <a:r>
              <a:rPr lang="en-US" dirty="0"/>
              <a:t>Hierarchy</a:t>
            </a:r>
          </a:p>
        </p:txBody>
      </p:sp>
    </p:spTree>
    <p:extLst>
      <p:ext uri="{BB962C8B-B14F-4D97-AF65-F5344CB8AC3E}">
        <p14:creationId xmlns:p14="http://schemas.microsoft.com/office/powerpoint/2010/main" val="212847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F. Feyzi</a:t>
            </a:r>
            <a:br>
              <a:rPr lang="en-US"/>
            </a:br>
            <a:r>
              <a:rPr lang="en-US"/>
              <a:t>7, Mar 2011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3486" r="30000" b="17999"/>
          <a:stretch/>
        </p:blipFill>
        <p:spPr bwMode="auto">
          <a:xfrm>
            <a:off x="76200" y="101600"/>
            <a:ext cx="6119813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715193" y="152400"/>
            <a:ext cx="408432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200 </a:t>
            </a:r>
            <a:r>
              <a:rPr lang="en-US" dirty="0" err="1"/>
              <a:t>kton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No vessel, liner on </a:t>
            </a:r>
            <a:r>
              <a:rPr lang="en-US" dirty="0" err="1"/>
              <a:t>shotcrete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12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HQE PMTs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7" y="2733040"/>
            <a:ext cx="3376613" cy="35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89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72957"/>
          </a:xfrm>
        </p:spPr>
        <p:txBody>
          <a:bodyPr/>
          <a:lstStyle/>
          <a:p>
            <a:r>
              <a:rPr lang="en-US" dirty="0" smtClean="0"/>
              <a:t>Need a big detector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 descr="JAS:Users:Jim:Documents:LBNE:Documents:Marx_committee:Position200kTonPlanv4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18"/>
          <a:stretch/>
        </p:blipFill>
        <p:spPr bwMode="auto">
          <a:xfrm>
            <a:off x="3292288" y="1164044"/>
            <a:ext cx="5596218" cy="379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4" descr="spectra_WCC_300kt_dus120_350i_280dz_eb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82" y="3211793"/>
            <a:ext cx="360981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182" y="751840"/>
            <a:ext cx="309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Neutrinos interact </a:t>
            </a:r>
            <a:r>
              <a:rPr lang="en-US" sz="1400" u="sng" dirty="0" smtClean="0">
                <a:solidFill>
                  <a:srgbClr val="FF0000"/>
                </a:solidFill>
              </a:rPr>
              <a:t>weakly </a:t>
            </a:r>
            <a:r>
              <a:rPr lang="en-US" sz="1400" u="sng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A </a:t>
            </a:r>
            <a:r>
              <a:rPr lang="en-US" sz="1400" dirty="0">
                <a:solidFill>
                  <a:srgbClr val="000000"/>
                </a:solidFill>
              </a:rPr>
              <a:t>M</a:t>
            </a:r>
            <a:r>
              <a:rPr lang="en-US" sz="1400" dirty="0" smtClean="0">
                <a:solidFill>
                  <a:srgbClr val="000000"/>
                </a:solidFill>
              </a:rPr>
              <a:t>egawatt beam at </a:t>
            </a:r>
            <a:r>
              <a:rPr lang="en-US" sz="1400" dirty="0" err="1">
                <a:solidFill>
                  <a:srgbClr val="000000"/>
                </a:solidFill>
              </a:rPr>
              <a:t>F</a:t>
            </a:r>
            <a:r>
              <a:rPr lang="en-US" sz="1400" dirty="0" err="1" smtClean="0">
                <a:solidFill>
                  <a:srgbClr val="000000"/>
                </a:solidFill>
              </a:rPr>
              <a:t>ermilab</a:t>
            </a: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A 200kt water detector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Ten years of data taking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8000"/>
                </a:solidFill>
              </a:rPr>
              <a:t>Few thousand events total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400" dirty="0" smtClean="0">
                <a:solidFill>
                  <a:srgbClr val="008000"/>
                </a:solidFill>
              </a:rPr>
              <a:t>Need the biggest detector possible</a:t>
            </a:r>
          </a:p>
          <a:p>
            <a:endParaRPr lang="en-US" sz="1400" dirty="0">
              <a:solidFill>
                <a:srgbClr val="008000"/>
              </a:solidFill>
            </a:endParaRPr>
          </a:p>
          <a:p>
            <a:r>
              <a:rPr lang="en-US" sz="1400" dirty="0" smtClean="0">
                <a:solidFill>
                  <a:srgbClr val="008000"/>
                </a:solidFill>
              </a:rPr>
              <a:t>Running time is proportional to detector size</a:t>
            </a:r>
            <a:endParaRPr lang="en-US" sz="1400" dirty="0">
              <a:solidFill>
                <a:srgbClr val="008000"/>
              </a:solidFill>
            </a:endParaRPr>
          </a:p>
          <a:p>
            <a:endParaRPr lang="en-US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1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94124"/>
          </a:xfrm>
        </p:spPr>
        <p:txBody>
          <a:bodyPr/>
          <a:lstStyle/>
          <a:p>
            <a:r>
              <a:rPr lang="en-US" dirty="0" smtClean="0"/>
              <a:t>Want a Deep Detector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" y="1456962"/>
            <a:ext cx="3832225" cy="1933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5" y="3708400"/>
            <a:ext cx="3653526" cy="200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5814003"/>
            <a:ext cx="415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Rock Shields against cosmic rays</a:t>
            </a:r>
          </a:p>
          <a:p>
            <a:endParaRPr lang="en-US" dirty="0"/>
          </a:p>
          <a:p>
            <a:r>
              <a:rPr lang="en-US" dirty="0" smtClean="0"/>
              <a:t>Low Background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81499" y="6106103"/>
            <a:ext cx="406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4850L all physics topics are accessible</a:t>
            </a:r>
            <a:endParaRPr lang="en-US" dirty="0"/>
          </a:p>
        </p:txBody>
      </p:sp>
      <p:pic>
        <p:nvPicPr>
          <p:cNvPr id="8" name="Picture 7" descr="Depth-rat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546099"/>
            <a:ext cx="5194300" cy="58088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08700" y="4114800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4850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258987" y="4953000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6800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373287" y="5346700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7400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475" y="901700"/>
            <a:ext cx="4075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Expect few hundred events/year</a:t>
            </a:r>
            <a:endParaRPr lang="en-US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8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67546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Long baseline (&gt;1000 km to </a:t>
            </a:r>
            <a:r>
              <a:rPr lang="en-US" dirty="0" err="1" smtClean="0"/>
              <a:t>Fermilab</a:t>
            </a:r>
            <a:r>
              <a:rPr lang="en-US" dirty="0" smtClean="0"/>
              <a:t>)</a:t>
            </a:r>
          </a:p>
          <a:p>
            <a:r>
              <a:rPr lang="en-US" dirty="0" smtClean="0"/>
              <a:t>High power beam (Megawatt scale)</a:t>
            </a:r>
          </a:p>
          <a:p>
            <a:r>
              <a:rPr lang="en-US" dirty="0" smtClean="0"/>
              <a:t>Huge detector (&gt;200kt Fiducial Volume)</a:t>
            </a:r>
          </a:p>
          <a:p>
            <a:r>
              <a:rPr lang="en-US" dirty="0" smtClean="0"/>
              <a:t>Really Deep</a:t>
            </a:r>
          </a:p>
          <a:p>
            <a:r>
              <a:rPr lang="en-US" dirty="0" smtClean="0"/>
              <a:t>Must be as cheap as possible to get the largest volume possible (Frugal construction means more physics)</a:t>
            </a:r>
          </a:p>
          <a:p>
            <a:r>
              <a:rPr lang="en-US" dirty="0" smtClean="0"/>
              <a:t>Must be SAFE!!!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 large detector at the 4850L of Homestake fulfills all the fundamental requirements!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48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ChangeArrowheads="1"/>
          </p:cNvSpPr>
          <p:nvPr>
            <p:ph type="title"/>
          </p:nvPr>
        </p:nvSpPr>
        <p:spPr>
          <a:xfrm>
            <a:off x="50800" y="152400"/>
            <a:ext cx="6360160" cy="1320800"/>
          </a:xfrm>
        </p:spPr>
        <p:txBody>
          <a:bodyPr/>
          <a:lstStyle/>
          <a:p>
            <a:r>
              <a:rPr lang="en-US" sz="4000" dirty="0" smtClean="0"/>
              <a:t>The W</a:t>
            </a:r>
            <a:r>
              <a:rPr lang="en-US" sz="4000" dirty="0" smtClean="0"/>
              <a:t>ater Cherenkov Detector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4961" y="1493520"/>
            <a:ext cx="3698240" cy="524255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Large cylindrical volume</a:t>
            </a:r>
          </a:p>
          <a:p>
            <a:r>
              <a:rPr lang="en-US" dirty="0" smtClean="0"/>
              <a:t>Walls floor and top lined with light sensors (PMTs)</a:t>
            </a:r>
          </a:p>
          <a:p>
            <a:pPr lvl="1"/>
            <a:r>
              <a:rPr lang="en-US" dirty="0" smtClean="0"/>
              <a:t>29,000 12” vacuum tubes</a:t>
            </a:r>
          </a:p>
          <a:p>
            <a:r>
              <a:rPr lang="en-US" dirty="0" smtClean="0"/>
              <a:t>Top covered with a deck which keeps light and contaminants out</a:t>
            </a:r>
          </a:p>
          <a:p>
            <a:r>
              <a:rPr lang="en-US" dirty="0" smtClean="0"/>
              <a:t>Detector is filled with ultra-pure water</a:t>
            </a:r>
          </a:p>
          <a:p>
            <a:pPr lvl="1"/>
            <a:r>
              <a:rPr lang="en-US" dirty="0" smtClean="0"/>
              <a:t>Water is the cheapest detector material known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78300" y="81280"/>
            <a:ext cx="4965700" cy="6776720"/>
            <a:chOff x="4178300" y="81280"/>
            <a:chExt cx="4965700" cy="6776720"/>
          </a:xfrm>
        </p:grpSpPr>
        <p:pic>
          <p:nvPicPr>
            <p:cNvPr id="3" name="Picture 2" descr="3Dmodel-WCD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300" y="1714500"/>
              <a:ext cx="4686300" cy="5143500"/>
            </a:xfrm>
            <a:prstGeom prst="rect">
              <a:avLst/>
            </a:prstGeom>
          </p:spPr>
        </p:pic>
        <p:pic>
          <p:nvPicPr>
            <p:cNvPr id="5" name="Picture 4" descr="12inTub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280" y="81280"/>
              <a:ext cx="2204720" cy="190678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502330" y="822960"/>
            <a:ext cx="4560389" cy="5913119"/>
            <a:chOff x="-110309" y="2701683"/>
            <a:chExt cx="2793224" cy="4156317"/>
          </a:xfrm>
        </p:grpSpPr>
        <p:pic>
          <p:nvPicPr>
            <p:cNvPr id="9" name="Picture 8" descr="super-kamiokande-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0309" y="2701683"/>
              <a:ext cx="2793224" cy="415631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2744053"/>
              <a:ext cx="2514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Image of Super</a:t>
              </a:r>
              <a:r>
                <a:rPr lang="en-US" sz="2000" dirty="0">
                  <a:solidFill>
                    <a:srgbClr val="FFFFFF"/>
                  </a:solidFill>
                </a:rPr>
                <a:t>-</a:t>
              </a:r>
              <a:r>
                <a:rPr lang="en-US" sz="2000" dirty="0" err="1">
                  <a:solidFill>
                    <a:srgbClr val="FFFFFF"/>
                  </a:solidFill>
                </a:rPr>
                <a:t>Kamiokande</a:t>
              </a:r>
              <a:r>
                <a:rPr lang="en-US" sz="2000" dirty="0" smtClean="0">
                  <a:solidFill>
                    <a:srgbClr val="FFFFFF"/>
                  </a:solidFill>
                </a:rPr>
                <a:t> 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86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27144"/>
          </a:xfrm>
        </p:spPr>
        <p:txBody>
          <a:bodyPr/>
          <a:lstStyle/>
          <a:p>
            <a:r>
              <a:rPr lang="en-US" dirty="0" smtClean="0"/>
              <a:t>Cherenkov Light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 descr="cherenko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" y="934720"/>
            <a:ext cx="7404100" cy="535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8561" y="4003040"/>
            <a:ext cx="28854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If a charged particle moves faster than the local speed of light in a medium it emits light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13361" y="4457455"/>
            <a:ext cx="6370319" cy="2297715"/>
            <a:chOff x="213361" y="4457455"/>
            <a:chExt cx="6370319" cy="2297715"/>
          </a:xfrm>
        </p:grpSpPr>
        <p:pic>
          <p:nvPicPr>
            <p:cNvPr id="6" name="Picture 5" descr="nuclear_reacto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1" y="4457455"/>
              <a:ext cx="3108960" cy="21833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017520" y="5831840"/>
              <a:ext cx="3566160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Blue Glow from pictures of nuclear reactors.</a:t>
              </a:r>
            </a:p>
            <a:p>
              <a:r>
                <a:rPr lang="en-US" dirty="0" smtClean="0"/>
                <a:t>(Water transparency </a:t>
              </a:r>
              <a:r>
                <a:rPr lang="en-US" dirty="0"/>
                <a:t>-</a:t>
              </a:r>
              <a:r>
                <a:rPr lang="en-US" dirty="0" smtClean="0"/>
                <a:t> BLUE)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476229" y="1156454"/>
            <a:ext cx="34021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Charged particles make 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1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D40D-A903-6745-B5AC-C16C1797EBD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 descr="EventDispla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r="4111"/>
          <a:stretch/>
        </p:blipFill>
        <p:spPr>
          <a:xfrm>
            <a:off x="193040" y="254000"/>
            <a:ext cx="876808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5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4035</TotalTime>
  <Words>1451</Words>
  <Application>Microsoft Macintosh PowerPoint</Application>
  <PresentationFormat>On-screen Show (4:3)</PresentationFormat>
  <Paragraphs>241</Paragraphs>
  <Slides>30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Breeze</vt:lpstr>
      <vt:lpstr>Acrobat Document</vt:lpstr>
      <vt:lpstr>LBNE Water Cherenkov Detector</vt:lpstr>
      <vt:lpstr>Neutrino Physics</vt:lpstr>
      <vt:lpstr>Top Level Considerations Location</vt:lpstr>
      <vt:lpstr>Need a big detector</vt:lpstr>
      <vt:lpstr>Want a Deep Detector</vt:lpstr>
      <vt:lpstr>Fundamental Requirements</vt:lpstr>
      <vt:lpstr>The Water Cherenkov Detector</vt:lpstr>
      <vt:lpstr>Cherenkov Light</vt:lpstr>
      <vt:lpstr>PowerPoint Presentation</vt:lpstr>
      <vt:lpstr>200 kton No vessel, liner on shotcrete 12” HQE PMTs </vt:lpstr>
      <vt:lpstr>200kt WCD parameters</vt:lpstr>
      <vt:lpstr>Vessel/Liner</vt:lpstr>
      <vt:lpstr>PowerPoint Presentation</vt:lpstr>
      <vt:lpstr>Magnetic Compensation</vt:lpstr>
      <vt:lpstr>WCD Deck </vt:lpstr>
      <vt:lpstr>Wall PMTs suspended on stainless steel cable strings</vt:lpstr>
      <vt:lpstr>Bottom Truss Anchor</vt:lpstr>
      <vt:lpstr>Floor and Roof PMTs</vt:lpstr>
      <vt:lpstr>250 gal/min water fill system (water treatment plant) placed on the surface</vt:lpstr>
      <vt:lpstr>Integration of the fill pipe in CF needed</vt:lpstr>
      <vt:lpstr>1200 gal/min water recirculation system placed near the detector</vt:lpstr>
      <vt:lpstr>Key Detector Parameters for a 200kt WCD</vt:lpstr>
      <vt:lpstr>Backup</vt:lpstr>
      <vt:lpstr>Tube Coverage</vt:lpstr>
      <vt:lpstr>Cross checked tube equivalence in the lab</vt:lpstr>
      <vt:lpstr>PowerPoint Presentation</vt:lpstr>
      <vt:lpstr>PowerPoint Presentation</vt:lpstr>
      <vt:lpstr>Veto design/simulation has begun</vt:lpstr>
      <vt:lpstr>PowerPoint Presentation</vt:lpstr>
      <vt:lpstr>PowerPoint Presentation</vt:lpstr>
    </vt:vector>
  </TitlesOfParts>
  <Company>JLAB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Cherenkov Detector Status</dc:title>
  <dc:creator>Jim Stewart</dc:creator>
  <cp:lastModifiedBy>Jim Stewart</cp:lastModifiedBy>
  <cp:revision>96</cp:revision>
  <dcterms:created xsi:type="dcterms:W3CDTF">2011-01-28T14:53:17Z</dcterms:created>
  <dcterms:modified xsi:type="dcterms:W3CDTF">2011-06-22T01:12:53Z</dcterms:modified>
</cp:coreProperties>
</file>