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322" r:id="rId2"/>
    <p:sldId id="332" r:id="rId3"/>
    <p:sldId id="333" r:id="rId4"/>
    <p:sldId id="331" r:id="rId5"/>
    <p:sldId id="334" r:id="rId6"/>
    <p:sldId id="335" r:id="rId7"/>
    <p:sldId id="336" r:id="rId8"/>
    <p:sldId id="330" r:id="rId9"/>
    <p:sldId id="323" r:id="rId10"/>
    <p:sldId id="328" r:id="rId11"/>
    <p:sldId id="329" r:id="rId12"/>
  </p:sldIdLst>
  <p:sldSz cx="10058400" cy="7772400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1pPr>
    <a:lvl2pPr marL="356927" indent="1244" algn="l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2pPr>
    <a:lvl3pPr marL="715098" indent="1244" algn="l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3pPr>
    <a:lvl4pPr marL="1073268" indent="1244" algn="l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4pPr>
    <a:lvl5pPr marL="1431439" indent="1244" algn="l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5pPr>
    <a:lvl6pPr marL="1790852" algn="l" defTabSz="358170" rtl="0" eaLnBrk="1" latinLnBrk="0" hangingPunct="1">
      <a:defRPr sz="27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6pPr>
    <a:lvl7pPr marL="2149023" algn="l" defTabSz="358170" rtl="0" eaLnBrk="1" latinLnBrk="0" hangingPunct="1">
      <a:defRPr sz="27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7pPr>
    <a:lvl8pPr marL="2507193" algn="l" defTabSz="358170" rtl="0" eaLnBrk="1" latinLnBrk="0" hangingPunct="1">
      <a:defRPr sz="27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8pPr>
    <a:lvl9pPr marL="2865364" algn="l" defTabSz="358170" rtl="0" eaLnBrk="1" latinLnBrk="0" hangingPunct="1">
      <a:defRPr sz="27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69900"/>
    <a:srgbClr val="336633"/>
    <a:srgbClr val="669933"/>
    <a:srgbClr val="FFFFCC"/>
    <a:srgbClr val="FFFF66"/>
    <a:srgbClr val="F9FF79"/>
    <a:srgbClr val="2A4C2B"/>
    <a:srgbClr val="36713E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howGuides="1">
      <p:cViewPr varScale="1">
        <p:scale>
          <a:sx n="66" d="100"/>
          <a:sy n="66" d="100"/>
        </p:scale>
        <p:origin x="-1020" y="-114"/>
      </p:cViewPr>
      <p:guideLst>
        <p:guide orient="horz" pos="5519"/>
        <p:guide pos="72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ヒラギノ角ゴ ProN W3" pitchFamily="-10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ea typeface="ヒラギノ角ゴ ProN W3" pitchFamily="-105" charset="-128"/>
                <a:cs typeface="+mn-cs"/>
              </a:defRPr>
            </a:lvl1pPr>
          </a:lstStyle>
          <a:p>
            <a:pPr>
              <a:defRPr/>
            </a:pPr>
            <a:fld id="{25EB0B28-C54F-D24A-8B03-A51535859ECB}" type="datetimeFigureOut">
              <a:rPr lang="en-US"/>
              <a:pPr>
                <a:defRPr/>
              </a:pPr>
              <a:t>6/22/2011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8300" y="514350"/>
            <a:ext cx="33274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ヒラギノ角ゴ ProN W3" pitchFamily="-10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ea typeface="ヒラギノ角ゴ ProN W3" pitchFamily="-105" charset="-128"/>
                <a:cs typeface="+mn-cs"/>
              </a:defRPr>
            </a:lvl1pPr>
          </a:lstStyle>
          <a:p>
            <a:pPr>
              <a:defRPr/>
            </a:pPr>
            <a:fld id="{E24B0E22-2E62-914A-8664-4E358254E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7803912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356927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356927" algn="l" defTabSz="356927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715098" algn="l" defTabSz="356927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073268" algn="l" defTabSz="356927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431439" algn="l" defTabSz="356927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1790237" algn="l" defTabSz="35804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48283" algn="l" defTabSz="35804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506329" algn="l" defTabSz="35804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64377" algn="l" defTabSz="35804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4891176" y="7440665"/>
            <a:ext cx="263984" cy="25300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77324-5813-824C-A405-DED4E11F27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26376028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0058400" cy="1214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35885"/>
            <a:ext cx="7040390" cy="1986111"/>
          </a:xfrm>
        </p:spPr>
        <p:txBody>
          <a:bodyPr/>
          <a:lstStyle>
            <a:lvl1pPr marL="0" indent="0" algn="ctr">
              <a:buNone/>
              <a:defRPr/>
            </a:lvl1pPr>
            <a:lvl2pPr marL="358047" indent="0" algn="ctr">
              <a:buNone/>
              <a:defRPr/>
            </a:lvl2pPr>
            <a:lvl3pPr marL="716095" indent="0" algn="ctr">
              <a:buNone/>
              <a:defRPr/>
            </a:lvl3pPr>
            <a:lvl4pPr marL="1074142" indent="0" algn="ctr">
              <a:buNone/>
              <a:defRPr/>
            </a:lvl4pPr>
            <a:lvl5pPr marL="1432188" indent="0" algn="ctr">
              <a:buNone/>
              <a:defRPr/>
            </a:lvl5pPr>
            <a:lvl6pPr marL="1790237" indent="0" algn="ctr">
              <a:buNone/>
              <a:defRPr/>
            </a:lvl6pPr>
            <a:lvl7pPr marL="2148283" indent="0" algn="ctr">
              <a:buNone/>
              <a:defRPr/>
            </a:lvl7pPr>
            <a:lvl8pPr marL="2506329" indent="0" algn="ctr">
              <a:buNone/>
              <a:defRPr/>
            </a:lvl8pPr>
            <a:lvl9pPr marL="286437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7F3E7-F7F0-BD42-AC98-3E165881A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87658444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4938801" y="7440665"/>
            <a:ext cx="263984" cy="25300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8E095-63F4-374A-8770-367832AFA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408163747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02" y="1609130"/>
            <a:ext cx="4469309" cy="616327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5683" y="1609130"/>
            <a:ext cx="4469309" cy="616327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A3459-3C29-6D49-96AC-281B226B56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92211898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Cover-ppt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 t="18584" b="66431"/>
          <a:stretch>
            <a:fillRect/>
          </a:stretch>
        </p:blipFill>
        <p:spPr bwMode="auto">
          <a:xfrm>
            <a:off x="0" y="0"/>
            <a:ext cx="100584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6453" y="1396603"/>
            <a:ext cx="9665494" cy="576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vert="horz" wrap="square" lIns="39782" tIns="39782" rIns="85048" bIns="397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2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938801" y="7383515"/>
            <a:ext cx="263984" cy="2530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71608" tIns="35805" rIns="71608" bIns="35805" numCol="1" anchor="t" anchorCtr="0" compatLnSpc="1">
            <a:prstTxWarp prst="textNoShape">
              <a:avLst/>
            </a:prstTxWarp>
          </a:bodyPr>
          <a:lstStyle>
            <a:lvl1pPr algn="ctr">
              <a:defRPr sz="1300" b="1">
                <a:solidFill>
                  <a:srgbClr val="216924"/>
                </a:solidFill>
                <a:ea typeface="ヒラギノ角ゴ ProN W3" pitchFamily="-105" charset="-128"/>
                <a:cs typeface="Arial" charset="0"/>
              </a:defRPr>
            </a:lvl1pPr>
          </a:lstStyle>
          <a:p>
            <a:pPr>
              <a:defRPr/>
            </a:pPr>
            <a:fld id="{BEE11E88-FA6C-8C4F-8AF4-07A973C2D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0058399" cy="1214438"/>
          </a:xfrm>
          <a:prstGeom prst="rect">
            <a:avLst/>
          </a:prstGeom>
          <a:solidFill>
            <a:srgbClr val="2A4C2B">
              <a:alpha val="85000"/>
            </a:srgbClr>
          </a:solidFill>
          <a:ln w="12700">
            <a:noFill/>
            <a:miter lim="800000"/>
            <a:headEnd/>
            <a:tailEnd/>
          </a:ln>
          <a:effectLst/>
        </p:spPr>
        <p:txBody>
          <a:bodyPr vert="horz" wrap="square" lIns="39782" tIns="39782" rIns="85048" bIns="397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pitchFamily="-112" charset="0"/>
              </a:rPr>
              <a:t>Click to edit Master title style</a:t>
            </a:r>
          </a:p>
        </p:txBody>
      </p:sp>
      <p:pic>
        <p:nvPicPr>
          <p:cNvPr id="1030" name="Picture 1"/>
          <p:cNvPicPr>
            <a:picLocks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3302" y="7419454"/>
            <a:ext cx="948984" cy="32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Line 3"/>
          <p:cNvSpPr>
            <a:spLocks noChangeShapeType="1"/>
          </p:cNvSpPr>
          <p:nvPr userDrawn="1"/>
        </p:nvSpPr>
        <p:spPr bwMode="auto">
          <a:xfrm>
            <a:off x="0" y="7374845"/>
            <a:ext cx="10058400" cy="1265"/>
          </a:xfrm>
          <a:prstGeom prst="line">
            <a:avLst/>
          </a:prstGeom>
          <a:noFill/>
          <a:ln w="25400" cap="flat" cmpd="sng" algn="ctr">
            <a:solidFill>
              <a:srgbClr val="2A4C2B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9" r:id="rId2"/>
    <p:sldLayoutId id="2147483670" r:id="rId3"/>
    <p:sldLayoutId id="2147483672" r:id="rId4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marL="182880" algn="l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j-lt"/>
          <a:ea typeface="+mj-ea"/>
          <a:cs typeface="+mj-cs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Arial" pitchFamily="-112" charset="0"/>
          <a:ea typeface="ヒラギノ角ゴ ProN W6" pitchFamily="-112" charset="-128"/>
          <a:cs typeface="ヒラギノ角ゴ ProN W6" pitchFamily="-112" charset="-128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Arial" pitchFamily="-112" charset="0"/>
          <a:ea typeface="ヒラギノ角ゴ ProN W6" pitchFamily="-112" charset="-128"/>
          <a:cs typeface="ヒラギノ角ゴ ProN W6" pitchFamily="-112" charset="-128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Arial" pitchFamily="-112" charset="0"/>
          <a:ea typeface="ヒラギノ角ゴ ProN W6" pitchFamily="-112" charset="-128"/>
          <a:cs typeface="ヒラギノ角ゴ ProN W6" pitchFamily="-112" charset="-128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Arial" pitchFamily="-112" charset="0"/>
          <a:ea typeface="ヒラギノ角ゴ ProN W6" pitchFamily="-112" charset="-128"/>
          <a:cs typeface="ヒラギノ角ゴ ProN W6" pitchFamily="-112" charset="-128"/>
          <a:sym typeface="Arial" charset="0"/>
        </a:defRPr>
      </a:lvl5pPr>
      <a:lvl6pPr marL="358047" algn="ctr" rtl="0" fontAlgn="base">
        <a:spcBef>
          <a:spcPct val="0"/>
        </a:spcBef>
        <a:spcAft>
          <a:spcPct val="0"/>
        </a:spcAft>
        <a:defRPr sz="3400" b="1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Arial" pitchFamily="-112" charset="0"/>
          <a:ea typeface="ヒラギノ角ゴ ProN W6" pitchFamily="-112" charset="-128"/>
          <a:cs typeface="ヒラギノ角ゴ ProN W6" pitchFamily="-112" charset="-128"/>
          <a:sym typeface="Arial" pitchFamily="-112" charset="0"/>
        </a:defRPr>
      </a:lvl6pPr>
      <a:lvl7pPr marL="716095" algn="ctr" rtl="0" fontAlgn="base">
        <a:spcBef>
          <a:spcPct val="0"/>
        </a:spcBef>
        <a:spcAft>
          <a:spcPct val="0"/>
        </a:spcAft>
        <a:defRPr sz="3400" b="1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Arial" pitchFamily="-112" charset="0"/>
          <a:ea typeface="ヒラギノ角ゴ ProN W6" pitchFamily="-112" charset="-128"/>
          <a:cs typeface="ヒラギノ角ゴ ProN W6" pitchFamily="-112" charset="-128"/>
          <a:sym typeface="Arial" pitchFamily="-112" charset="0"/>
        </a:defRPr>
      </a:lvl7pPr>
      <a:lvl8pPr marL="1074142" algn="ctr" rtl="0" fontAlgn="base">
        <a:spcBef>
          <a:spcPct val="0"/>
        </a:spcBef>
        <a:spcAft>
          <a:spcPct val="0"/>
        </a:spcAft>
        <a:defRPr sz="3400" b="1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Arial" pitchFamily="-112" charset="0"/>
          <a:ea typeface="ヒラギノ角ゴ ProN W6" pitchFamily="-112" charset="-128"/>
          <a:cs typeface="ヒラギノ角ゴ ProN W6" pitchFamily="-112" charset="-128"/>
          <a:sym typeface="Arial" pitchFamily="-112" charset="0"/>
        </a:defRPr>
      </a:lvl8pPr>
      <a:lvl9pPr marL="1432188" algn="ctr" rtl="0" fontAlgn="base">
        <a:spcBef>
          <a:spcPct val="0"/>
        </a:spcBef>
        <a:spcAft>
          <a:spcPct val="0"/>
        </a:spcAft>
        <a:defRPr sz="3400" b="1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Arial" pitchFamily="-112" charset="0"/>
          <a:ea typeface="ヒラギノ角ゴ ProN W6" pitchFamily="-112" charset="-128"/>
          <a:cs typeface="ヒラギノ角ゴ ProN W6" pitchFamily="-112" charset="-128"/>
          <a:sym typeface="Arial" pitchFamily="-112" charset="0"/>
        </a:defRPr>
      </a:lvl9pPr>
    </p:titleStyle>
    <p:bodyStyle>
      <a:lvl1pPr marL="298475" indent="-267385" algn="l" rtl="0" eaLnBrk="0" fontAlgn="base" hangingPunct="0">
        <a:spcBef>
          <a:spcPts val="705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532281" indent="-222613" algn="l" rtl="0" eaLnBrk="0" fontAlgn="base" hangingPunct="0">
        <a:spcBef>
          <a:spcPts val="705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845680" indent="-177842" algn="l" rtl="0" eaLnBrk="0" fontAlgn="base" hangingPunct="0">
        <a:spcBef>
          <a:spcPts val="548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19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203851" indent="-177842" algn="l" rtl="0" eaLnBrk="0" fontAlgn="base" hangingPunct="0">
        <a:spcBef>
          <a:spcPts val="548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19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1562021" indent="-177842" algn="l" rtl="0" eaLnBrk="0" fontAlgn="base" hangingPunct="0">
        <a:spcBef>
          <a:spcPts val="54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9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1920775" indent="-179025" algn="l" rtl="0" fontAlgn="base">
        <a:spcBef>
          <a:spcPts val="548"/>
        </a:spcBef>
        <a:spcAft>
          <a:spcPct val="0"/>
        </a:spcAft>
        <a:buClr>
          <a:srgbClr val="000000"/>
        </a:buClr>
        <a:buSzPct val="100000"/>
        <a:buFont typeface="Arial" pitchFamily="-112" charset="0"/>
        <a:buChar char="»"/>
        <a:defRPr sz="2200">
          <a:solidFill>
            <a:schemeClr val="tx1"/>
          </a:solidFill>
          <a:latin typeface="+mn-lt"/>
          <a:ea typeface="+mn-ea"/>
          <a:cs typeface="+mn-cs"/>
          <a:sym typeface="Arial" pitchFamily="-112" charset="0"/>
        </a:defRPr>
      </a:lvl6pPr>
      <a:lvl7pPr marL="2278822" indent="-179025" algn="l" rtl="0" fontAlgn="base">
        <a:spcBef>
          <a:spcPts val="548"/>
        </a:spcBef>
        <a:spcAft>
          <a:spcPct val="0"/>
        </a:spcAft>
        <a:buClr>
          <a:srgbClr val="000000"/>
        </a:buClr>
        <a:buSzPct val="100000"/>
        <a:buFont typeface="Arial" pitchFamily="-112" charset="0"/>
        <a:buChar char="»"/>
        <a:defRPr sz="2200">
          <a:solidFill>
            <a:schemeClr val="tx1"/>
          </a:solidFill>
          <a:latin typeface="+mn-lt"/>
          <a:ea typeface="+mn-ea"/>
          <a:cs typeface="+mn-cs"/>
          <a:sym typeface="Arial" pitchFamily="-112" charset="0"/>
        </a:defRPr>
      </a:lvl7pPr>
      <a:lvl8pPr marL="2636869" indent="-179025" algn="l" rtl="0" fontAlgn="base">
        <a:spcBef>
          <a:spcPts val="548"/>
        </a:spcBef>
        <a:spcAft>
          <a:spcPct val="0"/>
        </a:spcAft>
        <a:buClr>
          <a:srgbClr val="000000"/>
        </a:buClr>
        <a:buSzPct val="100000"/>
        <a:buFont typeface="Arial" pitchFamily="-112" charset="0"/>
        <a:buChar char="»"/>
        <a:defRPr sz="2200">
          <a:solidFill>
            <a:schemeClr val="tx1"/>
          </a:solidFill>
          <a:latin typeface="+mn-lt"/>
          <a:ea typeface="+mn-ea"/>
          <a:cs typeface="+mn-cs"/>
          <a:sym typeface="Arial" pitchFamily="-112" charset="0"/>
        </a:defRPr>
      </a:lvl8pPr>
      <a:lvl9pPr marL="2994916" indent="-179025" algn="l" rtl="0" fontAlgn="base">
        <a:spcBef>
          <a:spcPts val="548"/>
        </a:spcBef>
        <a:spcAft>
          <a:spcPct val="0"/>
        </a:spcAft>
        <a:buClr>
          <a:srgbClr val="000000"/>
        </a:buClr>
        <a:buSzPct val="100000"/>
        <a:buFont typeface="Arial" pitchFamily="-112" charset="0"/>
        <a:buChar char="»"/>
        <a:defRPr sz="2200">
          <a:solidFill>
            <a:schemeClr val="tx1"/>
          </a:solidFill>
          <a:latin typeface="+mn-lt"/>
          <a:ea typeface="+mn-ea"/>
          <a:cs typeface="+mn-cs"/>
          <a:sym typeface="Arial" pitchFamily="-112" charset="0"/>
        </a:defRPr>
      </a:lvl9pPr>
    </p:bodyStyle>
    <p:otherStyle>
      <a:defPPr>
        <a:defRPr lang="en-US"/>
      </a:defPPr>
      <a:lvl1pPr marL="0" algn="l" defTabSz="3580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8047" algn="l" defTabSz="3580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6095" algn="l" defTabSz="3580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142" algn="l" defTabSz="3580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2188" algn="l" defTabSz="3580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90237" algn="l" defTabSz="3580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48283" algn="l" defTabSz="3580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06329" algn="l" defTabSz="3580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64377" algn="l" defTabSz="3580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2A4C2B">
              <a:alpha val="89000"/>
            </a:srgbClr>
          </a:solidFill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WCD Surface Scope Discussion</a:t>
            </a:r>
          </a:p>
        </p:txBody>
      </p:sp>
      <p:sp>
        <p:nvSpPr>
          <p:cNvPr id="112643" name="Content Placeholder 2"/>
          <p:cNvSpPr>
            <a:spLocks noGrp="1"/>
          </p:cNvSpPr>
          <p:nvPr>
            <p:ph idx="1"/>
          </p:nvPr>
        </p:nvSpPr>
        <p:spPr>
          <a:xfrm>
            <a:off x="196453" y="1349829"/>
            <a:ext cx="9665494" cy="5815352"/>
          </a:xfrm>
        </p:spPr>
        <p:txBody>
          <a:bodyPr/>
          <a:lstStyle/>
          <a:p>
            <a:r>
              <a:rPr lang="en-US" sz="3200" dirty="0" smtClean="0"/>
              <a:t>Review Work Scope</a:t>
            </a:r>
          </a:p>
          <a:p>
            <a:r>
              <a:rPr lang="en-US" sz="3200" dirty="0" smtClean="0"/>
              <a:t>Utilization </a:t>
            </a:r>
            <a:r>
              <a:rPr lang="en-US" sz="3200" dirty="0" smtClean="0"/>
              <a:t>of Yates and Ross Shafts and Campus’</a:t>
            </a:r>
          </a:p>
          <a:p>
            <a:pPr lvl="2"/>
            <a:r>
              <a:rPr lang="en-US" sz="2400" dirty="0" smtClean="0"/>
              <a:t>Primary </a:t>
            </a:r>
            <a:r>
              <a:rPr lang="en-US" sz="2400" dirty="0" smtClean="0"/>
              <a:t>Access – Yates</a:t>
            </a:r>
          </a:p>
          <a:p>
            <a:pPr lvl="2"/>
            <a:r>
              <a:rPr lang="en-US" sz="2400" dirty="0" smtClean="0"/>
              <a:t>Main Utility </a:t>
            </a:r>
            <a:r>
              <a:rPr lang="en-US" sz="2400" dirty="0" smtClean="0"/>
              <a:t>Delivery </a:t>
            </a:r>
            <a:r>
              <a:rPr lang="en-US" sz="2400" dirty="0" smtClean="0"/>
              <a:t>Points – Yates</a:t>
            </a:r>
            <a:endParaRPr lang="en-US" sz="2400" dirty="0" smtClean="0"/>
          </a:p>
          <a:p>
            <a:pPr lvl="2"/>
            <a:r>
              <a:rPr lang="en-US" sz="2400" dirty="0" smtClean="0"/>
              <a:t>WRH &amp; Secondary Access –</a:t>
            </a:r>
            <a:r>
              <a:rPr lang="en-US" sz="2400" dirty="0" smtClean="0"/>
              <a:t> </a:t>
            </a:r>
            <a:r>
              <a:rPr lang="en-US" sz="2400" dirty="0" smtClean="0"/>
              <a:t>Ross</a:t>
            </a:r>
          </a:p>
          <a:p>
            <a:pPr lvl="2"/>
            <a:r>
              <a:rPr lang="en-US" sz="2400" dirty="0" smtClean="0"/>
              <a:t>Conflicts </a:t>
            </a:r>
            <a:r>
              <a:rPr lang="en-US" sz="2400" dirty="0" smtClean="0"/>
              <a:t>(Water System, </a:t>
            </a:r>
            <a:r>
              <a:rPr lang="en-US" sz="2400" dirty="0" smtClean="0"/>
              <a:t>Assembly/Staging</a:t>
            </a:r>
            <a:r>
              <a:rPr lang="en-US" sz="2400" dirty="0" smtClean="0"/>
              <a:t>, Shaft Heating)</a:t>
            </a:r>
          </a:p>
          <a:p>
            <a:pPr lvl="2"/>
            <a:r>
              <a:rPr lang="en-US" sz="2400" dirty="0" smtClean="0"/>
              <a:t>Parts </a:t>
            </a:r>
            <a:r>
              <a:rPr lang="en-US" sz="2400" dirty="0" smtClean="0"/>
              <a:t>Storage – </a:t>
            </a:r>
            <a:r>
              <a:rPr lang="en-US" sz="2400" dirty="0" smtClean="0"/>
              <a:t>? </a:t>
            </a:r>
            <a:endParaRPr lang="en-US" sz="2400" dirty="0" smtClean="0"/>
          </a:p>
          <a:p>
            <a:pPr lvl="2"/>
            <a:r>
              <a:rPr lang="en-US" sz="2400" dirty="0" smtClean="0"/>
              <a:t>Surface Control </a:t>
            </a:r>
            <a:r>
              <a:rPr lang="en-US" sz="2400" dirty="0" smtClean="0"/>
              <a:t>Room – Facilities ONLY</a:t>
            </a:r>
          </a:p>
          <a:p>
            <a:pPr lvl="2"/>
            <a:r>
              <a:rPr lang="en-US" sz="2400" dirty="0" smtClean="0"/>
              <a:t>Sanford Center for Science Education</a:t>
            </a:r>
            <a:endParaRPr lang="en-US" sz="2400" dirty="0" smtClean="0"/>
          </a:p>
          <a:p>
            <a:r>
              <a:rPr lang="en-US" sz="3200" dirty="0" smtClean="0"/>
              <a:t>Utilities</a:t>
            </a:r>
          </a:p>
          <a:p>
            <a:r>
              <a:rPr lang="en-US" sz="3200" dirty="0" smtClean="0"/>
              <a:t>Cyber &amp; Security</a:t>
            </a:r>
            <a:endParaRPr lang="en-US" sz="3200" dirty="0" smtClean="0"/>
          </a:p>
          <a:p>
            <a:r>
              <a:rPr lang="en-US" sz="3200" dirty="0" smtClean="0"/>
              <a:t>SDSTA </a:t>
            </a:r>
            <a:r>
              <a:rPr lang="en-US" sz="3200" dirty="0" smtClean="0"/>
              <a:t>Operations </a:t>
            </a:r>
            <a:r>
              <a:rPr lang="en-US" sz="3200" dirty="0" smtClean="0"/>
              <a:t>Requirements</a:t>
            </a:r>
          </a:p>
          <a:p>
            <a:endParaRPr lang="en-US" sz="3200" dirty="0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28247AF-836B-47FE-83CC-E6B10E2EA3CA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1687032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2A4C2B">
              <a:alpha val="89000"/>
            </a:srgbClr>
          </a:solidFill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Homestake/Sanford Lab Site</a:t>
            </a: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28247AF-836B-47FE-83CC-E6B10E2EA3CA}" type="slidenum">
              <a:rPr lang="en-US"/>
              <a:pPr/>
              <a:t>10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38416"/>
            <a:ext cx="10058400" cy="5951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1687032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2A4C2B">
              <a:alpha val="89000"/>
            </a:srgbClr>
          </a:solidFill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Ellison Campus</a:t>
            </a: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28247AF-836B-47FE-83CC-E6B10E2EA3CA}" type="slidenum">
              <a:rPr lang="en-US"/>
              <a:pPr/>
              <a:t>11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96181"/>
            <a:ext cx="10062956" cy="578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1687032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2A4C2B">
              <a:alpha val="89000"/>
            </a:srgbClr>
          </a:solidFill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Homestake/Sanford Lab Site</a:t>
            </a: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28247AF-836B-47FE-83CC-E6B10E2EA3CA}" type="slidenum">
              <a:rPr lang="en-US"/>
              <a:pPr/>
              <a:t>2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14296"/>
            <a:ext cx="10058400" cy="5982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1687032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2A4C2B">
              <a:alpha val="89000"/>
            </a:srgbClr>
          </a:solidFill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69kV Distribution</a:t>
            </a: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28247AF-836B-47FE-83CC-E6B10E2EA3CA}" type="slidenum">
              <a:rPr lang="en-US"/>
              <a:pPr/>
              <a:t>3</a:t>
            </a:fld>
            <a:endParaRPr lang="en-US"/>
          </a:p>
        </p:txBody>
      </p:sp>
      <p:pic>
        <p:nvPicPr>
          <p:cNvPr id="5" name="Picture 4" descr="Surface Power Dist 03_14_20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80103" y="1240052"/>
            <a:ext cx="8908025" cy="611625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1687032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2A4C2B">
              <a:alpha val="89000"/>
            </a:srgbClr>
          </a:solidFill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Standby Generators</a:t>
            </a: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28247AF-836B-47FE-83CC-E6B10E2EA3CA}" type="slidenum">
              <a:rPr lang="en-US"/>
              <a:pPr/>
              <a:t>4</a:t>
            </a:fld>
            <a:endParaRPr lang="en-US"/>
          </a:p>
        </p:txBody>
      </p:sp>
      <p:pic>
        <p:nvPicPr>
          <p:cNvPr id="30" name="Picture 29" descr="Standby Ge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8864"/>
            <a:ext cx="9901084" cy="6115391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1687032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2A4C2B">
              <a:alpha val="89000"/>
            </a:srgbClr>
          </a:solidFill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Surface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Cyberinfrastructure</a:t>
            </a: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28247AF-836B-47FE-83CC-E6B10E2EA3CA}" type="slidenum">
              <a:rPr lang="en-US"/>
              <a:pPr/>
              <a:t>5</a:t>
            </a:fld>
            <a:endParaRPr lang="en-US"/>
          </a:p>
        </p:txBody>
      </p:sp>
      <p:pic>
        <p:nvPicPr>
          <p:cNvPr id="5" name="Content Placeholder 4" descr="5.5.6-1 The Planned DUSEL surface infrastructu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50374" y="1237674"/>
            <a:ext cx="7767484" cy="6090770"/>
          </a:xfr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1687032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2A4C2B">
              <a:alpha val="89000"/>
            </a:srgbClr>
          </a:solidFill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Yates Campus</a:t>
            </a: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28247AF-836B-47FE-83CC-E6B10E2EA3CA}" type="slidenum">
              <a:rPr lang="en-US"/>
              <a:pPr/>
              <a:t>6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17524"/>
            <a:ext cx="10058400" cy="5900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1687032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2A4C2B">
              <a:alpha val="89000"/>
            </a:srgbClr>
          </a:solidFill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Yates Campus (LBNE CDR)</a:t>
            </a: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28247AF-836B-47FE-83CC-E6B10E2EA3CA}" type="slidenum">
              <a:rPr lang="en-US"/>
              <a:pPr/>
              <a:t>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349828"/>
            <a:ext cx="10058399" cy="583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1687032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2A4C2B">
              <a:alpha val="89000"/>
            </a:srgbClr>
          </a:solidFill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Ross Campus</a:t>
            </a: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28247AF-836B-47FE-83CC-E6B10E2EA3CA}" type="slidenum">
              <a:rPr lang="en-US"/>
              <a:pPr/>
              <a:t>8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6883"/>
            <a:ext cx="10058400" cy="6015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1687032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Backups</a:t>
            </a:r>
          </a:p>
        </p:txBody>
      </p:sp>
      <p:sp>
        <p:nvSpPr>
          <p:cNvPr id="11366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9C548A9-196B-46E0-9CB4-C3A4EB4C98FB}" type="slidenum">
              <a:rPr lang="en-US"/>
              <a:pPr/>
              <a:t>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3600470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-112" charset="0"/>
            <a:ea typeface="ヒラギノ角ゴ ProN W3" pitchFamily="-112" charset="-128"/>
            <a:cs typeface="ヒラギノ角ゴ ProN W3" pitchFamily="-112" charset="-128"/>
            <a:sym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-112" charset="0"/>
            <a:ea typeface="ヒラギノ角ゴ ProN W3" pitchFamily="-112" charset="-128"/>
            <a:cs typeface="ヒラギノ角ゴ ProN W3" pitchFamily="-112" charset="-128"/>
            <a:sym typeface="Arial" pitchFamily="-112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1370</TotalTime>
  <Pages>0</Pages>
  <Words>100</Words>
  <Characters>0</Characters>
  <Application>Microsoft Office PowerPoint</Application>
  <PresentationFormat>Custom</PresentationFormat>
  <Lines>0</Lines>
  <Paragraphs>34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Custom Design</vt:lpstr>
      <vt:lpstr>WCD Surface Scope Discussion</vt:lpstr>
      <vt:lpstr>Homestake/Sanford Lab Site</vt:lpstr>
      <vt:lpstr>69kV Distribution</vt:lpstr>
      <vt:lpstr>Standby Generators</vt:lpstr>
      <vt:lpstr>Surface Cyberinfrastructure</vt:lpstr>
      <vt:lpstr>Yates Campus</vt:lpstr>
      <vt:lpstr>Yates Campus (LBNE CDR)</vt:lpstr>
      <vt:lpstr>Ross Campus</vt:lpstr>
      <vt:lpstr>Backups</vt:lpstr>
      <vt:lpstr>Homestake/Sanford Lab Site</vt:lpstr>
      <vt:lpstr>Ellison Campus</vt:lpstr>
    </vt:vector>
  </TitlesOfParts>
  <Manager/>
  <Company>DUSEL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/>
  <cp:keywords/>
  <dc:description/>
  <cp:lastModifiedBy>Paul Bauer</cp:lastModifiedBy>
  <cp:revision>137</cp:revision>
  <dcterms:created xsi:type="dcterms:W3CDTF">2011-05-23T18:00:47Z</dcterms:created>
  <dcterms:modified xsi:type="dcterms:W3CDTF">2011-06-22T17:49:21Z</dcterms:modified>
  <cp:category/>
</cp:coreProperties>
</file>