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6" r:id="rId2"/>
    <p:sldId id="296" r:id="rId3"/>
    <p:sldId id="298" r:id="rId4"/>
    <p:sldId id="299" r:id="rId5"/>
    <p:sldId id="260" r:id="rId6"/>
    <p:sldId id="274" r:id="rId7"/>
    <p:sldId id="301" r:id="rId8"/>
    <p:sldId id="300" r:id="rId9"/>
    <p:sldId id="302" r:id="rId10"/>
    <p:sldId id="303" r:id="rId11"/>
    <p:sldId id="273" r:id="rId12"/>
    <p:sldId id="297" r:id="rId13"/>
    <p:sldId id="294" r:id="rId14"/>
    <p:sldId id="292" r:id="rId15"/>
    <p:sldId id="290" r:id="rId16"/>
    <p:sldId id="29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37600-E983-4DC5-B616-7563599EA004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7C6E4-B5A3-4B82-8C95-7A411DD6F0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9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9E2DBEE-81C2-40C0-A45D-7CF5590E6087}" type="datetime1">
              <a:rPr lang="en-US" smtClean="0"/>
              <a:t>6/22/2011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CF Kickoff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BD34650-ED12-42AC-A9A4-4720DE623B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9E63-E08E-4F26-9E85-618A9F337B1A}" type="datetime1">
              <a:rPr lang="en-US" smtClean="0"/>
              <a:t>6/22/2011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 Kickoff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4650-ED12-42AC-A9A4-4720DE623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A7A6-C6E2-4D6E-9F38-3C6735AA69BD}" type="datetime1">
              <a:rPr lang="en-US" smtClean="0"/>
              <a:t>6/22/2011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 Kickoff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4650-ED12-42AC-A9A4-4720DE623B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E22C-ACC9-473E-98DA-8C1B823A456E}" type="datetime1">
              <a:rPr lang="en-US" smtClean="0"/>
              <a:t>6/22/2011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 Kickoff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4650-ED12-42AC-A9A4-4720DE623B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87D879E-5096-4D95-8398-ED791FD45084}" type="datetime1">
              <a:rPr lang="en-US" smtClean="0"/>
              <a:t>6/22/2011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CF Kickoff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BD34650-ED12-42AC-A9A4-4720DE623B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6DED-D015-4B63-985C-D0EEA2E7E56E}" type="datetime1">
              <a:rPr lang="en-US" smtClean="0"/>
              <a:t>6/22/2011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 Kickoff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4650-ED12-42AC-A9A4-4720DE623B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BEE3-2CF2-4BCA-8B08-B086704A5D8B}" type="datetime1">
              <a:rPr lang="en-US" smtClean="0"/>
              <a:t>6/22/2011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 Kickoff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4650-ED12-42AC-A9A4-4720DE623B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2B17-1E5E-4F25-8479-E885F96DE053}" type="datetime1">
              <a:rPr lang="en-US" smtClean="0"/>
              <a:t>6/22/2011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 Kickoff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4650-ED12-42AC-A9A4-4720DE623B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3994-8CF9-4CE8-906A-8FFE109B5697}" type="datetime1">
              <a:rPr lang="en-US" smtClean="0"/>
              <a:t>6/22/2011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 Kickoff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4650-ED12-42AC-A9A4-4720DE623B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5BF9-EA9D-4866-8344-7F15801DD2CE}" type="datetime1">
              <a:rPr lang="en-US" smtClean="0"/>
              <a:t>6/22/2011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 Kickoff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4650-ED12-42AC-A9A4-4720DE623B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01C4-DFD5-4E7F-B57D-9C93A056C793}" type="datetime1">
              <a:rPr lang="en-US" smtClean="0"/>
              <a:t>6/22/2011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 Kickoff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4650-ED12-42AC-A9A4-4720DE623B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68568F8-3A62-4E90-8E6A-5209A8F663B1}" type="datetime1">
              <a:rPr lang="en-US" smtClean="0"/>
              <a:t>6/22/2011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CF Kickoff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BD34650-ED12-42AC-A9A4-4720DE623B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LAr Detector Overview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Bruce Baller - Fermilab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Cryostat Construction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 Kickoff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4650-ED12-42AC-A9A4-4720DE623BA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4800600" cy="3600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657600"/>
            <a:ext cx="4267200" cy="3200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228600"/>
            <a:ext cx="234315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1371600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LNG Ship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8816" y="228600"/>
            <a:ext cx="1972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Above ground tank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447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 Kickoff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4650-ED12-42AC-A9A4-4720DE623BA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0"/>
            <a:ext cx="6858000" cy="62032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2800" y="838200"/>
            <a:ext cx="15485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Decline Tunnel</a:t>
            </a:r>
          </a:p>
          <a:p>
            <a:r>
              <a:rPr lang="en-US" dirty="0" smtClean="0"/>
              <a:t>4.5m x 5.5m</a:t>
            </a:r>
          </a:p>
          <a:p>
            <a:r>
              <a:rPr lang="en-US" dirty="0" smtClean="0"/>
              <a:t>Air supply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flipH="1">
            <a:off x="6934200" y="1299865"/>
            <a:ext cx="228600" cy="147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62800" y="2173069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Ventilation/</a:t>
            </a:r>
            <a:r>
              <a:rPr lang="en-US" dirty="0" err="1" smtClean="0"/>
              <a:t>cryo</a:t>
            </a:r>
            <a:endParaRPr lang="en-US" dirty="0" smtClean="0"/>
          </a:p>
          <a:p>
            <a:r>
              <a:rPr lang="en-US" dirty="0" smtClean="0"/>
              <a:t>Air exhaust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2700000">
            <a:off x="6934200" y="2133600"/>
            <a:ext cx="228600" cy="147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flipH="1">
            <a:off x="1045030" y="3200400"/>
            <a:ext cx="228600" cy="147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981933">
            <a:off x="156757" y="3165117"/>
            <a:ext cx="1377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2ndry egress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62600" y="3200400"/>
            <a:ext cx="25295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Mucking drift</a:t>
            </a:r>
          </a:p>
          <a:p>
            <a:r>
              <a:rPr lang="en-US" dirty="0" smtClean="0"/>
              <a:t>+ Cryostat construction</a:t>
            </a:r>
          </a:p>
          <a:p>
            <a:r>
              <a:rPr lang="en-US" dirty="0" smtClean="0"/>
              <a:t>+ sump pump</a:t>
            </a:r>
          </a:p>
          <a:p>
            <a:r>
              <a:rPr lang="en-US" dirty="0" smtClean="0"/>
              <a:t>+ lower level veto access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648200" y="3503691"/>
            <a:ext cx="762000" cy="1539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611088" y="4713516"/>
            <a:ext cx="1219200" cy="80823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981933">
            <a:off x="1819361" y="4923752"/>
            <a:ext cx="7088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130m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969044">
            <a:off x="1609385" y="3968942"/>
            <a:ext cx="1188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Cryostat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969044">
            <a:off x="2994699" y="4847136"/>
            <a:ext cx="1188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Cryostat 2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416585" y="4800600"/>
            <a:ext cx="1060415" cy="644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02185" y="5334000"/>
            <a:ext cx="1060415" cy="644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377542" y="5334000"/>
            <a:ext cx="990600" cy="52821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9635371">
            <a:off x="5539134" y="5418931"/>
            <a:ext cx="5934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33m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17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Shallow Depth – Cosmic Ray Background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 Kickoff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4650-ED12-42AC-A9A4-4720DE623BA6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904875" y="1247775"/>
            <a:ext cx="6867525" cy="3324225"/>
            <a:chOff x="838200" y="1781175"/>
            <a:chExt cx="6867525" cy="332422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8200" y="1781175"/>
              <a:ext cx="6867525" cy="3324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914400" y="1828800"/>
              <a:ext cx="6472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European study of the effect of cosmic ray flux on physics capability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33400" y="4572000"/>
            <a:ext cx="792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Science goal: detect the decay of protons</a:t>
            </a:r>
          </a:p>
          <a:p>
            <a:r>
              <a:rPr lang="en-US" dirty="0" smtClean="0"/>
              <a:t>Cosmic Ray interactions in the rock can produce signals in the detector that mimic these signals</a:t>
            </a:r>
          </a:p>
          <a:p>
            <a:r>
              <a:rPr lang="en-US" dirty="0" smtClean="0"/>
              <a:t>Rock overburden reduces cosmic ray </a:t>
            </a:r>
            <a:r>
              <a:rPr lang="en-US" dirty="0" smtClean="0"/>
              <a:t>background</a:t>
            </a:r>
          </a:p>
          <a:p>
            <a:r>
              <a:rPr lang="en-US" dirty="0" smtClean="0"/>
              <a:t>Veto detects the passage of cosmic rays through the rock near the cavern (7m)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554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 Kickoff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4650-ED12-42AC-A9A4-4720DE623BA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6675"/>
            <a:ext cx="8991600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1524000"/>
            <a:ext cx="1076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4” square</a:t>
            </a:r>
          </a:p>
          <a:p>
            <a:r>
              <a:rPr lang="en-US" dirty="0" smtClean="0"/>
              <a:t>tubing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4875074"/>
            <a:ext cx="4114800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Stuff veto tube holes with your favorite high efficiency detector</a:t>
            </a:r>
          </a:p>
          <a:p>
            <a:endParaRPr lang="en-US" dirty="0"/>
          </a:p>
          <a:p>
            <a:r>
              <a:rPr lang="en-US" dirty="0" smtClean="0"/>
              <a:t>Example: loop of WLS fiber inside a flexible light reflective bag containing liquid scintillator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914400" y="1847165"/>
            <a:ext cx="990600" cy="3027909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868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Module Cooling Requirement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 Kickoff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4650-ED12-42AC-A9A4-4720DE623BA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Total ~ 40 kW </a:t>
            </a:r>
          </a:p>
          <a:p>
            <a:pPr lvl="1"/>
            <a:r>
              <a:rPr lang="en-US" dirty="0" smtClean="0"/>
              <a:t>Insulation - 28 kW</a:t>
            </a:r>
          </a:p>
          <a:p>
            <a:pPr lvl="2"/>
            <a:r>
              <a:rPr lang="en-US" dirty="0" smtClean="0"/>
              <a:t>1m foam - 5.4 kW/m2</a:t>
            </a:r>
          </a:p>
          <a:p>
            <a:pPr lvl="1"/>
            <a:r>
              <a:rPr lang="en-US" dirty="0" smtClean="0"/>
              <a:t>LAr Pumps - n x 6 kW</a:t>
            </a:r>
          </a:p>
          <a:p>
            <a:pPr lvl="1"/>
            <a:r>
              <a:rPr lang="en-US" dirty="0" smtClean="0"/>
              <a:t>Electronics – 5 kW</a:t>
            </a:r>
          </a:p>
          <a:p>
            <a:pPr lvl="2"/>
            <a:r>
              <a:rPr lang="en-US" dirty="0" smtClean="0"/>
              <a:t>Front end – 10 </a:t>
            </a:r>
            <a:r>
              <a:rPr lang="en-US" dirty="0" err="1" smtClean="0"/>
              <a:t>mW</a:t>
            </a:r>
            <a:r>
              <a:rPr lang="en-US" dirty="0" smtClean="0"/>
              <a:t>/</a:t>
            </a:r>
            <a:r>
              <a:rPr lang="en-US" dirty="0" err="1" smtClean="0"/>
              <a:t>chan</a:t>
            </a:r>
            <a:endParaRPr lang="en-US" dirty="0" smtClean="0"/>
          </a:p>
          <a:p>
            <a:pPr lvl="2"/>
            <a:r>
              <a:rPr lang="en-US" dirty="0" smtClean="0"/>
              <a:t>Digital – 5 </a:t>
            </a:r>
            <a:r>
              <a:rPr lang="en-US" dirty="0" err="1" smtClean="0"/>
              <a:t>mW</a:t>
            </a:r>
            <a:r>
              <a:rPr lang="en-US" dirty="0" smtClean="0"/>
              <a:t>/</a:t>
            </a:r>
            <a:r>
              <a:rPr lang="en-US" dirty="0" err="1" smtClean="0"/>
              <a:t>chan</a:t>
            </a:r>
            <a:endParaRPr lang="en-US" dirty="0" smtClean="0"/>
          </a:p>
          <a:p>
            <a:r>
              <a:rPr lang="en-US" dirty="0" smtClean="0"/>
              <a:t>LN refrigerators designed for 60 kW cooling</a:t>
            </a:r>
          </a:p>
          <a:p>
            <a:pPr lvl="1"/>
            <a:r>
              <a:rPr lang="en-US" dirty="0" smtClean="0"/>
              <a:t>Heat output 140 kW</a:t>
            </a:r>
          </a:p>
          <a:p>
            <a:r>
              <a:rPr lang="en-US" dirty="0" smtClean="0"/>
              <a:t>LAr40 = 2 detector modules</a:t>
            </a:r>
            <a:endParaRPr lang="en-US" dirty="0"/>
          </a:p>
        </p:txBody>
      </p:sp>
      <p:grpSp>
        <p:nvGrpSpPr>
          <p:cNvPr id="8" name="Group 1"/>
          <p:cNvGrpSpPr>
            <a:grpSpLocks/>
          </p:cNvGrpSpPr>
          <p:nvPr/>
        </p:nvGrpSpPr>
        <p:grpSpPr bwMode="auto">
          <a:xfrm>
            <a:off x="6934200" y="1676400"/>
            <a:ext cx="5105400" cy="4038600"/>
            <a:chOff x="851" y="5865"/>
            <a:chExt cx="8844" cy="5720"/>
          </a:xfrm>
        </p:grpSpPr>
        <p:pic>
          <p:nvPicPr>
            <p:cNvPr id="9" name="Picture 11" descr="pour plaquette gst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51" y="5865"/>
              <a:ext cx="3793" cy="5712"/>
            </a:xfrm>
            <a:prstGeom prst="rect">
              <a:avLst/>
            </a:prstGeom>
            <a:noFill/>
          </p:spPr>
        </p:pic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850" y="8364"/>
              <a:ext cx="54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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751" y="9425"/>
              <a:ext cx="54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</a:t>
              </a: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2651" y="10278"/>
              <a:ext cx="54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</a:t>
              </a: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3617" y="10249"/>
              <a:ext cx="54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</a:t>
              </a:r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3011" y="10865"/>
              <a:ext cx="54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</a:t>
              </a: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1751" y="7625"/>
              <a:ext cx="54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</a:t>
              </a: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3371" y="6905"/>
              <a:ext cx="54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</a:t>
              </a:r>
            </a:p>
          </p:txBody>
        </p:sp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3371" y="6280"/>
              <a:ext cx="54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</a:t>
              </a:r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4679" y="6081"/>
              <a:ext cx="5016" cy="54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</a:t>
              </a: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Stainless steel primary membrane 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sym typeface="Wingdings" pitchFamily="2" charset="2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</a:t>
              </a: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Plywood board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sym typeface="Wingdings" pitchFamily="2" charset="2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</a:t>
              </a: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Reinforced polyurethane foam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sym typeface="Wingdings" pitchFamily="2" charset="2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</a:t>
              </a: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Secondary barrier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sym typeface="Wingdings" pitchFamily="2" charset="2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</a:t>
              </a: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Reinforced polyurethane foam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sym typeface="Wingdings" pitchFamily="2" charset="2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</a:t>
              </a: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Plywood board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sym typeface="Wingdings" pitchFamily="2" charset="2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</a:t>
              </a: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Bearing mastic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sym typeface="Wingdings" pitchFamily="2" charset="2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</a:t>
              </a: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Concrete covered with moisture barrier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sym typeface="Wingdings" pitchFamily="2" charset="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endParaRPr>
            </a:p>
          </p:txBody>
        </p:sp>
      </p:grpSp>
      <p:sp>
        <p:nvSpPr>
          <p:cNvPr id="19" name="Left Brace 18"/>
          <p:cNvSpPr/>
          <p:nvPr/>
        </p:nvSpPr>
        <p:spPr>
          <a:xfrm>
            <a:off x="6705600" y="2155372"/>
            <a:ext cx="304800" cy="1295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/>
          <p:cNvSpPr/>
          <p:nvPr/>
        </p:nvSpPr>
        <p:spPr>
          <a:xfrm>
            <a:off x="6781800" y="3505200"/>
            <a:ext cx="228600" cy="1447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419600" y="2514600"/>
            <a:ext cx="2315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Insulation space #1</a:t>
            </a:r>
          </a:p>
          <a:p>
            <a:r>
              <a:rPr lang="en-US" dirty="0" smtClean="0"/>
              <a:t>Purge, test gas, vacuum</a:t>
            </a:r>
            <a:endParaRPr lang="en-US" dirty="0"/>
          </a:p>
        </p:txBody>
      </p:sp>
      <p:sp>
        <p:nvSpPr>
          <p:cNvPr id="22" name="Left Brace 21"/>
          <p:cNvSpPr/>
          <p:nvPr/>
        </p:nvSpPr>
        <p:spPr>
          <a:xfrm>
            <a:off x="6781800" y="1143000"/>
            <a:ext cx="228600" cy="990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419600" y="1295400"/>
            <a:ext cx="1994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Detector volume</a:t>
            </a:r>
          </a:p>
          <a:p>
            <a:r>
              <a:rPr lang="en-US" dirty="0" smtClean="0"/>
              <a:t>Purge, vacuum, LAr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419600" y="3849469"/>
            <a:ext cx="2315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Insulation space #2</a:t>
            </a:r>
          </a:p>
          <a:p>
            <a:r>
              <a:rPr lang="en-US" dirty="0" smtClean="0"/>
              <a:t>Purge, test gas, vacuum</a:t>
            </a:r>
            <a:endParaRPr lang="en-US" dirty="0"/>
          </a:p>
        </p:txBody>
      </p:sp>
      <p:sp>
        <p:nvSpPr>
          <p:cNvPr id="25" name="Left Brace 24"/>
          <p:cNvSpPr/>
          <p:nvPr/>
        </p:nvSpPr>
        <p:spPr>
          <a:xfrm>
            <a:off x="6781800" y="5029200"/>
            <a:ext cx="152400" cy="381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419600" y="4876800"/>
            <a:ext cx="2162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Concrete bathtub</a:t>
            </a:r>
          </a:p>
          <a:p>
            <a:r>
              <a:rPr lang="en-US" dirty="0" err="1" smtClean="0"/>
              <a:t>Ufer</a:t>
            </a:r>
            <a:r>
              <a:rPr lang="en-US" dirty="0" smtClean="0"/>
              <a:t> ground, heating</a:t>
            </a:r>
          </a:p>
        </p:txBody>
      </p:sp>
    </p:spTree>
    <p:extLst>
      <p:ext uri="{BB962C8B-B14F-4D97-AF65-F5344CB8AC3E}">
        <p14:creationId xmlns:p14="http://schemas.microsoft.com/office/powerpoint/2010/main" val="184497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Overview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 Kickoff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4650-ED12-42AC-A9A4-4720DE623BA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74866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2133600"/>
            <a:ext cx="200542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South Portal (new)</a:t>
            </a:r>
          </a:p>
          <a:p>
            <a:r>
              <a:rPr lang="en-US" dirty="0" smtClean="0"/>
              <a:t>Cryogenics building</a:t>
            </a:r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 rot="16200000" flipH="1">
            <a:off x="1091221" y="2996220"/>
            <a:ext cx="1030069" cy="5974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0" y="1524000"/>
            <a:ext cx="1924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Kirk Drift (existing)</a:t>
            </a:r>
          </a:p>
          <a:p>
            <a:r>
              <a:rPr lang="en-US" dirty="0" smtClean="0"/>
              <a:t>At 300 level</a:t>
            </a:r>
          </a:p>
        </p:txBody>
      </p:sp>
      <p:cxnSp>
        <p:nvCxnSpPr>
          <p:cNvPr id="11" name="Straight Arrow Connector 10"/>
          <p:cNvCxnSpPr>
            <a:stCxn id="12" idx="3"/>
          </p:cNvCxnSpPr>
          <p:nvPr/>
        </p:nvCxnSpPr>
        <p:spPr>
          <a:xfrm flipV="1">
            <a:off x="2157821" y="4191000"/>
            <a:ext cx="1652179" cy="4755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00" y="4343400"/>
            <a:ext cx="200542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North Portal (new)</a:t>
            </a:r>
          </a:p>
          <a:p>
            <a:r>
              <a:rPr lang="en-US" dirty="0" smtClean="0"/>
              <a:t>Access to cavern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467100" y="2171700"/>
            <a:ext cx="20574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81200" y="3200400"/>
            <a:ext cx="151169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en-US" dirty="0" smtClean="0"/>
              <a:t>300’ elevation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>
          <a:xfrm rot="5400000" flipH="1" flipV="1">
            <a:off x="2321024" y="2778224"/>
            <a:ext cx="838200" cy="61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4" idx="2"/>
          </p:cNvCxnSpPr>
          <p:nvPr/>
        </p:nvCxnSpPr>
        <p:spPr>
          <a:xfrm rot="16200000" flipH="1">
            <a:off x="2505690" y="3801090"/>
            <a:ext cx="468868" cy="61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38400" y="1447800"/>
            <a:ext cx="1707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Ross </a:t>
            </a:r>
            <a:r>
              <a:rPr lang="en-US" dirty="0" err="1" smtClean="0"/>
              <a:t>Headframe</a:t>
            </a:r>
            <a:endParaRPr lang="en-US" dirty="0" smtClean="0"/>
          </a:p>
        </p:txBody>
      </p:sp>
      <p:cxnSp>
        <p:nvCxnSpPr>
          <p:cNvPr id="18" name="Straight Arrow Connector 17"/>
          <p:cNvCxnSpPr/>
          <p:nvPr/>
        </p:nvCxnSpPr>
        <p:spPr>
          <a:xfrm rot="16200000" flipH="1">
            <a:off x="3581400" y="1905000"/>
            <a:ext cx="228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48000" y="5334000"/>
            <a:ext cx="1069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Kirk Road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16200000" flipV="1">
            <a:off x="2574667" y="5045333"/>
            <a:ext cx="718066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0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LN Refrigeration System</a:t>
            </a:r>
            <a:br>
              <a:rPr lang="en-US" dirty="0" smtClean="0"/>
            </a:br>
            <a:r>
              <a:rPr lang="en-US" dirty="0" smtClean="0"/>
              <a:t>2 operating + 1 spare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 Kickoff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4650-ED12-42AC-A9A4-4720DE623BA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33" b="3064"/>
          <a:stretch>
            <a:fillRect/>
          </a:stretch>
        </p:blipFill>
        <p:spPr bwMode="auto">
          <a:xfrm>
            <a:off x="228600" y="1267337"/>
            <a:ext cx="7044705" cy="49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3" cstate="print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5596" y="153161"/>
            <a:ext cx="1899804" cy="4113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2514600"/>
            <a:ext cx="1642095" cy="114158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9932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flanni\Desktop\TP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59309"/>
            <a:ext cx="7543800" cy="634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 Projection Chamber (TPC) Operation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 Kickoff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4650-ED12-42AC-A9A4-4720DE623BA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0" y="1981200"/>
            <a:ext cx="19466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Liquid Argon (LAr)</a:t>
            </a:r>
          </a:p>
          <a:p>
            <a:r>
              <a:rPr lang="en-US" dirty="0" smtClean="0"/>
              <a:t>Specific gravity 1.4</a:t>
            </a:r>
          </a:p>
          <a:p>
            <a:r>
              <a:rPr lang="en-US" dirty="0" smtClean="0"/>
              <a:t>Boiling point 87K</a:t>
            </a:r>
          </a:p>
        </p:txBody>
      </p:sp>
    </p:spTree>
    <p:extLst>
      <p:ext uri="{BB962C8B-B14F-4D97-AF65-F5344CB8AC3E}">
        <p14:creationId xmlns:p14="http://schemas.microsoft.com/office/powerpoint/2010/main" val="292771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Neutrino Interaction in a Small TPC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 Kickoff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4650-ED12-42AC-A9A4-4720DE623BA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 descr="v5ch13_even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566088"/>
            <a:ext cx="7710989" cy="44537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1688068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Induction Plane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4038600"/>
            <a:ext cx="17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Collection Plane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1256" y="3570514"/>
            <a:ext cx="14608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Wire Number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95058" y="5900058"/>
            <a:ext cx="14608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Wire Number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249084" y="2341716"/>
            <a:ext cx="10903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Drift time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172885" y="4627716"/>
            <a:ext cx="10903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Drift time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9398" y="1447800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9398" y="3810000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-609600" y="2513806"/>
            <a:ext cx="18288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2362200"/>
            <a:ext cx="7537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47 cm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219200" y="3200400"/>
            <a:ext cx="7010400" cy="1588"/>
          </a:xfrm>
          <a:prstGeom prst="straightConnector1">
            <a:avLst/>
          </a:prstGeom>
          <a:ln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99567" y="2907268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90 cm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5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Configuration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 Kickoff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4650-ED12-42AC-A9A4-4720DE623BA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5181600" cy="4797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39143" y="5971401"/>
            <a:ext cx="56778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22.4m</a:t>
            </a:r>
            <a:endParaRPr lang="en-US" sz="12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75894" y="35052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2209294" y="35052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774593" y="35052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3307993" y="35052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64428" y="35052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4397828" y="35052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52094" y="3200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90212" y="3200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43057" y="2133600"/>
            <a:ext cx="59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0" y="1219200"/>
            <a:ext cx="60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PA</a:t>
            </a:r>
            <a:endParaRPr lang="en-US" dirty="0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81314" y="2967086"/>
            <a:ext cx="6162771" cy="12954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 flipV="1">
            <a:off x="4386942" y="2743200"/>
            <a:ext cx="12954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029004" y="4583668"/>
            <a:ext cx="59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APA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239000" y="2667000"/>
            <a:ext cx="13426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APA Count</a:t>
            </a:r>
          </a:p>
          <a:p>
            <a:r>
              <a:rPr lang="en-US" dirty="0" smtClean="0"/>
              <a:t>2 high x</a:t>
            </a:r>
          </a:p>
          <a:p>
            <a:r>
              <a:rPr lang="en-US" dirty="0" smtClean="0"/>
              <a:t>3 wide x</a:t>
            </a:r>
          </a:p>
          <a:p>
            <a:r>
              <a:rPr lang="en-US" dirty="0" smtClean="0"/>
              <a:t>18 long x</a:t>
            </a:r>
          </a:p>
          <a:p>
            <a:r>
              <a:rPr lang="en-US" dirty="0" smtClean="0"/>
              <a:t>2 cryostat =</a:t>
            </a:r>
          </a:p>
          <a:p>
            <a:r>
              <a:rPr lang="en-US" dirty="0" smtClean="0"/>
              <a:t>216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57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Users\yubo\Documents\LBNE\CDR\volume-5\figures\2APAs in cryosta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3581400"/>
            <a:ext cx="3657600" cy="274320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CF Kickoff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4650-ED12-42AC-A9A4-4720DE623BA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67684">
            <a:off x="-283013" y="288557"/>
            <a:ext cx="4522836" cy="392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1041078"/>
            <a:ext cx="3505200" cy="208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P:\LBNE\Cryogenics and Cryostat\Gaz Transport Tech MembraneTank\scaffolding\Desassembly of the scaffold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3556000" cy="2667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1560159">
            <a:off x="2928595" y="722448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 Veto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589244">
            <a:off x="-43577" y="1143000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 Veto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560159">
            <a:off x="-43205" y="3084648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 Veto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0" y="2514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Membrane Cryostat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>
          <a:xfrm rot="16200000" flipH="1">
            <a:off x="1751916" y="3656915"/>
            <a:ext cx="1030069" cy="381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97766" y="2514600"/>
            <a:ext cx="155523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Mounting Rails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2514600" y="2057400"/>
            <a:ext cx="914404" cy="60960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4686300" y="3086100"/>
            <a:ext cx="7620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924800" y="3733800"/>
            <a:ext cx="106888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Anode</a:t>
            </a:r>
          </a:p>
          <a:p>
            <a:pPr algn="ctr"/>
            <a:r>
              <a:rPr lang="en-US" dirty="0" smtClean="0"/>
              <a:t>Plane</a:t>
            </a:r>
          </a:p>
          <a:p>
            <a:pPr algn="ctr"/>
            <a:r>
              <a:rPr lang="en-US" dirty="0" smtClean="0"/>
              <a:t>Assembly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6553200" y="4191002"/>
            <a:ext cx="1371604" cy="99059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0"/>
          </p:cNvCxnSpPr>
          <p:nvPr/>
        </p:nvCxnSpPr>
        <p:spPr>
          <a:xfrm flipH="1" flipV="1">
            <a:off x="7772401" y="2667000"/>
            <a:ext cx="686840" cy="1066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922718" y="4971871"/>
            <a:ext cx="106888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Cathode</a:t>
            </a:r>
          </a:p>
          <a:p>
            <a:pPr algn="ctr"/>
            <a:r>
              <a:rPr lang="en-US" dirty="0" smtClean="0"/>
              <a:t>Plane</a:t>
            </a:r>
          </a:p>
          <a:p>
            <a:pPr algn="ctr"/>
            <a:r>
              <a:rPr lang="en-US" dirty="0" smtClean="0"/>
              <a:t>Assembly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rot="10800000">
            <a:off x="7086601" y="5562601"/>
            <a:ext cx="838205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C:\Documents and Settings\baller\Local Settings\Temporary Internet Files\Content.IE5\5QEXCI72\MCj0440526000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057400" y="1600200"/>
            <a:ext cx="76200" cy="18288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 rot="19844427">
            <a:off x="4312304" y="4145560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Field Cage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19550058">
            <a:off x="7772400" y="2133600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2.5m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7239000" y="1752600"/>
            <a:ext cx="1905000" cy="129540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1956479">
            <a:off x="5556142" y="2438400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7m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29" idx="3"/>
          </p:cNvCxnSpPr>
          <p:nvPr/>
        </p:nvCxnSpPr>
        <p:spPr>
          <a:xfrm>
            <a:off x="5996485" y="2751865"/>
            <a:ext cx="1242515" cy="7533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9" idx="1"/>
          </p:cNvCxnSpPr>
          <p:nvPr/>
        </p:nvCxnSpPr>
        <p:spPr>
          <a:xfrm rot="10800000">
            <a:off x="4800601" y="2057401"/>
            <a:ext cx="793215" cy="4368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66556" y="403860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 Crane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 Kickoff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4650-ED12-42AC-A9A4-4720DE623BA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3048000"/>
            <a:ext cx="8991600" cy="3299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76200"/>
            <a:ext cx="4362450" cy="3619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 rot="5400000" flipH="1">
            <a:off x="323360" y="2729104"/>
            <a:ext cx="228600" cy="147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7971" y="2020669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Ventilation/</a:t>
            </a:r>
            <a:r>
              <a:rPr lang="en-US" dirty="0" err="1" smtClean="0"/>
              <a:t>cryo</a:t>
            </a:r>
            <a:endParaRPr lang="en-US" dirty="0" smtClean="0"/>
          </a:p>
          <a:p>
            <a:r>
              <a:rPr lang="en-US" dirty="0" smtClean="0"/>
              <a:t>Air exhaust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0" y="1665514"/>
            <a:ext cx="0" cy="124097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27372" y="1654630"/>
            <a:ext cx="0" cy="124097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347858" y="1665512"/>
            <a:ext cx="0" cy="124097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91198" y="1665512"/>
            <a:ext cx="0" cy="12409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22570" y="1654628"/>
            <a:ext cx="0" cy="12409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021286" y="1654628"/>
            <a:ext cx="0" cy="12409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652656" y="1643744"/>
            <a:ext cx="0" cy="12409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036320" y="4669974"/>
            <a:ext cx="137160" cy="772884"/>
            <a:chOff x="1066800" y="4637316"/>
            <a:chExt cx="76200" cy="772884"/>
          </a:xfrm>
        </p:grpSpPr>
        <p:sp>
          <p:nvSpPr>
            <p:cNvPr id="9" name="Rectangle 8"/>
            <p:cNvSpPr/>
            <p:nvPr/>
          </p:nvSpPr>
          <p:spPr>
            <a:xfrm>
              <a:off x="1066800" y="4637316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66800" y="5044440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223886" y="4669972"/>
            <a:ext cx="137160" cy="772884"/>
            <a:chOff x="1066800" y="4637316"/>
            <a:chExt cx="76200" cy="772884"/>
          </a:xfrm>
        </p:grpSpPr>
        <p:sp>
          <p:nvSpPr>
            <p:cNvPr id="85" name="Rectangle 84"/>
            <p:cNvSpPr/>
            <p:nvPr/>
          </p:nvSpPr>
          <p:spPr>
            <a:xfrm>
              <a:off x="1066800" y="4637316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066800" y="5044440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408501" y="4669974"/>
            <a:ext cx="137160" cy="772884"/>
            <a:chOff x="1066800" y="4637316"/>
            <a:chExt cx="76200" cy="772884"/>
          </a:xfrm>
        </p:grpSpPr>
        <p:sp>
          <p:nvSpPr>
            <p:cNvPr id="88" name="Rectangle 87"/>
            <p:cNvSpPr/>
            <p:nvPr/>
          </p:nvSpPr>
          <p:spPr>
            <a:xfrm>
              <a:off x="1066800" y="4637316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066800" y="5044440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584218" y="4669972"/>
            <a:ext cx="137160" cy="772884"/>
            <a:chOff x="1066800" y="4637316"/>
            <a:chExt cx="76200" cy="772884"/>
          </a:xfrm>
        </p:grpSpPr>
        <p:sp>
          <p:nvSpPr>
            <p:cNvPr id="91" name="Rectangle 90"/>
            <p:cNvSpPr/>
            <p:nvPr/>
          </p:nvSpPr>
          <p:spPr>
            <a:xfrm>
              <a:off x="1066800" y="4637316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066800" y="5044440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773764" y="4669974"/>
            <a:ext cx="137160" cy="772884"/>
            <a:chOff x="1066800" y="4637316"/>
            <a:chExt cx="76200" cy="772884"/>
          </a:xfrm>
        </p:grpSpPr>
        <p:sp>
          <p:nvSpPr>
            <p:cNvPr id="94" name="Rectangle 93"/>
            <p:cNvSpPr/>
            <p:nvPr/>
          </p:nvSpPr>
          <p:spPr>
            <a:xfrm>
              <a:off x="1066800" y="4637316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066800" y="5044440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970314" y="4669972"/>
            <a:ext cx="137160" cy="772884"/>
            <a:chOff x="1066800" y="4637316"/>
            <a:chExt cx="76200" cy="772884"/>
          </a:xfrm>
        </p:grpSpPr>
        <p:sp>
          <p:nvSpPr>
            <p:cNvPr id="97" name="Rectangle 96"/>
            <p:cNvSpPr/>
            <p:nvPr/>
          </p:nvSpPr>
          <p:spPr>
            <a:xfrm>
              <a:off x="1066800" y="4637316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066800" y="5044440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2155372" y="4669974"/>
            <a:ext cx="137160" cy="772884"/>
            <a:chOff x="1066800" y="4637316"/>
            <a:chExt cx="76200" cy="772884"/>
          </a:xfrm>
        </p:grpSpPr>
        <p:sp>
          <p:nvSpPr>
            <p:cNvPr id="126" name="Rectangle 125"/>
            <p:cNvSpPr/>
            <p:nvPr/>
          </p:nvSpPr>
          <p:spPr>
            <a:xfrm>
              <a:off x="1066800" y="4637316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1066800" y="5044440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2351922" y="4669972"/>
            <a:ext cx="137160" cy="772884"/>
            <a:chOff x="1066800" y="4637316"/>
            <a:chExt cx="76200" cy="772884"/>
          </a:xfrm>
        </p:grpSpPr>
        <p:sp>
          <p:nvSpPr>
            <p:cNvPr id="129" name="Rectangle 128"/>
            <p:cNvSpPr/>
            <p:nvPr/>
          </p:nvSpPr>
          <p:spPr>
            <a:xfrm>
              <a:off x="1066800" y="4637316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1066800" y="5044440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2540118" y="4669974"/>
            <a:ext cx="137160" cy="772884"/>
            <a:chOff x="1066800" y="4637316"/>
            <a:chExt cx="76200" cy="772884"/>
          </a:xfrm>
        </p:grpSpPr>
        <p:sp>
          <p:nvSpPr>
            <p:cNvPr id="132" name="Rectangle 131"/>
            <p:cNvSpPr/>
            <p:nvPr/>
          </p:nvSpPr>
          <p:spPr>
            <a:xfrm>
              <a:off x="1066800" y="4637316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1066800" y="5044440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2736668" y="4669972"/>
            <a:ext cx="137160" cy="772884"/>
            <a:chOff x="1066800" y="4637316"/>
            <a:chExt cx="76200" cy="772884"/>
          </a:xfrm>
        </p:grpSpPr>
        <p:sp>
          <p:nvSpPr>
            <p:cNvPr id="135" name="Rectangle 134"/>
            <p:cNvSpPr/>
            <p:nvPr/>
          </p:nvSpPr>
          <p:spPr>
            <a:xfrm>
              <a:off x="1066800" y="4637316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1066800" y="5044440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921118" y="4669972"/>
            <a:ext cx="137160" cy="772884"/>
            <a:chOff x="1066800" y="4637316"/>
            <a:chExt cx="76200" cy="772884"/>
          </a:xfrm>
        </p:grpSpPr>
        <p:sp>
          <p:nvSpPr>
            <p:cNvPr id="138" name="Rectangle 137"/>
            <p:cNvSpPr/>
            <p:nvPr/>
          </p:nvSpPr>
          <p:spPr>
            <a:xfrm>
              <a:off x="1066800" y="4637316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1066800" y="5044440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3117668" y="4669970"/>
            <a:ext cx="137160" cy="772884"/>
            <a:chOff x="1066800" y="4637316"/>
            <a:chExt cx="76200" cy="772884"/>
          </a:xfrm>
        </p:grpSpPr>
        <p:sp>
          <p:nvSpPr>
            <p:cNvPr id="141" name="Rectangle 140"/>
            <p:cNvSpPr/>
            <p:nvPr/>
          </p:nvSpPr>
          <p:spPr>
            <a:xfrm>
              <a:off x="1066800" y="4637316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1066800" y="5044440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3313004" y="4669972"/>
            <a:ext cx="137160" cy="772884"/>
            <a:chOff x="1066800" y="4637316"/>
            <a:chExt cx="76200" cy="772884"/>
          </a:xfrm>
        </p:grpSpPr>
        <p:sp>
          <p:nvSpPr>
            <p:cNvPr id="144" name="Rectangle 143"/>
            <p:cNvSpPr/>
            <p:nvPr/>
          </p:nvSpPr>
          <p:spPr>
            <a:xfrm>
              <a:off x="1066800" y="4637316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1066800" y="5044440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4791894" y="4669974"/>
            <a:ext cx="137160" cy="772884"/>
            <a:chOff x="1066800" y="4637316"/>
            <a:chExt cx="76200" cy="772884"/>
          </a:xfrm>
        </p:grpSpPr>
        <p:sp>
          <p:nvSpPr>
            <p:cNvPr id="150" name="Rectangle 149"/>
            <p:cNvSpPr/>
            <p:nvPr/>
          </p:nvSpPr>
          <p:spPr>
            <a:xfrm>
              <a:off x="1066800" y="4637316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1066800" y="5044440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4979460" y="4669972"/>
            <a:ext cx="137160" cy="772884"/>
            <a:chOff x="1066800" y="4637316"/>
            <a:chExt cx="76200" cy="772884"/>
          </a:xfrm>
        </p:grpSpPr>
        <p:sp>
          <p:nvSpPr>
            <p:cNvPr id="153" name="Rectangle 152"/>
            <p:cNvSpPr/>
            <p:nvPr/>
          </p:nvSpPr>
          <p:spPr>
            <a:xfrm>
              <a:off x="1066800" y="4637316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1066800" y="5044440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5164075" y="4669974"/>
            <a:ext cx="137160" cy="772884"/>
            <a:chOff x="1066800" y="4637316"/>
            <a:chExt cx="76200" cy="772884"/>
          </a:xfrm>
        </p:grpSpPr>
        <p:sp>
          <p:nvSpPr>
            <p:cNvPr id="156" name="Rectangle 155"/>
            <p:cNvSpPr/>
            <p:nvPr/>
          </p:nvSpPr>
          <p:spPr>
            <a:xfrm>
              <a:off x="1066800" y="4637316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1066800" y="5044440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5339792" y="4669972"/>
            <a:ext cx="137160" cy="772884"/>
            <a:chOff x="1066800" y="4637316"/>
            <a:chExt cx="76200" cy="772884"/>
          </a:xfrm>
        </p:grpSpPr>
        <p:sp>
          <p:nvSpPr>
            <p:cNvPr id="159" name="Rectangle 158"/>
            <p:cNvSpPr/>
            <p:nvPr/>
          </p:nvSpPr>
          <p:spPr>
            <a:xfrm>
              <a:off x="1066800" y="4637316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1066800" y="5044440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5529338" y="4669974"/>
            <a:ext cx="137160" cy="772884"/>
            <a:chOff x="1066800" y="4637316"/>
            <a:chExt cx="76200" cy="772884"/>
          </a:xfrm>
        </p:grpSpPr>
        <p:sp>
          <p:nvSpPr>
            <p:cNvPr id="162" name="Rectangle 161"/>
            <p:cNvSpPr/>
            <p:nvPr/>
          </p:nvSpPr>
          <p:spPr>
            <a:xfrm>
              <a:off x="1066800" y="4637316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1066800" y="5044440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5725888" y="4669972"/>
            <a:ext cx="137160" cy="772884"/>
            <a:chOff x="1066800" y="4637316"/>
            <a:chExt cx="76200" cy="772884"/>
          </a:xfrm>
        </p:grpSpPr>
        <p:sp>
          <p:nvSpPr>
            <p:cNvPr id="165" name="Rectangle 164"/>
            <p:cNvSpPr/>
            <p:nvPr/>
          </p:nvSpPr>
          <p:spPr>
            <a:xfrm>
              <a:off x="1066800" y="4637316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066800" y="5044440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5910946" y="4669974"/>
            <a:ext cx="137160" cy="772884"/>
            <a:chOff x="1066800" y="4637316"/>
            <a:chExt cx="76200" cy="772884"/>
          </a:xfrm>
        </p:grpSpPr>
        <p:sp>
          <p:nvSpPr>
            <p:cNvPr id="168" name="Rectangle 167"/>
            <p:cNvSpPr/>
            <p:nvPr/>
          </p:nvSpPr>
          <p:spPr>
            <a:xfrm>
              <a:off x="1066800" y="4637316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066800" y="5044440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6107496" y="4669972"/>
            <a:ext cx="137160" cy="772884"/>
            <a:chOff x="1066800" y="4637316"/>
            <a:chExt cx="76200" cy="772884"/>
          </a:xfrm>
        </p:grpSpPr>
        <p:sp>
          <p:nvSpPr>
            <p:cNvPr id="171" name="Rectangle 170"/>
            <p:cNvSpPr/>
            <p:nvPr/>
          </p:nvSpPr>
          <p:spPr>
            <a:xfrm>
              <a:off x="1066800" y="4637316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1066800" y="5044440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6295692" y="4669974"/>
            <a:ext cx="137160" cy="772884"/>
            <a:chOff x="1066800" y="4637316"/>
            <a:chExt cx="76200" cy="772884"/>
          </a:xfrm>
        </p:grpSpPr>
        <p:sp>
          <p:nvSpPr>
            <p:cNvPr id="174" name="Rectangle 173"/>
            <p:cNvSpPr/>
            <p:nvPr/>
          </p:nvSpPr>
          <p:spPr>
            <a:xfrm>
              <a:off x="1066800" y="4637316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1066800" y="5044440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6492242" y="4669972"/>
            <a:ext cx="137160" cy="772884"/>
            <a:chOff x="1066800" y="4637316"/>
            <a:chExt cx="76200" cy="772884"/>
          </a:xfrm>
        </p:grpSpPr>
        <p:sp>
          <p:nvSpPr>
            <p:cNvPr id="177" name="Rectangle 176"/>
            <p:cNvSpPr/>
            <p:nvPr/>
          </p:nvSpPr>
          <p:spPr>
            <a:xfrm>
              <a:off x="1066800" y="4637316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1066800" y="5044440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6676692" y="4669972"/>
            <a:ext cx="137160" cy="772884"/>
            <a:chOff x="1066800" y="4637316"/>
            <a:chExt cx="76200" cy="772884"/>
          </a:xfrm>
        </p:grpSpPr>
        <p:sp>
          <p:nvSpPr>
            <p:cNvPr id="180" name="Rectangle 179"/>
            <p:cNvSpPr/>
            <p:nvPr/>
          </p:nvSpPr>
          <p:spPr>
            <a:xfrm>
              <a:off x="1066800" y="4637316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1066800" y="5044440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6873242" y="4669970"/>
            <a:ext cx="137160" cy="772884"/>
            <a:chOff x="1066800" y="4637316"/>
            <a:chExt cx="76200" cy="772884"/>
          </a:xfrm>
        </p:grpSpPr>
        <p:sp>
          <p:nvSpPr>
            <p:cNvPr id="183" name="Rectangle 182"/>
            <p:cNvSpPr/>
            <p:nvPr/>
          </p:nvSpPr>
          <p:spPr>
            <a:xfrm>
              <a:off x="1066800" y="4637316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1066800" y="5044440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7068578" y="4669972"/>
            <a:ext cx="137160" cy="772884"/>
            <a:chOff x="1066800" y="4637316"/>
            <a:chExt cx="76200" cy="772884"/>
          </a:xfrm>
        </p:grpSpPr>
        <p:sp>
          <p:nvSpPr>
            <p:cNvPr id="186" name="Rectangle 185"/>
            <p:cNvSpPr/>
            <p:nvPr/>
          </p:nvSpPr>
          <p:spPr>
            <a:xfrm>
              <a:off x="1066800" y="4637316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1066800" y="5044440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7265128" y="4669970"/>
            <a:ext cx="137160" cy="772884"/>
            <a:chOff x="1066800" y="4637316"/>
            <a:chExt cx="76200" cy="772884"/>
          </a:xfrm>
        </p:grpSpPr>
        <p:sp>
          <p:nvSpPr>
            <p:cNvPr id="189" name="Rectangle 188"/>
            <p:cNvSpPr/>
            <p:nvPr/>
          </p:nvSpPr>
          <p:spPr>
            <a:xfrm>
              <a:off x="1066800" y="4637316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1066800" y="5044440"/>
              <a:ext cx="7620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736668" y="2238385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Installation hatch</a:t>
            </a:r>
          </a:p>
          <a:p>
            <a:r>
              <a:rPr lang="en-US" dirty="0" smtClean="0"/>
              <a:t>Cryo piping</a:t>
            </a:r>
            <a:endParaRPr lang="en-US" dirty="0"/>
          </a:p>
        </p:txBody>
      </p:sp>
      <p:cxnSp>
        <p:nvCxnSpPr>
          <p:cNvPr id="1024" name="Straight Arrow Connector 1023"/>
          <p:cNvCxnSpPr>
            <a:stCxn id="19" idx="2"/>
          </p:cNvCxnSpPr>
          <p:nvPr/>
        </p:nvCxnSpPr>
        <p:spPr>
          <a:xfrm>
            <a:off x="3617679" y="2884716"/>
            <a:ext cx="192321" cy="13824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Straight Arrow Connector 1027"/>
          <p:cNvCxnSpPr>
            <a:stCxn id="19" idx="2"/>
          </p:cNvCxnSpPr>
          <p:nvPr/>
        </p:nvCxnSpPr>
        <p:spPr>
          <a:xfrm>
            <a:off x="3617679" y="2884716"/>
            <a:ext cx="881010" cy="13824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TextBox 1028"/>
          <p:cNvSpPr txBox="1"/>
          <p:nvPr/>
        </p:nvSpPr>
        <p:spPr>
          <a:xfrm>
            <a:off x="2608698" y="730125"/>
            <a:ext cx="185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Emergency egress</a:t>
            </a:r>
            <a:endParaRPr lang="en-US" dirty="0"/>
          </a:p>
        </p:txBody>
      </p:sp>
      <p:cxnSp>
        <p:nvCxnSpPr>
          <p:cNvPr id="1031" name="Straight Arrow Connector 1030"/>
          <p:cNvCxnSpPr>
            <a:stCxn id="1029" idx="3"/>
          </p:cNvCxnSpPr>
          <p:nvPr/>
        </p:nvCxnSpPr>
        <p:spPr>
          <a:xfrm>
            <a:off x="4460680" y="914791"/>
            <a:ext cx="947692" cy="3806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45661" y="5715000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 x 2 drift cells</a:t>
            </a:r>
            <a:endParaRPr lang="en-US" dirty="0"/>
          </a:p>
        </p:txBody>
      </p:sp>
      <p:sp>
        <p:nvSpPr>
          <p:cNvPr id="106" name="Rectangle 105"/>
          <p:cNvSpPr/>
          <p:nvPr/>
        </p:nvSpPr>
        <p:spPr>
          <a:xfrm>
            <a:off x="3901440" y="3984313"/>
            <a:ext cx="137160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3491405" y="5077094"/>
            <a:ext cx="137160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576942" y="3853544"/>
            <a:ext cx="3200400" cy="174313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4746170" y="3886200"/>
            <a:ext cx="3200400" cy="174313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79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Membrane Cryostat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 Kickoff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4650-ED12-42AC-A9A4-4720DE623BA6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2895600" y="1828800"/>
            <a:ext cx="5105400" cy="4038600"/>
            <a:chOff x="851" y="5865"/>
            <a:chExt cx="8844" cy="5720"/>
          </a:xfrm>
        </p:grpSpPr>
        <p:pic>
          <p:nvPicPr>
            <p:cNvPr id="6" name="Picture 11" descr="pour plaquette gst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51" y="5865"/>
              <a:ext cx="3793" cy="5712"/>
            </a:xfrm>
            <a:prstGeom prst="rect">
              <a:avLst/>
            </a:prstGeom>
            <a:noFill/>
          </p:spPr>
        </p:pic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2850" y="8364"/>
              <a:ext cx="54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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1751" y="9425"/>
              <a:ext cx="54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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651" y="10278"/>
              <a:ext cx="54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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3617" y="10249"/>
              <a:ext cx="54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</a:t>
              </a: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3011" y="10865"/>
              <a:ext cx="54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</a:t>
              </a: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1751" y="7625"/>
              <a:ext cx="54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</a:t>
              </a:r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3371" y="6905"/>
              <a:ext cx="54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</a:t>
              </a:r>
            </a:p>
          </p:txBody>
        </p:sp>
        <p:sp>
          <p:nvSpPr>
            <p:cNvPr id="14" name="Text Box 3"/>
            <p:cNvSpPr txBox="1">
              <a:spLocks noChangeArrowheads="1"/>
            </p:cNvSpPr>
            <p:nvPr/>
          </p:nvSpPr>
          <p:spPr bwMode="auto">
            <a:xfrm>
              <a:off x="3371" y="6280"/>
              <a:ext cx="54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</a:t>
              </a:r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4679" y="6081"/>
              <a:ext cx="5016" cy="54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</a:t>
              </a: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Stainless steel primary membrane 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sym typeface="Wingdings" pitchFamily="2" charset="2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</a:t>
              </a: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Plywood board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sym typeface="Wingdings" pitchFamily="2" charset="2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</a:t>
              </a: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Reinforced polyurethane foam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sym typeface="Wingdings" pitchFamily="2" charset="2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</a:t>
              </a: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Secondary barrier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sym typeface="Wingdings" pitchFamily="2" charset="2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</a:t>
              </a: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Reinforced polyurethane foam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sym typeface="Wingdings" pitchFamily="2" charset="2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</a:t>
              </a: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Plywood board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sym typeface="Wingdings" pitchFamily="2" charset="2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</a:t>
              </a: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Bearing mastic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sym typeface="Wingdings" pitchFamily="2" charset="2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</a:t>
              </a: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" pitchFamily="2" charset="2"/>
                </a:rPr>
                <a:t>Concrete covered with moisture barrier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sym typeface="Wingdings" pitchFamily="2" charset="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endParaRPr>
            </a:p>
          </p:txBody>
        </p:sp>
      </p:grpSp>
      <p:sp>
        <p:nvSpPr>
          <p:cNvPr id="16" name="Left Brace 15"/>
          <p:cNvSpPr/>
          <p:nvPr/>
        </p:nvSpPr>
        <p:spPr>
          <a:xfrm>
            <a:off x="2667000" y="2307772"/>
            <a:ext cx="304800" cy="1295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/>
          <p:cNvSpPr/>
          <p:nvPr/>
        </p:nvSpPr>
        <p:spPr>
          <a:xfrm>
            <a:off x="2743200" y="3657600"/>
            <a:ext cx="228600" cy="1447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81000" y="2667000"/>
            <a:ext cx="2315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Insulation space #1</a:t>
            </a:r>
          </a:p>
          <a:p>
            <a:r>
              <a:rPr lang="en-US" dirty="0" smtClean="0"/>
              <a:t>Purge, test gas, vacuum</a:t>
            </a:r>
            <a:endParaRPr lang="en-US" dirty="0"/>
          </a:p>
        </p:txBody>
      </p:sp>
      <p:sp>
        <p:nvSpPr>
          <p:cNvPr id="19" name="Left Brace 18"/>
          <p:cNvSpPr/>
          <p:nvPr/>
        </p:nvSpPr>
        <p:spPr>
          <a:xfrm>
            <a:off x="2743200" y="1295400"/>
            <a:ext cx="228600" cy="990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81000" y="1447800"/>
            <a:ext cx="1994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Detector volume</a:t>
            </a:r>
          </a:p>
          <a:p>
            <a:r>
              <a:rPr lang="en-US" dirty="0" smtClean="0"/>
              <a:t>Purge, vacuum, LAr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1000" y="4001869"/>
            <a:ext cx="2315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Insulation space #2</a:t>
            </a:r>
          </a:p>
          <a:p>
            <a:r>
              <a:rPr lang="en-US" dirty="0" smtClean="0"/>
              <a:t>Purge, test gas, vacuum</a:t>
            </a:r>
            <a:endParaRPr lang="en-US" dirty="0"/>
          </a:p>
        </p:txBody>
      </p:sp>
      <p:sp>
        <p:nvSpPr>
          <p:cNvPr id="22" name="Left Brace 21"/>
          <p:cNvSpPr/>
          <p:nvPr/>
        </p:nvSpPr>
        <p:spPr>
          <a:xfrm>
            <a:off x="2743200" y="5181600"/>
            <a:ext cx="152400" cy="381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81000" y="5029200"/>
            <a:ext cx="2162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Concrete bathtub</a:t>
            </a:r>
          </a:p>
          <a:p>
            <a:r>
              <a:rPr lang="en-US" dirty="0" err="1" smtClean="0"/>
              <a:t>Ufer</a:t>
            </a:r>
            <a:r>
              <a:rPr lang="en-US" dirty="0" smtClean="0"/>
              <a:t> ground, heating</a:t>
            </a:r>
          </a:p>
        </p:txBody>
      </p:sp>
    </p:spTree>
    <p:extLst>
      <p:ext uri="{BB962C8B-B14F-4D97-AF65-F5344CB8AC3E}">
        <p14:creationId xmlns:p14="http://schemas.microsoft.com/office/powerpoint/2010/main" val="824423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of LAr Containment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 Kickoff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4650-ED12-42AC-A9A4-4720DE623BA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2057400"/>
            <a:ext cx="5715000" cy="3810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20835675">
            <a:off x="2644506" y="3015285"/>
            <a:ext cx="3875612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71800" y="3810000"/>
            <a:ext cx="2362200" cy="1752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24200" y="3962400"/>
            <a:ext cx="2057400" cy="1447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00400" y="4038600"/>
            <a:ext cx="1905000" cy="129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26277" y="4180367"/>
            <a:ext cx="187452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3276600"/>
            <a:ext cx="3200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52800" y="3810000"/>
            <a:ext cx="4571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88081" y="3810000"/>
            <a:ext cx="4571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92881" y="3810000"/>
            <a:ext cx="4571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97681" y="3810000"/>
            <a:ext cx="4571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02481" y="3810000"/>
            <a:ext cx="4571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907281" y="3810000"/>
            <a:ext cx="4571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676400" y="3581400"/>
            <a:ext cx="8382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rot="5400000" flipH="1" flipV="1">
            <a:off x="2414016" y="3695640"/>
            <a:ext cx="20116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204215" y="3699236"/>
            <a:ext cx="20116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514600" y="3505200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rot="5400000" flipH="1" flipV="1">
            <a:off x="2718816" y="3690610"/>
            <a:ext cx="201168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2033016" y="3681984"/>
            <a:ext cx="20116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2337816" y="3681984"/>
            <a:ext cx="20116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 rot="16200000">
            <a:off x="-419100" y="3848100"/>
            <a:ext cx="39624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019800" y="2362200"/>
            <a:ext cx="533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295400" y="1905000"/>
            <a:ext cx="533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295400" y="5867400"/>
            <a:ext cx="533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524000" y="3598652"/>
            <a:ext cx="533400" cy="210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473678" y="3505200"/>
            <a:ext cx="18288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30" idx="0"/>
            <a:endCxn id="27" idx="2"/>
          </p:cNvCxnSpPr>
          <p:nvPr/>
        </p:nvCxnSpPr>
        <p:spPr>
          <a:xfrm rot="16200000" flipV="1">
            <a:off x="839709" y="2779791"/>
            <a:ext cx="1447800" cy="301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800600" y="3006304"/>
            <a:ext cx="304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1702278" y="3692104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Documents and Settings\baller\Local Settings\Temporary Internet Files\Content.IE5\5QEXCI72\MCj0440526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140868" y="3628554"/>
            <a:ext cx="76200" cy="182880"/>
          </a:xfrm>
          <a:prstGeom prst="rect">
            <a:avLst/>
          </a:prstGeom>
          <a:noFill/>
        </p:spPr>
      </p:pic>
      <p:cxnSp>
        <p:nvCxnSpPr>
          <p:cNvPr id="35" name="Straight Connector 34"/>
          <p:cNvCxnSpPr/>
          <p:nvPr/>
        </p:nvCxnSpPr>
        <p:spPr>
          <a:xfrm rot="5400000">
            <a:off x="4467225" y="4724400"/>
            <a:ext cx="1828800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2019300" y="4724400"/>
            <a:ext cx="1828800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2905125" y="5609117"/>
            <a:ext cx="2514599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481456" y="3581400"/>
            <a:ext cx="22792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/>
              <a:t>Containment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– SS membrane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– aluminum sheet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– polymeric barrier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– 50 cm concrete</a:t>
            </a: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4448175" y="46863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2095500" y="46863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2971800" y="5562600"/>
            <a:ext cx="2362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 flipV="1">
            <a:off x="5181601" y="4343398"/>
            <a:ext cx="1295401" cy="228601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0800000" flipV="1">
            <a:off x="5105400" y="4038600"/>
            <a:ext cx="1371600" cy="22860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 flipV="1">
            <a:off x="5334001" y="4572000"/>
            <a:ext cx="1143003" cy="22860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 flipV="1">
            <a:off x="5410201" y="4876798"/>
            <a:ext cx="1066805" cy="228601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514600" y="2438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Isolation bulkheads</a:t>
            </a:r>
            <a:endParaRPr lang="en-US" dirty="0"/>
          </a:p>
        </p:txBody>
      </p:sp>
      <p:cxnSp>
        <p:nvCxnSpPr>
          <p:cNvPr id="47" name="Straight Arrow Connector 46"/>
          <p:cNvCxnSpPr>
            <a:stCxn id="46" idx="1"/>
          </p:cNvCxnSpPr>
          <p:nvPr/>
        </p:nvCxnSpPr>
        <p:spPr>
          <a:xfrm rot="10800000" flipV="1">
            <a:off x="2438400" y="2761566"/>
            <a:ext cx="76200" cy="7436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6" idx="1"/>
          </p:cNvCxnSpPr>
          <p:nvPr/>
        </p:nvCxnSpPr>
        <p:spPr>
          <a:xfrm rot="10800000" flipV="1">
            <a:off x="2133600" y="2761566"/>
            <a:ext cx="381000" cy="7436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774161" y="3276600"/>
            <a:ext cx="187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egress routes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581400" y="5343525"/>
            <a:ext cx="1179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Foam insulation</a:t>
            </a:r>
            <a:endParaRPr lang="en-US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3920757" y="441960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LAr</a:t>
            </a:r>
            <a:endParaRPr lang="en-US" dirty="0"/>
          </a:p>
        </p:txBody>
      </p:sp>
      <p:cxnSp>
        <p:nvCxnSpPr>
          <p:cNvPr id="52" name="Straight Connector 51"/>
          <p:cNvCxnSpPr/>
          <p:nvPr/>
        </p:nvCxnSpPr>
        <p:spPr>
          <a:xfrm rot="5400000" flipH="1" flipV="1">
            <a:off x="2414016" y="3681984"/>
            <a:ext cx="201168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2" descr="C:\Documents and Settings\baller\Local Settings\Temporary Internet Files\Content.IE5\5QEXCI72\MCj0440526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534633" y="3623932"/>
            <a:ext cx="76200" cy="182880"/>
          </a:xfrm>
          <a:prstGeom prst="rect">
            <a:avLst/>
          </a:prstGeom>
          <a:noFill/>
        </p:spPr>
      </p:pic>
      <p:pic>
        <p:nvPicPr>
          <p:cNvPr id="54" name="Picture 2" descr="C:\Documents and Settings\baller\Local Settings\Temporary Internet Files\Content.IE5\5QEXCI72\MCj0440526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48200" y="3034772"/>
            <a:ext cx="76200" cy="182880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1699435" y="4277833"/>
            <a:ext cx="1242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Native rock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 rot="16200000">
            <a:off x="4876800" y="2514600"/>
            <a:ext cx="12954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257800" y="1904101"/>
            <a:ext cx="533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5410200" y="3276600"/>
            <a:ext cx="2286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ight Arrow 59"/>
          <p:cNvSpPr/>
          <p:nvPr/>
        </p:nvSpPr>
        <p:spPr>
          <a:xfrm rot="10093085">
            <a:off x="6108697" y="2643367"/>
            <a:ext cx="533400" cy="179401"/>
          </a:xfrm>
          <a:prstGeom prst="rightArrow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6700014" y="2438400"/>
            <a:ext cx="2275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Air from North Portal</a:t>
            </a:r>
            <a:endParaRPr lang="en-US" dirty="0"/>
          </a:p>
        </p:txBody>
      </p:sp>
      <p:sp>
        <p:nvSpPr>
          <p:cNvPr id="62" name="Right Arrow 61"/>
          <p:cNvSpPr/>
          <p:nvPr/>
        </p:nvSpPr>
        <p:spPr>
          <a:xfrm rot="16200000">
            <a:off x="5259079" y="2005800"/>
            <a:ext cx="533400" cy="179401"/>
          </a:xfrm>
          <a:prstGeom prst="rightArrow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361950" y="2800350"/>
            <a:ext cx="1143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Ross Shaft</a:t>
            </a:r>
          </a:p>
          <a:p>
            <a:r>
              <a:rPr lang="en-US" dirty="0" smtClean="0"/>
              <a:t>Existing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105400" y="1447800"/>
            <a:ext cx="276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Air exhaust to South Portal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538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Membrane Cryostat Vendors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 Kickoff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4650-ED12-42AC-A9A4-4720DE623BA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219200"/>
            <a:ext cx="4495800" cy="337185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50" y="2838450"/>
            <a:ext cx="520065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29200" y="1752600"/>
            <a:ext cx="33977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GTT membrane roof </a:t>
            </a:r>
            <a:r>
              <a:rPr lang="en-US" dirty="0" smtClean="0"/>
              <a:t>penetrations</a:t>
            </a:r>
          </a:p>
          <a:p>
            <a:r>
              <a:rPr lang="en-US" dirty="0" smtClean="0"/>
              <a:t>1m x 3m panels</a:t>
            </a:r>
          </a:p>
          <a:p>
            <a:r>
              <a:rPr lang="en-US" dirty="0" smtClean="0"/>
              <a:t>1.2mm 304 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5105400"/>
            <a:ext cx="28312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IHI membrane leak </a:t>
            </a:r>
            <a:r>
              <a:rPr lang="en-US" dirty="0" smtClean="0"/>
              <a:t>checking</a:t>
            </a:r>
          </a:p>
          <a:p>
            <a:r>
              <a:rPr lang="en-US" dirty="0" smtClean="0"/>
              <a:t>3m x 8m panels</a:t>
            </a:r>
          </a:p>
          <a:p>
            <a:r>
              <a:rPr lang="en-US" dirty="0" smtClean="0"/>
              <a:t>2mm 304 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2832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574</TotalTime>
  <Words>589</Words>
  <Application>Microsoft Office PowerPoint</Application>
  <PresentationFormat>On-screen Show (4:3)</PresentationFormat>
  <Paragraphs>202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Origin</vt:lpstr>
      <vt:lpstr>LAr Detector Overview </vt:lpstr>
      <vt:lpstr>Time Projection Chamber (TPC) Operation</vt:lpstr>
      <vt:lpstr>Neutrino Interaction in a Small TPC</vt:lpstr>
      <vt:lpstr>Detector Configuration</vt:lpstr>
      <vt:lpstr>PowerPoint Presentation</vt:lpstr>
      <vt:lpstr>PowerPoint Presentation</vt:lpstr>
      <vt:lpstr>Membrane Cryostat</vt:lpstr>
      <vt:lpstr>Safety of LAr Containment</vt:lpstr>
      <vt:lpstr>Membrane Cryostat Vendors</vt:lpstr>
      <vt:lpstr>Cryostat Construction</vt:lpstr>
      <vt:lpstr>PowerPoint Presentation</vt:lpstr>
      <vt:lpstr>Shallow Depth – Cosmic Ray Background</vt:lpstr>
      <vt:lpstr>PowerPoint Presentation</vt:lpstr>
      <vt:lpstr>Detector Module Cooling Requirement</vt:lpstr>
      <vt:lpstr>Surface Overview</vt:lpstr>
      <vt:lpstr>LN Refrigeration System 2 operating + 1 spare 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LAr1 Plans</dc:title>
  <dc:creator>Bruce Baller</dc:creator>
  <cp:lastModifiedBy>Bruce Baller</cp:lastModifiedBy>
  <cp:revision>86</cp:revision>
  <dcterms:created xsi:type="dcterms:W3CDTF">2011-03-03T11:02:24Z</dcterms:created>
  <dcterms:modified xsi:type="dcterms:W3CDTF">2011-06-23T01:31:38Z</dcterms:modified>
</cp:coreProperties>
</file>