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 id="2147483690" r:id="rId2"/>
  </p:sldMasterIdLst>
  <p:notesMasterIdLst>
    <p:notesMasterId r:id="rId18"/>
  </p:notesMasterIdLst>
  <p:handoutMasterIdLst>
    <p:handoutMasterId r:id="rId19"/>
  </p:handoutMasterIdLst>
  <p:sldIdLst>
    <p:sldId id="327" r:id="rId3"/>
    <p:sldId id="334" r:id="rId4"/>
    <p:sldId id="331" r:id="rId5"/>
    <p:sldId id="335" r:id="rId6"/>
    <p:sldId id="336" r:id="rId7"/>
    <p:sldId id="332" r:id="rId8"/>
    <p:sldId id="337" r:id="rId9"/>
    <p:sldId id="339" r:id="rId10"/>
    <p:sldId id="340" r:id="rId11"/>
    <p:sldId id="329" r:id="rId12"/>
    <p:sldId id="341" r:id="rId13"/>
    <p:sldId id="338" r:id="rId14"/>
    <p:sldId id="328" r:id="rId15"/>
    <p:sldId id="333" r:id="rId16"/>
    <p:sldId id="330" r:id="rId17"/>
  </p:sldIdLst>
  <p:sldSz cx="12192000" cy="6858000"/>
  <p:notesSz cx="9296400" cy="14782800"/>
  <p:defaultTextStyle>
    <a:defPPr>
      <a:defRPr lang="en-US"/>
    </a:defPPr>
    <a:lvl1pPr algn="l" defTabSz="457200" rtl="0" fontAlgn="base">
      <a:spcBef>
        <a:spcPct val="0"/>
      </a:spcBef>
      <a:spcAft>
        <a:spcPct val="0"/>
      </a:spcAft>
      <a:defRPr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4204" userDrawn="1">
          <p15:clr>
            <a:srgbClr val="A4A3A4"/>
          </p15:clr>
        </p15:guide>
        <p15:guide id="2" orient="horz" pos="476" userDrawn="1">
          <p15:clr>
            <a:srgbClr val="A4A3A4"/>
          </p15:clr>
        </p15:guide>
        <p15:guide id="3" orient="horz" pos="1443" userDrawn="1">
          <p15:clr>
            <a:srgbClr val="A4A3A4"/>
          </p15:clr>
        </p15:guide>
        <p15:guide id="4" orient="horz" pos="966" userDrawn="1">
          <p15:clr>
            <a:srgbClr val="A4A3A4"/>
          </p15:clr>
        </p15:guide>
        <p15:guide id="5" orient="horz" pos="1876" userDrawn="1">
          <p15:clr>
            <a:srgbClr val="A4A3A4"/>
          </p15:clr>
        </p15:guide>
        <p15:guide id="6" orient="horz" pos="3616" userDrawn="1">
          <p15:clr>
            <a:srgbClr val="A4A3A4"/>
          </p15:clr>
        </p15:guide>
        <p15:guide id="7" pos="2920" userDrawn="1">
          <p15:clr>
            <a:srgbClr val="A4A3A4"/>
          </p15:clr>
        </p15:guide>
        <p15:guide id="8" pos="2917" userDrawn="1">
          <p15:clr>
            <a:srgbClr val="A4A3A4"/>
          </p15:clr>
        </p15:guide>
        <p15:guide id="9" pos="6701" userDrawn="1">
          <p15:clr>
            <a:srgbClr val="A4A3A4"/>
          </p15:clr>
        </p15:guide>
        <p15:guide id="10" pos="37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EFEF"/>
    <a:srgbClr val="009291"/>
    <a:srgbClr val="AAAACF"/>
    <a:srgbClr val="EDEDD6"/>
    <a:srgbClr val="BC5F2B"/>
    <a:srgbClr val="E95125"/>
    <a:srgbClr val="F37C23"/>
    <a:srgbClr val="3C5A77"/>
    <a:srgbClr val="32547A"/>
    <a:srgbClr val="B8561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0" autoAdjust="0"/>
    <p:restoredTop sz="99027" autoAdjust="0"/>
  </p:normalViewPr>
  <p:slideViewPr>
    <p:cSldViewPr snapToGrid="0" snapToObjects="1">
      <p:cViewPr varScale="1">
        <p:scale>
          <a:sx n="98" d="100"/>
          <a:sy n="98" d="100"/>
        </p:scale>
        <p:origin x="108" y="570"/>
      </p:cViewPr>
      <p:guideLst>
        <p:guide orient="horz" pos="4204"/>
        <p:guide orient="horz" pos="476"/>
        <p:guide orient="horz" pos="1443"/>
        <p:guide orient="horz" pos="966"/>
        <p:guide orient="horz" pos="1876"/>
        <p:guide orient="horz" pos="3616"/>
        <p:guide pos="2920"/>
        <p:guide pos="2917"/>
        <p:guide pos="6701"/>
        <p:guide pos="37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028440" cy="739140"/>
          </a:xfrm>
          <a:prstGeom prst="rect">
            <a:avLst/>
          </a:prstGeom>
        </p:spPr>
        <p:txBody>
          <a:bodyPr vert="horz" lIns="137560" tIns="68781" rIns="137560" bIns="68781" rtlCol="0"/>
          <a:lstStyle>
            <a:lvl1pPr algn="l" fontAlgn="auto">
              <a:spcBef>
                <a:spcPts val="0"/>
              </a:spcBef>
              <a:spcAft>
                <a:spcPts val="0"/>
              </a:spcAft>
              <a:defRPr sz="1900">
                <a:latin typeface="+mn-lt"/>
                <a:ea typeface="+mn-ea"/>
                <a:cs typeface="+mn-cs"/>
              </a:defRPr>
            </a:lvl1pPr>
          </a:lstStyle>
          <a:p>
            <a:pPr>
              <a:defRPr/>
            </a:pPr>
            <a:endParaRPr lang="en-US" dirty="0"/>
          </a:p>
        </p:txBody>
      </p:sp>
      <p:sp>
        <p:nvSpPr>
          <p:cNvPr id="3" name="Date Placeholder 2"/>
          <p:cNvSpPr>
            <a:spLocks noGrp="1"/>
          </p:cNvSpPr>
          <p:nvPr>
            <p:ph type="dt" sz="quarter" idx="1"/>
          </p:nvPr>
        </p:nvSpPr>
        <p:spPr>
          <a:xfrm>
            <a:off x="5265810" y="0"/>
            <a:ext cx="4028440" cy="739140"/>
          </a:xfrm>
          <a:prstGeom prst="rect">
            <a:avLst/>
          </a:prstGeom>
        </p:spPr>
        <p:txBody>
          <a:bodyPr vert="horz" lIns="137560" tIns="68781" rIns="137560" bIns="68781" rtlCol="0"/>
          <a:lstStyle>
            <a:lvl1pPr algn="r" fontAlgn="auto">
              <a:spcBef>
                <a:spcPts val="0"/>
              </a:spcBef>
              <a:spcAft>
                <a:spcPts val="0"/>
              </a:spcAft>
              <a:defRPr sz="1900" smtClean="0">
                <a:latin typeface="+mn-lt"/>
                <a:ea typeface="+mn-ea"/>
                <a:cs typeface="+mn-cs"/>
              </a:defRPr>
            </a:lvl1pPr>
          </a:lstStyle>
          <a:p>
            <a:pPr>
              <a:defRPr/>
            </a:pPr>
            <a:fld id="{FB589245-636E-234E-BFAD-9607949806CA}" type="datetimeFigureOut">
              <a:rPr lang="en-US"/>
              <a:pPr>
                <a:defRPr/>
              </a:pPr>
              <a:t>9/16/2020</a:t>
            </a:fld>
            <a:endParaRPr lang="en-US" dirty="0"/>
          </a:p>
        </p:txBody>
      </p:sp>
      <p:sp>
        <p:nvSpPr>
          <p:cNvPr id="4" name="Footer Placeholder 3"/>
          <p:cNvSpPr>
            <a:spLocks noGrp="1"/>
          </p:cNvSpPr>
          <p:nvPr>
            <p:ph type="ftr" sz="quarter" idx="2"/>
          </p:nvPr>
        </p:nvSpPr>
        <p:spPr>
          <a:xfrm>
            <a:off x="2" y="14041095"/>
            <a:ext cx="4028440" cy="739140"/>
          </a:xfrm>
          <a:prstGeom prst="rect">
            <a:avLst/>
          </a:prstGeom>
        </p:spPr>
        <p:txBody>
          <a:bodyPr vert="horz" lIns="137560" tIns="68781" rIns="137560" bIns="68781" rtlCol="0" anchor="b"/>
          <a:lstStyle>
            <a:lvl1pPr algn="l" fontAlgn="auto">
              <a:spcBef>
                <a:spcPts val="0"/>
              </a:spcBef>
              <a:spcAft>
                <a:spcPts val="0"/>
              </a:spcAft>
              <a:defRPr sz="1900">
                <a:latin typeface="+mn-lt"/>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5265810" y="14041095"/>
            <a:ext cx="4028440" cy="739140"/>
          </a:xfrm>
          <a:prstGeom prst="rect">
            <a:avLst/>
          </a:prstGeom>
        </p:spPr>
        <p:txBody>
          <a:bodyPr vert="horz" lIns="137560" tIns="68781" rIns="137560" bIns="68781" rtlCol="0" anchor="b"/>
          <a:lstStyle>
            <a:lvl1pPr algn="r" fontAlgn="auto">
              <a:spcBef>
                <a:spcPts val="0"/>
              </a:spcBef>
              <a:spcAft>
                <a:spcPts val="0"/>
              </a:spcAft>
              <a:defRPr sz="1900" smtClean="0">
                <a:latin typeface="+mn-lt"/>
                <a:ea typeface="+mn-ea"/>
                <a:cs typeface="+mn-cs"/>
              </a:defRPr>
            </a:lvl1pPr>
          </a:lstStyle>
          <a:p>
            <a:pPr>
              <a:defRPr/>
            </a:pPr>
            <a:fld id="{62F3B233-32CA-1B4D-AFEE-D703F5CA5C37}" type="slidenum">
              <a:rPr lang="en-US"/>
              <a:pPr>
                <a:defRPr/>
              </a:pPr>
              <a:t>‹#›</a:t>
            </a:fld>
            <a:endParaRPr lang="en-US" dirty="0"/>
          </a:p>
        </p:txBody>
      </p:sp>
    </p:spTree>
    <p:extLst>
      <p:ext uri="{BB962C8B-B14F-4D97-AF65-F5344CB8AC3E}">
        <p14:creationId xmlns:p14="http://schemas.microsoft.com/office/powerpoint/2010/main" val="32602863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028440" cy="739140"/>
          </a:xfrm>
          <a:prstGeom prst="rect">
            <a:avLst/>
          </a:prstGeom>
        </p:spPr>
        <p:txBody>
          <a:bodyPr vert="horz" lIns="137560" tIns="68781" rIns="137560" bIns="68781" rtlCol="0"/>
          <a:lstStyle>
            <a:lvl1pPr algn="l" fontAlgn="auto">
              <a:spcBef>
                <a:spcPts val="0"/>
              </a:spcBef>
              <a:spcAft>
                <a:spcPts val="0"/>
              </a:spcAft>
              <a:defRPr sz="19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5265810" y="0"/>
            <a:ext cx="4028440" cy="739140"/>
          </a:xfrm>
          <a:prstGeom prst="rect">
            <a:avLst/>
          </a:prstGeom>
        </p:spPr>
        <p:txBody>
          <a:bodyPr vert="horz" lIns="137560" tIns="68781" rIns="137560" bIns="68781" rtlCol="0"/>
          <a:lstStyle>
            <a:lvl1pPr algn="r" fontAlgn="auto">
              <a:spcBef>
                <a:spcPts val="0"/>
              </a:spcBef>
              <a:spcAft>
                <a:spcPts val="0"/>
              </a:spcAft>
              <a:defRPr sz="1900" smtClean="0">
                <a:latin typeface="+mn-lt"/>
                <a:ea typeface="+mn-ea"/>
                <a:cs typeface="+mn-cs"/>
              </a:defRPr>
            </a:lvl1pPr>
          </a:lstStyle>
          <a:p>
            <a:pPr>
              <a:defRPr/>
            </a:pPr>
            <a:fld id="{129BCED8-DCF3-A94B-99F8-D2FB79A8911E}" type="datetimeFigureOut">
              <a:rPr lang="en-US"/>
              <a:pPr>
                <a:defRPr/>
              </a:pPr>
              <a:t>9/16/2020</a:t>
            </a:fld>
            <a:endParaRPr lang="en-US" dirty="0"/>
          </a:p>
        </p:txBody>
      </p:sp>
      <p:sp>
        <p:nvSpPr>
          <p:cNvPr id="4" name="Slide Image Placeholder 3"/>
          <p:cNvSpPr>
            <a:spLocks noGrp="1" noRot="1" noChangeAspect="1"/>
          </p:cNvSpPr>
          <p:nvPr>
            <p:ph type="sldImg" idx="2"/>
          </p:nvPr>
        </p:nvSpPr>
        <p:spPr>
          <a:xfrm>
            <a:off x="-279400" y="1109663"/>
            <a:ext cx="9855200" cy="5545137"/>
          </a:xfrm>
          <a:prstGeom prst="rect">
            <a:avLst/>
          </a:prstGeom>
          <a:noFill/>
          <a:ln w="12700">
            <a:solidFill>
              <a:prstClr val="black"/>
            </a:solidFill>
          </a:ln>
        </p:spPr>
        <p:txBody>
          <a:bodyPr vert="horz" lIns="137560" tIns="68781" rIns="137560" bIns="68781" rtlCol="0" anchor="ctr"/>
          <a:lstStyle/>
          <a:p>
            <a:pPr lvl="0"/>
            <a:endParaRPr lang="en-US" noProof="0" dirty="0"/>
          </a:p>
        </p:txBody>
      </p:sp>
      <p:sp>
        <p:nvSpPr>
          <p:cNvPr id="5" name="Notes Placeholder 4"/>
          <p:cNvSpPr>
            <a:spLocks noGrp="1"/>
          </p:cNvSpPr>
          <p:nvPr>
            <p:ph type="body" sz="quarter" idx="3"/>
          </p:nvPr>
        </p:nvSpPr>
        <p:spPr>
          <a:xfrm>
            <a:off x="929641" y="7021831"/>
            <a:ext cx="7437120" cy="6652260"/>
          </a:xfrm>
          <a:prstGeom prst="rect">
            <a:avLst/>
          </a:prstGeom>
        </p:spPr>
        <p:txBody>
          <a:bodyPr vert="horz" lIns="137560" tIns="68781" rIns="137560" bIns="68781"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2" y="14041095"/>
            <a:ext cx="4028440" cy="739140"/>
          </a:xfrm>
          <a:prstGeom prst="rect">
            <a:avLst/>
          </a:prstGeom>
        </p:spPr>
        <p:txBody>
          <a:bodyPr vert="horz" lIns="137560" tIns="68781" rIns="137560" bIns="68781" rtlCol="0" anchor="b"/>
          <a:lstStyle>
            <a:lvl1pPr algn="l" fontAlgn="auto">
              <a:spcBef>
                <a:spcPts val="0"/>
              </a:spcBef>
              <a:spcAft>
                <a:spcPts val="0"/>
              </a:spcAft>
              <a:defRPr sz="19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5265810" y="14041095"/>
            <a:ext cx="4028440" cy="739140"/>
          </a:xfrm>
          <a:prstGeom prst="rect">
            <a:avLst/>
          </a:prstGeom>
        </p:spPr>
        <p:txBody>
          <a:bodyPr vert="horz" lIns="137560" tIns="68781" rIns="137560" bIns="68781" rtlCol="0" anchor="b"/>
          <a:lstStyle>
            <a:lvl1pPr algn="r" fontAlgn="auto">
              <a:spcBef>
                <a:spcPts val="0"/>
              </a:spcBef>
              <a:spcAft>
                <a:spcPts val="0"/>
              </a:spcAft>
              <a:defRPr sz="1900" smtClean="0">
                <a:latin typeface="+mn-lt"/>
                <a:ea typeface="+mn-ea"/>
                <a:cs typeface="+mn-cs"/>
              </a:defRPr>
            </a:lvl1pPr>
          </a:lstStyle>
          <a:p>
            <a:pPr>
              <a:defRPr/>
            </a:pPr>
            <a:fld id="{EEA82294-BF3E-954A-9E49-35D72A5F0004}" type="slidenum">
              <a:rPr lang="en-US"/>
              <a:pPr>
                <a:defRPr/>
              </a:pPr>
              <a:t>‹#›</a:t>
            </a:fld>
            <a:endParaRPr lang="en-US" dirty="0"/>
          </a:p>
        </p:txBody>
      </p:sp>
    </p:spTree>
    <p:extLst>
      <p:ext uri="{BB962C8B-B14F-4D97-AF65-F5344CB8AC3E}">
        <p14:creationId xmlns:p14="http://schemas.microsoft.com/office/powerpoint/2010/main" val="3007741859"/>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Geneva" charset="0"/>
        <a:cs typeface="Geneva" charset="0"/>
      </a:defRPr>
    </a:lvl1pPr>
    <a:lvl2pPr marL="457200" algn="l" defTabSz="457200" rtl="0" fontAlgn="base">
      <a:spcBef>
        <a:spcPct val="30000"/>
      </a:spcBef>
      <a:spcAft>
        <a:spcPct val="0"/>
      </a:spcAft>
      <a:defRPr sz="1200" kern="1200">
        <a:solidFill>
          <a:schemeClr val="tx1"/>
        </a:solidFill>
        <a:latin typeface="+mn-lt"/>
        <a:ea typeface="Geneva" charset="0"/>
        <a:cs typeface="+mn-cs"/>
      </a:defRPr>
    </a:lvl2pPr>
    <a:lvl3pPr marL="914400" algn="l" defTabSz="457200" rtl="0" fontAlgn="base">
      <a:spcBef>
        <a:spcPct val="30000"/>
      </a:spcBef>
      <a:spcAft>
        <a:spcPct val="0"/>
      </a:spcAft>
      <a:defRPr sz="1200" kern="1200">
        <a:solidFill>
          <a:schemeClr val="tx1"/>
        </a:solidFill>
        <a:latin typeface="+mn-lt"/>
        <a:ea typeface="Geneva" charset="0"/>
        <a:cs typeface="+mn-cs"/>
      </a:defRPr>
    </a:lvl3pPr>
    <a:lvl4pPr marL="1371600" algn="l" defTabSz="457200" rtl="0" fontAlgn="base">
      <a:spcBef>
        <a:spcPct val="30000"/>
      </a:spcBef>
      <a:spcAft>
        <a:spcPct val="0"/>
      </a:spcAft>
      <a:defRPr sz="1200" kern="1200">
        <a:solidFill>
          <a:schemeClr val="tx1"/>
        </a:solidFill>
        <a:latin typeface="+mn-lt"/>
        <a:ea typeface="Geneva" charset="0"/>
        <a:cs typeface="+mn-cs"/>
      </a:defRPr>
    </a:lvl4pPr>
    <a:lvl5pPr marL="1828800" algn="l" defTabSz="457200" rtl="0" fontAlgn="base">
      <a:spcBef>
        <a:spcPct val="30000"/>
      </a:spcBef>
      <a:spcAft>
        <a:spcPct val="0"/>
      </a:spcAft>
      <a:defRPr sz="1200" kern="1200">
        <a:solidFill>
          <a:schemeClr val="tx1"/>
        </a:solidFill>
        <a:latin typeface="+mn-lt"/>
        <a:ea typeface="Geneva"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txBox="1">
            <a:spLocks/>
          </p:cNvSpPr>
          <p:nvPr/>
        </p:nvSpPr>
        <p:spPr>
          <a:xfrm>
            <a:off x="609600" y="274638"/>
            <a:ext cx="109728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sz="4400" dirty="0"/>
          </a:p>
        </p:txBody>
      </p:sp>
      <p:sp>
        <p:nvSpPr>
          <p:cNvPr id="14" name="Title 1"/>
          <p:cNvSpPr>
            <a:spLocks noGrp="1"/>
          </p:cNvSpPr>
          <p:nvPr>
            <p:ph type="title"/>
          </p:nvPr>
        </p:nvSpPr>
        <p:spPr>
          <a:xfrm>
            <a:off x="605368" y="462518"/>
            <a:ext cx="10972800" cy="647102"/>
          </a:xfrm>
          <a:prstGeom prst="rect">
            <a:avLst/>
          </a:prstGeom>
        </p:spPr>
        <p:txBody>
          <a:bodyPr vert="horz" lIns="0" tIns="0" rIns="0" bIns="0">
            <a:normAutofit/>
          </a:bodyPr>
          <a:lstStyle>
            <a:lvl1pPr algn="l">
              <a:defRPr sz="4000" b="1" i="0" baseline="0">
                <a:solidFill>
                  <a:srgbClr val="E95125"/>
                </a:solidFill>
                <a:latin typeface="Helvetica"/>
              </a:defRPr>
            </a:lvl1pPr>
          </a:lstStyle>
          <a:p>
            <a:r>
              <a:rPr lang="en-US" dirty="0"/>
              <a:t>Click to edit Master title style</a:t>
            </a:r>
          </a:p>
        </p:txBody>
      </p:sp>
      <p:sp>
        <p:nvSpPr>
          <p:cNvPr id="15" name="Content Placeholder 2"/>
          <p:cNvSpPr>
            <a:spLocks noGrp="1"/>
          </p:cNvSpPr>
          <p:nvPr>
            <p:ph idx="11"/>
          </p:nvPr>
        </p:nvSpPr>
        <p:spPr>
          <a:xfrm>
            <a:off x="605373" y="1207770"/>
            <a:ext cx="10977028" cy="5070302"/>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p:cNvSpPr>
            <a:spLocks noGrp="1"/>
          </p:cNvSpPr>
          <p:nvPr>
            <p:ph type="dt" sz="half" idx="2"/>
          </p:nvPr>
        </p:nvSpPr>
        <p:spPr>
          <a:xfrm>
            <a:off x="1352915" y="6537430"/>
            <a:ext cx="1968355" cy="171978"/>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a:latin typeface="Helvetica"/>
                <a:cs typeface="Helvetica"/>
              </a:rPr>
              <a:t>16  September 2020</a:t>
            </a:r>
            <a:endParaRPr lang="en-US" dirty="0">
              <a:latin typeface="Helvetica"/>
              <a:cs typeface="Helvetica"/>
            </a:endParaRPr>
          </a:p>
        </p:txBody>
      </p:sp>
      <p:sp>
        <p:nvSpPr>
          <p:cNvPr id="9" name="Footer Placeholder 4"/>
          <p:cNvSpPr>
            <a:spLocks noGrp="1"/>
          </p:cNvSpPr>
          <p:nvPr>
            <p:ph type="ftr" sz="quarter" idx="3"/>
          </p:nvPr>
        </p:nvSpPr>
        <p:spPr>
          <a:xfrm>
            <a:off x="3666470" y="6537430"/>
            <a:ext cx="579908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a:t>Dune Trolley Designs </a:t>
            </a:r>
            <a:endParaRPr lang="en-US" dirty="0"/>
          </a:p>
        </p:txBody>
      </p:sp>
      <p:sp>
        <p:nvSpPr>
          <p:cNvPr id="10"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dirty="0"/>
          </a:p>
        </p:txBody>
      </p:sp>
    </p:spTree>
    <p:extLst>
      <p:ext uri="{BB962C8B-B14F-4D97-AF65-F5344CB8AC3E}">
        <p14:creationId xmlns:p14="http://schemas.microsoft.com/office/powerpoint/2010/main" val="2879684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16  September 2020</a:t>
            </a:r>
            <a:endParaRPr lang="en-US" dirty="0"/>
          </a:p>
        </p:txBody>
      </p:sp>
      <p:sp>
        <p:nvSpPr>
          <p:cNvPr id="5" name="Footer Placeholder 4"/>
          <p:cNvSpPr>
            <a:spLocks noGrp="1"/>
          </p:cNvSpPr>
          <p:nvPr>
            <p:ph type="ftr" sz="quarter" idx="11"/>
          </p:nvPr>
        </p:nvSpPr>
        <p:spPr/>
        <p:txBody>
          <a:bodyPr/>
          <a:lstStyle/>
          <a:p>
            <a:r>
              <a:rPr lang="en-US"/>
              <a:t>Dune Trolley Designs </a:t>
            </a:r>
            <a:endParaRPr lang="en-US" dirty="0"/>
          </a:p>
        </p:txBody>
      </p:sp>
      <p:sp>
        <p:nvSpPr>
          <p:cNvPr id="6" name="Slide Number Placeholder 5"/>
          <p:cNvSpPr>
            <a:spLocks noGrp="1"/>
          </p:cNvSpPr>
          <p:nvPr>
            <p:ph type="sldNum" sz="quarter" idx="12"/>
          </p:nvPr>
        </p:nvSpPr>
        <p:spPr/>
        <p:txBody>
          <a:bodyPr/>
          <a:lstStyle/>
          <a:p>
            <a:fld id="{E8BA2A6F-0506-4E36-A7D8-2780F9E6E2D2}" type="slidenum">
              <a:rPr lang="en-US" smtClean="0"/>
              <a:t>‹#›</a:t>
            </a:fld>
            <a:endParaRPr lang="en-US" dirty="0"/>
          </a:p>
        </p:txBody>
      </p:sp>
    </p:spTree>
    <p:extLst>
      <p:ext uri="{BB962C8B-B14F-4D97-AF65-F5344CB8AC3E}">
        <p14:creationId xmlns:p14="http://schemas.microsoft.com/office/powerpoint/2010/main" val="3108176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16  September 2020</a:t>
            </a:r>
            <a:endParaRPr lang="en-US" dirty="0"/>
          </a:p>
        </p:txBody>
      </p:sp>
      <p:sp>
        <p:nvSpPr>
          <p:cNvPr id="5" name="Footer Placeholder 4"/>
          <p:cNvSpPr>
            <a:spLocks noGrp="1"/>
          </p:cNvSpPr>
          <p:nvPr>
            <p:ph type="ftr" sz="quarter" idx="11"/>
          </p:nvPr>
        </p:nvSpPr>
        <p:spPr/>
        <p:txBody>
          <a:bodyPr/>
          <a:lstStyle/>
          <a:p>
            <a:r>
              <a:rPr lang="en-US"/>
              <a:t>Dune Trolley Designs </a:t>
            </a:r>
            <a:endParaRPr lang="en-US" dirty="0"/>
          </a:p>
        </p:txBody>
      </p:sp>
      <p:sp>
        <p:nvSpPr>
          <p:cNvPr id="6" name="Slide Number Placeholder 5"/>
          <p:cNvSpPr>
            <a:spLocks noGrp="1"/>
          </p:cNvSpPr>
          <p:nvPr>
            <p:ph type="sldNum" sz="quarter" idx="12"/>
          </p:nvPr>
        </p:nvSpPr>
        <p:spPr/>
        <p:txBody>
          <a:bodyPr/>
          <a:lstStyle/>
          <a:p>
            <a:fld id="{E8BA2A6F-0506-4E36-A7D8-2780F9E6E2D2}" type="slidenum">
              <a:rPr lang="en-US" smtClean="0"/>
              <a:t>‹#›</a:t>
            </a:fld>
            <a:endParaRPr lang="en-US" dirty="0"/>
          </a:p>
        </p:txBody>
      </p:sp>
    </p:spTree>
    <p:extLst>
      <p:ext uri="{BB962C8B-B14F-4D97-AF65-F5344CB8AC3E}">
        <p14:creationId xmlns:p14="http://schemas.microsoft.com/office/powerpoint/2010/main" val="17651094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16  September 2020</a:t>
            </a:r>
            <a:endParaRPr lang="en-US" dirty="0"/>
          </a:p>
        </p:txBody>
      </p:sp>
      <p:sp>
        <p:nvSpPr>
          <p:cNvPr id="6" name="Footer Placeholder 5"/>
          <p:cNvSpPr>
            <a:spLocks noGrp="1"/>
          </p:cNvSpPr>
          <p:nvPr>
            <p:ph type="ftr" sz="quarter" idx="11"/>
          </p:nvPr>
        </p:nvSpPr>
        <p:spPr/>
        <p:txBody>
          <a:bodyPr/>
          <a:lstStyle/>
          <a:p>
            <a:r>
              <a:rPr lang="en-US"/>
              <a:t>Dune Trolley Designs </a:t>
            </a:r>
            <a:endParaRPr lang="en-US" dirty="0"/>
          </a:p>
        </p:txBody>
      </p:sp>
      <p:sp>
        <p:nvSpPr>
          <p:cNvPr id="7" name="Slide Number Placeholder 6"/>
          <p:cNvSpPr>
            <a:spLocks noGrp="1"/>
          </p:cNvSpPr>
          <p:nvPr>
            <p:ph type="sldNum" sz="quarter" idx="12"/>
          </p:nvPr>
        </p:nvSpPr>
        <p:spPr/>
        <p:txBody>
          <a:bodyPr/>
          <a:lstStyle/>
          <a:p>
            <a:fld id="{E8BA2A6F-0506-4E36-A7D8-2780F9E6E2D2}" type="slidenum">
              <a:rPr lang="en-US" smtClean="0"/>
              <a:t>‹#›</a:t>
            </a:fld>
            <a:endParaRPr lang="en-US" dirty="0"/>
          </a:p>
        </p:txBody>
      </p:sp>
    </p:spTree>
    <p:extLst>
      <p:ext uri="{BB962C8B-B14F-4D97-AF65-F5344CB8AC3E}">
        <p14:creationId xmlns:p14="http://schemas.microsoft.com/office/powerpoint/2010/main" val="14177240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16  September 2020</a:t>
            </a:r>
            <a:endParaRPr lang="en-US" dirty="0"/>
          </a:p>
        </p:txBody>
      </p:sp>
      <p:sp>
        <p:nvSpPr>
          <p:cNvPr id="8" name="Footer Placeholder 7"/>
          <p:cNvSpPr>
            <a:spLocks noGrp="1"/>
          </p:cNvSpPr>
          <p:nvPr>
            <p:ph type="ftr" sz="quarter" idx="11"/>
          </p:nvPr>
        </p:nvSpPr>
        <p:spPr/>
        <p:txBody>
          <a:bodyPr/>
          <a:lstStyle/>
          <a:p>
            <a:r>
              <a:rPr lang="en-US"/>
              <a:t>Dune Trolley Designs </a:t>
            </a:r>
            <a:endParaRPr lang="en-US" dirty="0"/>
          </a:p>
        </p:txBody>
      </p:sp>
      <p:sp>
        <p:nvSpPr>
          <p:cNvPr id="9" name="Slide Number Placeholder 8"/>
          <p:cNvSpPr>
            <a:spLocks noGrp="1"/>
          </p:cNvSpPr>
          <p:nvPr>
            <p:ph type="sldNum" sz="quarter" idx="12"/>
          </p:nvPr>
        </p:nvSpPr>
        <p:spPr/>
        <p:txBody>
          <a:bodyPr/>
          <a:lstStyle/>
          <a:p>
            <a:fld id="{E8BA2A6F-0506-4E36-A7D8-2780F9E6E2D2}" type="slidenum">
              <a:rPr lang="en-US" smtClean="0"/>
              <a:t>‹#›</a:t>
            </a:fld>
            <a:endParaRPr lang="en-US" dirty="0"/>
          </a:p>
        </p:txBody>
      </p:sp>
    </p:spTree>
    <p:extLst>
      <p:ext uri="{BB962C8B-B14F-4D97-AF65-F5344CB8AC3E}">
        <p14:creationId xmlns:p14="http://schemas.microsoft.com/office/powerpoint/2010/main" val="26886840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16  September 2020</a:t>
            </a:r>
            <a:endParaRPr lang="en-US" dirty="0"/>
          </a:p>
        </p:txBody>
      </p:sp>
      <p:sp>
        <p:nvSpPr>
          <p:cNvPr id="4" name="Footer Placeholder 3"/>
          <p:cNvSpPr>
            <a:spLocks noGrp="1"/>
          </p:cNvSpPr>
          <p:nvPr>
            <p:ph type="ftr" sz="quarter" idx="11"/>
          </p:nvPr>
        </p:nvSpPr>
        <p:spPr/>
        <p:txBody>
          <a:bodyPr/>
          <a:lstStyle/>
          <a:p>
            <a:r>
              <a:rPr lang="en-US"/>
              <a:t>Dune Trolley Designs </a:t>
            </a:r>
            <a:endParaRPr lang="en-US" dirty="0"/>
          </a:p>
        </p:txBody>
      </p:sp>
      <p:sp>
        <p:nvSpPr>
          <p:cNvPr id="5" name="Slide Number Placeholder 4"/>
          <p:cNvSpPr>
            <a:spLocks noGrp="1"/>
          </p:cNvSpPr>
          <p:nvPr>
            <p:ph type="sldNum" sz="quarter" idx="12"/>
          </p:nvPr>
        </p:nvSpPr>
        <p:spPr/>
        <p:txBody>
          <a:bodyPr/>
          <a:lstStyle/>
          <a:p>
            <a:fld id="{E8BA2A6F-0506-4E36-A7D8-2780F9E6E2D2}" type="slidenum">
              <a:rPr lang="en-US" smtClean="0"/>
              <a:t>‹#›</a:t>
            </a:fld>
            <a:endParaRPr lang="en-US" dirty="0"/>
          </a:p>
        </p:txBody>
      </p:sp>
    </p:spTree>
    <p:extLst>
      <p:ext uri="{BB962C8B-B14F-4D97-AF65-F5344CB8AC3E}">
        <p14:creationId xmlns:p14="http://schemas.microsoft.com/office/powerpoint/2010/main" val="8372718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16  September 2020</a:t>
            </a:r>
            <a:endParaRPr lang="en-US" dirty="0"/>
          </a:p>
        </p:txBody>
      </p:sp>
      <p:sp>
        <p:nvSpPr>
          <p:cNvPr id="3" name="Footer Placeholder 2"/>
          <p:cNvSpPr>
            <a:spLocks noGrp="1"/>
          </p:cNvSpPr>
          <p:nvPr>
            <p:ph type="ftr" sz="quarter" idx="11"/>
          </p:nvPr>
        </p:nvSpPr>
        <p:spPr/>
        <p:txBody>
          <a:bodyPr/>
          <a:lstStyle/>
          <a:p>
            <a:r>
              <a:rPr lang="en-US"/>
              <a:t>Dune Trolley Designs </a:t>
            </a:r>
            <a:endParaRPr lang="en-US" dirty="0"/>
          </a:p>
        </p:txBody>
      </p:sp>
      <p:sp>
        <p:nvSpPr>
          <p:cNvPr id="4" name="Slide Number Placeholder 3"/>
          <p:cNvSpPr>
            <a:spLocks noGrp="1"/>
          </p:cNvSpPr>
          <p:nvPr>
            <p:ph type="sldNum" sz="quarter" idx="12"/>
          </p:nvPr>
        </p:nvSpPr>
        <p:spPr/>
        <p:txBody>
          <a:bodyPr/>
          <a:lstStyle/>
          <a:p>
            <a:fld id="{E8BA2A6F-0506-4E36-A7D8-2780F9E6E2D2}" type="slidenum">
              <a:rPr lang="en-US" smtClean="0"/>
              <a:t>‹#›</a:t>
            </a:fld>
            <a:endParaRPr lang="en-US" dirty="0"/>
          </a:p>
        </p:txBody>
      </p:sp>
    </p:spTree>
    <p:extLst>
      <p:ext uri="{BB962C8B-B14F-4D97-AF65-F5344CB8AC3E}">
        <p14:creationId xmlns:p14="http://schemas.microsoft.com/office/powerpoint/2010/main" val="7400480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16  September 2020</a:t>
            </a:r>
            <a:endParaRPr lang="en-US" dirty="0"/>
          </a:p>
        </p:txBody>
      </p:sp>
      <p:sp>
        <p:nvSpPr>
          <p:cNvPr id="6" name="Footer Placeholder 5"/>
          <p:cNvSpPr>
            <a:spLocks noGrp="1"/>
          </p:cNvSpPr>
          <p:nvPr>
            <p:ph type="ftr" sz="quarter" idx="11"/>
          </p:nvPr>
        </p:nvSpPr>
        <p:spPr/>
        <p:txBody>
          <a:bodyPr/>
          <a:lstStyle/>
          <a:p>
            <a:r>
              <a:rPr lang="en-US"/>
              <a:t>Dune Trolley Designs </a:t>
            </a:r>
            <a:endParaRPr lang="en-US" dirty="0"/>
          </a:p>
        </p:txBody>
      </p:sp>
      <p:sp>
        <p:nvSpPr>
          <p:cNvPr id="7" name="Slide Number Placeholder 6"/>
          <p:cNvSpPr>
            <a:spLocks noGrp="1"/>
          </p:cNvSpPr>
          <p:nvPr>
            <p:ph type="sldNum" sz="quarter" idx="12"/>
          </p:nvPr>
        </p:nvSpPr>
        <p:spPr/>
        <p:txBody>
          <a:bodyPr/>
          <a:lstStyle/>
          <a:p>
            <a:fld id="{E8BA2A6F-0506-4E36-A7D8-2780F9E6E2D2}" type="slidenum">
              <a:rPr lang="en-US" smtClean="0"/>
              <a:t>‹#›</a:t>
            </a:fld>
            <a:endParaRPr lang="en-US" dirty="0"/>
          </a:p>
        </p:txBody>
      </p:sp>
    </p:spTree>
    <p:extLst>
      <p:ext uri="{BB962C8B-B14F-4D97-AF65-F5344CB8AC3E}">
        <p14:creationId xmlns:p14="http://schemas.microsoft.com/office/powerpoint/2010/main" val="1491382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16  September 2020</a:t>
            </a:r>
            <a:endParaRPr lang="en-US" dirty="0"/>
          </a:p>
        </p:txBody>
      </p:sp>
      <p:sp>
        <p:nvSpPr>
          <p:cNvPr id="6" name="Footer Placeholder 5"/>
          <p:cNvSpPr>
            <a:spLocks noGrp="1"/>
          </p:cNvSpPr>
          <p:nvPr>
            <p:ph type="ftr" sz="quarter" idx="11"/>
          </p:nvPr>
        </p:nvSpPr>
        <p:spPr/>
        <p:txBody>
          <a:bodyPr/>
          <a:lstStyle/>
          <a:p>
            <a:r>
              <a:rPr lang="en-US"/>
              <a:t>Dune Trolley Designs </a:t>
            </a:r>
            <a:endParaRPr lang="en-US" dirty="0"/>
          </a:p>
        </p:txBody>
      </p:sp>
      <p:sp>
        <p:nvSpPr>
          <p:cNvPr id="7" name="Slide Number Placeholder 6"/>
          <p:cNvSpPr>
            <a:spLocks noGrp="1"/>
          </p:cNvSpPr>
          <p:nvPr>
            <p:ph type="sldNum" sz="quarter" idx="12"/>
          </p:nvPr>
        </p:nvSpPr>
        <p:spPr/>
        <p:txBody>
          <a:bodyPr/>
          <a:lstStyle/>
          <a:p>
            <a:fld id="{E8BA2A6F-0506-4E36-A7D8-2780F9E6E2D2}" type="slidenum">
              <a:rPr lang="en-US" smtClean="0"/>
              <a:t>‹#›</a:t>
            </a:fld>
            <a:endParaRPr lang="en-US" dirty="0"/>
          </a:p>
        </p:txBody>
      </p:sp>
    </p:spTree>
    <p:extLst>
      <p:ext uri="{BB962C8B-B14F-4D97-AF65-F5344CB8AC3E}">
        <p14:creationId xmlns:p14="http://schemas.microsoft.com/office/powerpoint/2010/main" val="42906215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16  September 2020</a:t>
            </a:r>
            <a:endParaRPr lang="en-US" dirty="0"/>
          </a:p>
        </p:txBody>
      </p:sp>
      <p:sp>
        <p:nvSpPr>
          <p:cNvPr id="5" name="Footer Placeholder 4"/>
          <p:cNvSpPr>
            <a:spLocks noGrp="1"/>
          </p:cNvSpPr>
          <p:nvPr>
            <p:ph type="ftr" sz="quarter" idx="11"/>
          </p:nvPr>
        </p:nvSpPr>
        <p:spPr/>
        <p:txBody>
          <a:bodyPr/>
          <a:lstStyle/>
          <a:p>
            <a:r>
              <a:rPr lang="en-US"/>
              <a:t>Dune Trolley Designs </a:t>
            </a:r>
            <a:endParaRPr lang="en-US" dirty="0"/>
          </a:p>
        </p:txBody>
      </p:sp>
      <p:sp>
        <p:nvSpPr>
          <p:cNvPr id="6" name="Slide Number Placeholder 5"/>
          <p:cNvSpPr>
            <a:spLocks noGrp="1"/>
          </p:cNvSpPr>
          <p:nvPr>
            <p:ph type="sldNum" sz="quarter" idx="12"/>
          </p:nvPr>
        </p:nvSpPr>
        <p:spPr/>
        <p:txBody>
          <a:bodyPr/>
          <a:lstStyle/>
          <a:p>
            <a:fld id="{E8BA2A6F-0506-4E36-A7D8-2780F9E6E2D2}" type="slidenum">
              <a:rPr lang="en-US" smtClean="0"/>
              <a:t>‹#›</a:t>
            </a:fld>
            <a:endParaRPr lang="en-US" dirty="0"/>
          </a:p>
        </p:txBody>
      </p:sp>
    </p:spTree>
    <p:extLst>
      <p:ext uri="{BB962C8B-B14F-4D97-AF65-F5344CB8AC3E}">
        <p14:creationId xmlns:p14="http://schemas.microsoft.com/office/powerpoint/2010/main" val="18577717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16  September 2020</a:t>
            </a:r>
            <a:endParaRPr lang="en-US" dirty="0"/>
          </a:p>
        </p:txBody>
      </p:sp>
      <p:sp>
        <p:nvSpPr>
          <p:cNvPr id="5" name="Footer Placeholder 4"/>
          <p:cNvSpPr>
            <a:spLocks noGrp="1"/>
          </p:cNvSpPr>
          <p:nvPr>
            <p:ph type="ftr" sz="quarter" idx="11"/>
          </p:nvPr>
        </p:nvSpPr>
        <p:spPr/>
        <p:txBody>
          <a:bodyPr/>
          <a:lstStyle/>
          <a:p>
            <a:r>
              <a:rPr lang="en-US"/>
              <a:t>Dune Trolley Designs </a:t>
            </a:r>
            <a:endParaRPr lang="en-US" dirty="0"/>
          </a:p>
        </p:txBody>
      </p:sp>
      <p:sp>
        <p:nvSpPr>
          <p:cNvPr id="6" name="Slide Number Placeholder 5"/>
          <p:cNvSpPr>
            <a:spLocks noGrp="1"/>
          </p:cNvSpPr>
          <p:nvPr>
            <p:ph type="sldNum" sz="quarter" idx="12"/>
          </p:nvPr>
        </p:nvSpPr>
        <p:spPr/>
        <p:txBody>
          <a:bodyPr/>
          <a:lstStyle/>
          <a:p>
            <a:fld id="{E8BA2A6F-0506-4E36-A7D8-2780F9E6E2D2}" type="slidenum">
              <a:rPr lang="en-US" smtClean="0"/>
              <a:t>‹#›</a:t>
            </a:fld>
            <a:endParaRPr lang="en-US" dirty="0"/>
          </a:p>
        </p:txBody>
      </p:sp>
    </p:spTree>
    <p:extLst>
      <p:ext uri="{BB962C8B-B14F-4D97-AF65-F5344CB8AC3E}">
        <p14:creationId xmlns:p14="http://schemas.microsoft.com/office/powerpoint/2010/main" val="1463716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7" name="Title 1"/>
          <p:cNvSpPr>
            <a:spLocks noGrp="1"/>
          </p:cNvSpPr>
          <p:nvPr>
            <p:ph type="title"/>
          </p:nvPr>
        </p:nvSpPr>
        <p:spPr>
          <a:xfrm>
            <a:off x="609600" y="462518"/>
            <a:ext cx="10972800" cy="647102"/>
          </a:xfrm>
          <a:prstGeom prst="rect">
            <a:avLst/>
          </a:prstGeom>
        </p:spPr>
        <p:txBody>
          <a:bodyPr vert="horz" lIns="0" tIns="0" rIns="0" bIns="0"/>
          <a:lstStyle>
            <a:lvl1pPr algn="l">
              <a:defRPr sz="4400" b="1" i="0" baseline="0">
                <a:solidFill>
                  <a:srgbClr val="E95125"/>
                </a:solidFill>
                <a:latin typeface="Helvetica"/>
              </a:defRPr>
            </a:lvl1pPr>
          </a:lstStyle>
          <a:p>
            <a:r>
              <a:rPr lang="en-US" dirty="0"/>
              <a:t>Click to edit Master title style</a:t>
            </a:r>
          </a:p>
        </p:txBody>
      </p:sp>
      <p:sp>
        <p:nvSpPr>
          <p:cNvPr id="8" name="Date Placeholder 3"/>
          <p:cNvSpPr>
            <a:spLocks noGrp="1"/>
          </p:cNvSpPr>
          <p:nvPr>
            <p:ph type="dt" sz="half" idx="2"/>
          </p:nvPr>
        </p:nvSpPr>
        <p:spPr>
          <a:xfrm>
            <a:off x="1172293" y="6549549"/>
            <a:ext cx="1959791"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a:latin typeface="Helvetica"/>
                <a:cs typeface="Helvetica"/>
              </a:rPr>
              <a:t>16  September 2020</a:t>
            </a:r>
            <a:endParaRPr lang="en-US" dirty="0">
              <a:latin typeface="Helvetica"/>
              <a:cs typeface="Helvetica"/>
            </a:endParaRPr>
          </a:p>
        </p:txBody>
      </p:sp>
      <p:sp>
        <p:nvSpPr>
          <p:cNvPr id="9" name="Footer Placeholder 4"/>
          <p:cNvSpPr>
            <a:spLocks noGrp="1"/>
          </p:cNvSpPr>
          <p:nvPr>
            <p:ph type="ftr" sz="quarter" idx="3"/>
          </p:nvPr>
        </p:nvSpPr>
        <p:spPr>
          <a:xfrm>
            <a:off x="3722914" y="6549549"/>
            <a:ext cx="579908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a:t>Dune Trolley Designs </a:t>
            </a:r>
            <a:endParaRPr lang="en-US" dirty="0"/>
          </a:p>
        </p:txBody>
      </p:sp>
      <p:sp>
        <p:nvSpPr>
          <p:cNvPr id="10"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dirty="0"/>
          </a:p>
        </p:txBody>
      </p:sp>
      <p:sp>
        <p:nvSpPr>
          <p:cNvPr id="12" name="Content Placeholder 2"/>
          <p:cNvSpPr>
            <a:spLocks noGrp="1"/>
          </p:cNvSpPr>
          <p:nvPr>
            <p:ph idx="11"/>
          </p:nvPr>
        </p:nvSpPr>
        <p:spPr>
          <a:xfrm>
            <a:off x="605368" y="1207770"/>
            <a:ext cx="5321000" cy="503162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marL="256032" marR="0" lvl="0" indent="-265176" algn="l" defTabSz="457200" rtl="0" eaLnBrk="1" fontAlgn="base" latinLnBrk="0" hangingPunct="1">
              <a:lnSpc>
                <a:spcPct val="100000"/>
              </a:lnSpc>
              <a:spcBef>
                <a:spcPts val="0"/>
              </a:spcBef>
              <a:spcAft>
                <a:spcPts val="0"/>
              </a:spcAft>
              <a:buClrTx/>
              <a:buSzTx/>
              <a:buFont typeface="Arial"/>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2"/>
          </p:nvPr>
        </p:nvSpPr>
        <p:spPr>
          <a:xfrm>
            <a:off x="6261400" y="1215721"/>
            <a:ext cx="5321000" cy="503162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82063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6" y="5521483"/>
            <a:ext cx="5338140" cy="737519"/>
          </a:xfrm>
          <a:prstGeom prst="rect">
            <a:avLst/>
          </a:prstGeom>
        </p:spPr>
        <p:txBody>
          <a:bodyPr lIns="0" tIns="0" rIns="0" bIns="0" anchor="t" anchorCtr="0"/>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Text Placeholder 2"/>
          <p:cNvSpPr>
            <a:spLocks noGrp="1"/>
          </p:cNvSpPr>
          <p:nvPr>
            <p:ph type="body" idx="13"/>
          </p:nvPr>
        </p:nvSpPr>
        <p:spPr>
          <a:xfrm>
            <a:off x="6244261" y="5521483"/>
            <a:ext cx="5338140" cy="737519"/>
          </a:xfrm>
          <a:prstGeom prst="rect">
            <a:avLst/>
          </a:prstGeom>
        </p:spPr>
        <p:txBody>
          <a:bodyPr lIns="0" tIns="0" rIns="0" bIns="0" anchor="t" anchorCtr="0"/>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Title 1"/>
          <p:cNvSpPr>
            <a:spLocks noGrp="1"/>
          </p:cNvSpPr>
          <p:nvPr>
            <p:ph type="title"/>
          </p:nvPr>
        </p:nvSpPr>
        <p:spPr>
          <a:xfrm>
            <a:off x="609600" y="462518"/>
            <a:ext cx="10972800" cy="647102"/>
          </a:xfrm>
          <a:prstGeom prst="rect">
            <a:avLst/>
          </a:prstGeom>
        </p:spPr>
        <p:txBody>
          <a:bodyPr vert="horz" lIns="0" tIns="0" rIns="0" bIns="0"/>
          <a:lstStyle>
            <a:lvl1pPr algn="l">
              <a:defRPr sz="4400" b="1" i="0" baseline="0">
                <a:solidFill>
                  <a:srgbClr val="E95125"/>
                </a:solidFill>
                <a:latin typeface="Helvetica"/>
              </a:defRPr>
            </a:lvl1pPr>
          </a:lstStyle>
          <a:p>
            <a:r>
              <a:rPr lang="en-US" dirty="0"/>
              <a:t>Click to edit Master title style</a:t>
            </a:r>
          </a:p>
        </p:txBody>
      </p:sp>
      <p:sp>
        <p:nvSpPr>
          <p:cNvPr id="10" name="Date Placeholder 3"/>
          <p:cNvSpPr>
            <a:spLocks noGrp="1"/>
          </p:cNvSpPr>
          <p:nvPr>
            <p:ph type="dt" sz="half" idx="2"/>
          </p:nvPr>
        </p:nvSpPr>
        <p:spPr>
          <a:xfrm>
            <a:off x="1448371" y="6549549"/>
            <a:ext cx="1980812"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a:latin typeface="Helvetica"/>
                <a:cs typeface="Helvetica"/>
              </a:rPr>
              <a:t>16  September 2020</a:t>
            </a:r>
            <a:endParaRPr lang="en-US" dirty="0">
              <a:latin typeface="Helvetica"/>
              <a:cs typeface="Helvetica"/>
            </a:endParaRPr>
          </a:p>
        </p:txBody>
      </p:sp>
      <p:sp>
        <p:nvSpPr>
          <p:cNvPr id="11" name="Footer Placeholder 4"/>
          <p:cNvSpPr>
            <a:spLocks noGrp="1"/>
          </p:cNvSpPr>
          <p:nvPr>
            <p:ph type="ftr" sz="quarter" idx="3"/>
          </p:nvPr>
        </p:nvSpPr>
        <p:spPr>
          <a:xfrm>
            <a:off x="3954142" y="6556407"/>
            <a:ext cx="579908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a:t>Dune Trolley Designs </a:t>
            </a:r>
            <a:endParaRPr lang="en-US" dirty="0"/>
          </a:p>
        </p:txBody>
      </p:sp>
      <p:sp>
        <p:nvSpPr>
          <p:cNvPr id="12"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dirty="0"/>
          </a:p>
        </p:txBody>
      </p:sp>
      <p:sp>
        <p:nvSpPr>
          <p:cNvPr id="16" name="Content Placeholder 2"/>
          <p:cNvSpPr>
            <a:spLocks noGrp="1"/>
          </p:cNvSpPr>
          <p:nvPr>
            <p:ph idx="11"/>
          </p:nvPr>
        </p:nvSpPr>
        <p:spPr>
          <a:xfrm>
            <a:off x="626745" y="1206941"/>
            <a:ext cx="5321000" cy="418011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idx="14"/>
          </p:nvPr>
        </p:nvSpPr>
        <p:spPr>
          <a:xfrm>
            <a:off x="6261400" y="1206941"/>
            <a:ext cx="5321000" cy="418011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19620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609600" y="1238251"/>
            <a:ext cx="10972800" cy="5009097"/>
          </a:xfrm>
          <a:prstGeom prst="rect">
            <a:avLst/>
          </a:prstGeom>
        </p:spPr>
        <p:txBody>
          <a:bodyPr vert="horz"/>
          <a:lstStyle>
            <a:lvl1pPr marL="0" indent="0">
              <a:buFontTx/>
              <a:buNone/>
              <a:defRPr>
                <a:solidFill>
                  <a:srgbClr val="3C5A77"/>
                </a:solidFill>
                <a:latin typeface="Helvetica"/>
              </a:defRPr>
            </a:lvl1pPr>
          </a:lstStyle>
          <a:p>
            <a:pPr lvl="0"/>
            <a:endParaRPr lang="en-US" noProof="0" dirty="0"/>
          </a:p>
        </p:txBody>
      </p:sp>
      <p:sp>
        <p:nvSpPr>
          <p:cNvPr id="15" name="Title 1"/>
          <p:cNvSpPr>
            <a:spLocks noGrp="1"/>
          </p:cNvSpPr>
          <p:nvPr>
            <p:ph type="title"/>
          </p:nvPr>
        </p:nvSpPr>
        <p:spPr>
          <a:xfrm>
            <a:off x="609600" y="462518"/>
            <a:ext cx="10972800" cy="647102"/>
          </a:xfrm>
          <a:prstGeom prst="rect">
            <a:avLst/>
          </a:prstGeom>
        </p:spPr>
        <p:txBody>
          <a:bodyPr vert="horz" lIns="0" tIns="0" rIns="0" bIns="0"/>
          <a:lstStyle>
            <a:lvl1pPr algn="l">
              <a:defRPr sz="4400" b="1" i="0" baseline="0">
                <a:solidFill>
                  <a:srgbClr val="E95125"/>
                </a:solidFill>
                <a:latin typeface="Helvetica"/>
              </a:defRPr>
            </a:lvl1pPr>
          </a:lstStyle>
          <a:p>
            <a:r>
              <a:rPr lang="en-US" dirty="0"/>
              <a:t>Click to edit Master title style</a:t>
            </a:r>
          </a:p>
        </p:txBody>
      </p:sp>
      <p:sp>
        <p:nvSpPr>
          <p:cNvPr id="7" name="Date Placeholder 3"/>
          <p:cNvSpPr>
            <a:spLocks noGrp="1"/>
          </p:cNvSpPr>
          <p:nvPr>
            <p:ph type="dt" sz="half" idx="2"/>
          </p:nvPr>
        </p:nvSpPr>
        <p:spPr>
          <a:xfrm>
            <a:off x="1172292" y="6549549"/>
            <a:ext cx="1728563"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a:latin typeface="Helvetica"/>
                <a:cs typeface="Helvetica"/>
              </a:rPr>
              <a:t>16  September 2020</a:t>
            </a:r>
            <a:endParaRPr lang="en-US" dirty="0">
              <a:latin typeface="Helvetica"/>
              <a:cs typeface="Helvetica"/>
            </a:endParaRPr>
          </a:p>
        </p:txBody>
      </p:sp>
      <p:sp>
        <p:nvSpPr>
          <p:cNvPr id="8" name="Footer Placeholder 4"/>
          <p:cNvSpPr>
            <a:spLocks noGrp="1"/>
          </p:cNvSpPr>
          <p:nvPr>
            <p:ph type="ftr" sz="quarter" idx="3"/>
          </p:nvPr>
        </p:nvSpPr>
        <p:spPr>
          <a:xfrm>
            <a:off x="3196460" y="6549549"/>
            <a:ext cx="579908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a:t>Dune Trolley Designs </a:t>
            </a:r>
            <a:endParaRPr lang="en-US" dirty="0"/>
          </a:p>
        </p:txBody>
      </p:sp>
      <p:sp>
        <p:nvSpPr>
          <p:cNvPr id="9"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dirty="0"/>
          </a:p>
        </p:txBody>
      </p:sp>
    </p:spTree>
    <p:extLst>
      <p:ext uri="{BB962C8B-B14F-4D97-AF65-F5344CB8AC3E}">
        <p14:creationId xmlns:p14="http://schemas.microsoft.com/office/powerpoint/2010/main" val="2850782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8" name="Picture Placeholder 12"/>
          <p:cNvSpPr>
            <a:spLocks noGrp="1"/>
          </p:cNvSpPr>
          <p:nvPr>
            <p:ph type="pic" sz="quarter" idx="10"/>
          </p:nvPr>
        </p:nvSpPr>
        <p:spPr>
          <a:xfrm>
            <a:off x="0" y="0"/>
            <a:ext cx="12192000" cy="6237106"/>
          </a:xfrm>
          <a:prstGeom prst="rect">
            <a:avLst/>
          </a:prstGeom>
        </p:spPr>
        <p:txBody>
          <a:bodyPr vert="horz"/>
          <a:lstStyle>
            <a:lvl1pPr marL="0" indent="0">
              <a:buFontTx/>
              <a:buNone/>
              <a:defRPr>
                <a:solidFill>
                  <a:srgbClr val="3C5A77"/>
                </a:solidFill>
                <a:latin typeface="Helvetica"/>
              </a:defRPr>
            </a:lvl1pPr>
          </a:lstStyle>
          <a:p>
            <a:pPr lvl="0"/>
            <a:endParaRPr lang="en-US" noProof="0" dirty="0"/>
          </a:p>
        </p:txBody>
      </p:sp>
      <p:sp>
        <p:nvSpPr>
          <p:cNvPr id="6" name="Date Placeholder 3"/>
          <p:cNvSpPr>
            <a:spLocks noGrp="1"/>
          </p:cNvSpPr>
          <p:nvPr>
            <p:ph type="dt" sz="half" idx="2"/>
          </p:nvPr>
        </p:nvSpPr>
        <p:spPr>
          <a:xfrm>
            <a:off x="1172293" y="6549549"/>
            <a:ext cx="20241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a:latin typeface="Helvetica"/>
                <a:cs typeface="Helvetica"/>
              </a:rPr>
              <a:t>16  September 2020</a:t>
            </a:r>
            <a:endParaRPr lang="en-US" dirty="0">
              <a:latin typeface="Helvetica"/>
              <a:cs typeface="Helvetica"/>
            </a:endParaRPr>
          </a:p>
        </p:txBody>
      </p:sp>
      <p:sp>
        <p:nvSpPr>
          <p:cNvPr id="7" name="Footer Placeholder 4"/>
          <p:cNvSpPr>
            <a:spLocks noGrp="1"/>
          </p:cNvSpPr>
          <p:nvPr>
            <p:ph type="ftr" sz="quarter" idx="3"/>
          </p:nvPr>
        </p:nvSpPr>
        <p:spPr>
          <a:xfrm>
            <a:off x="3196460" y="6549549"/>
            <a:ext cx="579908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a:t>Dune Trolley Designs </a:t>
            </a:r>
            <a:endParaRPr lang="en-US" dirty="0"/>
          </a:p>
        </p:txBody>
      </p:sp>
      <p:sp>
        <p:nvSpPr>
          <p:cNvPr id="9"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dirty="0"/>
          </a:p>
        </p:txBody>
      </p:sp>
    </p:spTree>
    <p:extLst>
      <p:ext uri="{BB962C8B-B14F-4D97-AF65-F5344CB8AC3E}">
        <p14:creationId xmlns:p14="http://schemas.microsoft.com/office/powerpoint/2010/main" val="3458088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1" name="Text Placeholder 2"/>
          <p:cNvSpPr>
            <a:spLocks noGrp="1"/>
          </p:cNvSpPr>
          <p:nvPr>
            <p:ph type="body" idx="11"/>
          </p:nvPr>
        </p:nvSpPr>
        <p:spPr>
          <a:xfrm>
            <a:off x="609605" y="5340612"/>
            <a:ext cx="4023360" cy="915332"/>
          </a:xfrm>
          <a:prstGeom prst="rect">
            <a:avLst/>
          </a:prstGeom>
        </p:spPr>
        <p:txBody>
          <a:bodyPr lIns="0" tIns="0" rIns="0" bIns="0" anchor="t" anchorCtr="0">
            <a:normAutofit/>
          </a:bodyPr>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Picture Placeholder 12"/>
          <p:cNvSpPr>
            <a:spLocks noGrp="1"/>
          </p:cNvSpPr>
          <p:nvPr>
            <p:ph type="pic" sz="quarter" idx="15"/>
          </p:nvPr>
        </p:nvSpPr>
        <p:spPr>
          <a:xfrm>
            <a:off x="4955118" y="1208366"/>
            <a:ext cx="6613023" cy="5047578"/>
          </a:xfrm>
          <a:prstGeom prst="rect">
            <a:avLst/>
          </a:prstGeom>
        </p:spPr>
        <p:txBody>
          <a:bodyPr vert="horz" lIns="0" rIns="0"/>
          <a:lstStyle>
            <a:lvl1pPr marL="0" indent="0">
              <a:buFontTx/>
              <a:buNone/>
              <a:defRPr>
                <a:solidFill>
                  <a:srgbClr val="3C5A77"/>
                </a:solidFill>
                <a:latin typeface="Helvetica"/>
              </a:defRPr>
            </a:lvl1pPr>
          </a:lstStyle>
          <a:p>
            <a:pPr lvl="0"/>
            <a:endParaRPr lang="en-US" noProof="0" dirty="0"/>
          </a:p>
        </p:txBody>
      </p:sp>
      <p:sp>
        <p:nvSpPr>
          <p:cNvPr id="2" name="Title 1"/>
          <p:cNvSpPr>
            <a:spLocks noGrp="1"/>
          </p:cNvSpPr>
          <p:nvPr>
            <p:ph type="title"/>
          </p:nvPr>
        </p:nvSpPr>
        <p:spPr>
          <a:xfrm>
            <a:off x="609600" y="462518"/>
            <a:ext cx="10972800" cy="647102"/>
          </a:xfrm>
          <a:prstGeom prst="rect">
            <a:avLst/>
          </a:prstGeom>
        </p:spPr>
        <p:txBody>
          <a:bodyPr vert="horz" lIns="0" tIns="0" rIns="0" bIns="0"/>
          <a:lstStyle>
            <a:lvl1pPr algn="l">
              <a:defRPr sz="4400" b="1" i="0" baseline="0">
                <a:solidFill>
                  <a:srgbClr val="E95125"/>
                </a:solidFill>
                <a:latin typeface="Helvetica"/>
              </a:defRPr>
            </a:lvl1pPr>
          </a:lstStyle>
          <a:p>
            <a:endParaRPr lang="en-US" dirty="0"/>
          </a:p>
        </p:txBody>
      </p:sp>
      <p:sp>
        <p:nvSpPr>
          <p:cNvPr id="9" name="Date Placeholder 3"/>
          <p:cNvSpPr>
            <a:spLocks noGrp="1"/>
          </p:cNvSpPr>
          <p:nvPr>
            <p:ph type="dt" sz="half" idx="2"/>
          </p:nvPr>
        </p:nvSpPr>
        <p:spPr>
          <a:xfrm>
            <a:off x="1172293" y="6549549"/>
            <a:ext cx="20241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a:latin typeface="Helvetica"/>
                <a:cs typeface="Helvetica"/>
              </a:rPr>
              <a:t>16  September 2020</a:t>
            </a:r>
            <a:endParaRPr lang="en-US" dirty="0">
              <a:latin typeface="Helvetica"/>
              <a:cs typeface="Helvetica"/>
            </a:endParaRPr>
          </a:p>
        </p:txBody>
      </p:sp>
      <p:sp>
        <p:nvSpPr>
          <p:cNvPr id="10" name="Footer Placeholder 4"/>
          <p:cNvSpPr>
            <a:spLocks noGrp="1"/>
          </p:cNvSpPr>
          <p:nvPr>
            <p:ph type="ftr" sz="quarter" idx="3"/>
          </p:nvPr>
        </p:nvSpPr>
        <p:spPr>
          <a:xfrm>
            <a:off x="3196460" y="6549549"/>
            <a:ext cx="579908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a:t>Dune Trolley Designs </a:t>
            </a:r>
            <a:endParaRPr lang="en-US" dirty="0"/>
          </a:p>
        </p:txBody>
      </p:sp>
      <p:sp>
        <p:nvSpPr>
          <p:cNvPr id="12"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dirty="0"/>
          </a:p>
        </p:txBody>
      </p:sp>
      <p:sp>
        <p:nvSpPr>
          <p:cNvPr id="13" name="Content Placeholder 2"/>
          <p:cNvSpPr>
            <a:spLocks noGrp="1"/>
          </p:cNvSpPr>
          <p:nvPr>
            <p:ph idx="16"/>
          </p:nvPr>
        </p:nvSpPr>
        <p:spPr>
          <a:xfrm>
            <a:off x="626746" y="1206941"/>
            <a:ext cx="4006220" cy="404697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45480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05367" y="1227137"/>
            <a:ext cx="10972800" cy="4487650"/>
          </a:xfrm>
          <a:prstGeom prst="rect">
            <a:avLst/>
          </a:prstGeom>
        </p:spPr>
        <p:txBody>
          <a:bodyPr lIns="0" rIns="0"/>
          <a:lstStyle>
            <a:lvl1pPr marL="0" indent="0">
              <a:buNone/>
              <a:defRPr sz="3200">
                <a:solidFill>
                  <a:srgbClr val="3C5A77"/>
                </a:solidFill>
                <a:latin typeface="Helvetica"/>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12" name="Text Placeholder 2"/>
          <p:cNvSpPr>
            <a:spLocks noGrp="1"/>
          </p:cNvSpPr>
          <p:nvPr>
            <p:ph type="body" idx="11"/>
          </p:nvPr>
        </p:nvSpPr>
        <p:spPr>
          <a:xfrm>
            <a:off x="609605" y="5839748"/>
            <a:ext cx="10972795" cy="439738"/>
          </a:xfrm>
          <a:prstGeom prst="rect">
            <a:avLst/>
          </a:prstGeom>
        </p:spPr>
        <p:txBody>
          <a:bodyPr lIns="0" tIns="0" rIns="0" bIns="0" anchor="t" anchorCtr="0">
            <a:normAutofit/>
          </a:bodyPr>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 name="Title 1"/>
          <p:cNvSpPr>
            <a:spLocks noGrp="1"/>
          </p:cNvSpPr>
          <p:nvPr>
            <p:ph type="title"/>
          </p:nvPr>
        </p:nvSpPr>
        <p:spPr>
          <a:xfrm>
            <a:off x="609605" y="458988"/>
            <a:ext cx="10972800" cy="701902"/>
          </a:xfrm>
          <a:prstGeom prst="rect">
            <a:avLst/>
          </a:prstGeom>
        </p:spPr>
        <p:txBody>
          <a:bodyPr vert="horz" lIns="0" tIns="0" rIns="0" bIns="0"/>
          <a:lstStyle>
            <a:lvl1pPr algn="l">
              <a:defRPr sz="4400" b="1" i="0" baseline="0">
                <a:solidFill>
                  <a:srgbClr val="E95125"/>
                </a:solidFill>
                <a:latin typeface="Helvetica"/>
              </a:defRPr>
            </a:lvl1pPr>
          </a:lstStyle>
          <a:p>
            <a:r>
              <a:rPr lang="en-US" dirty="0"/>
              <a:t>Click to edit Master title style</a:t>
            </a:r>
          </a:p>
        </p:txBody>
      </p:sp>
      <p:sp>
        <p:nvSpPr>
          <p:cNvPr id="8" name="Date Placeholder 3"/>
          <p:cNvSpPr>
            <a:spLocks noGrp="1"/>
          </p:cNvSpPr>
          <p:nvPr>
            <p:ph type="dt" sz="half" idx="2"/>
          </p:nvPr>
        </p:nvSpPr>
        <p:spPr>
          <a:xfrm>
            <a:off x="1172293" y="6549549"/>
            <a:ext cx="1855065"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a:latin typeface="Helvetica"/>
                <a:cs typeface="Helvetica"/>
              </a:rPr>
              <a:t>16  September 2020</a:t>
            </a:r>
            <a:endParaRPr lang="en-US" dirty="0">
              <a:latin typeface="Helvetica"/>
              <a:cs typeface="Helvetica"/>
            </a:endParaRPr>
          </a:p>
        </p:txBody>
      </p:sp>
      <p:sp>
        <p:nvSpPr>
          <p:cNvPr id="9" name="Footer Placeholder 4"/>
          <p:cNvSpPr>
            <a:spLocks noGrp="1"/>
          </p:cNvSpPr>
          <p:nvPr>
            <p:ph type="ftr" sz="quarter" idx="3"/>
          </p:nvPr>
        </p:nvSpPr>
        <p:spPr>
          <a:xfrm>
            <a:off x="3365562" y="6549549"/>
            <a:ext cx="579908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a:t>Dune Trolley Designs </a:t>
            </a:r>
            <a:endParaRPr lang="en-US" dirty="0"/>
          </a:p>
        </p:txBody>
      </p:sp>
      <p:sp>
        <p:nvSpPr>
          <p:cNvPr id="10"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dirty="0"/>
          </a:p>
        </p:txBody>
      </p:sp>
    </p:spTree>
    <p:extLst>
      <p:ext uri="{BB962C8B-B14F-4D97-AF65-F5344CB8AC3E}">
        <p14:creationId xmlns:p14="http://schemas.microsoft.com/office/powerpoint/2010/main" val="2412412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Slide with Logos">
    <p:spTree>
      <p:nvGrpSpPr>
        <p:cNvPr id="1" name=""/>
        <p:cNvGrpSpPr/>
        <p:nvPr/>
      </p:nvGrpSpPr>
      <p:grpSpPr>
        <a:xfrm>
          <a:off x="0" y="0"/>
          <a:ext cx="0" cy="0"/>
          <a:chOff x="0" y="0"/>
          <a:chExt cx="0" cy="0"/>
        </a:xfrm>
      </p:grpSpPr>
      <p:sp>
        <p:nvSpPr>
          <p:cNvPr id="2" name="Title 1"/>
          <p:cNvSpPr>
            <a:spLocks noGrp="1"/>
          </p:cNvSpPr>
          <p:nvPr>
            <p:ph type="title"/>
          </p:nvPr>
        </p:nvSpPr>
        <p:spPr>
          <a:xfrm>
            <a:off x="609600" y="1230416"/>
            <a:ext cx="10957984" cy="1143000"/>
          </a:xfrm>
          <a:prstGeom prst="rect">
            <a:avLst/>
          </a:prstGeom>
        </p:spPr>
        <p:txBody>
          <a:bodyPr vert="horz" lIns="0" tIns="0" rIns="0" bIns="0" anchor="b" anchorCtr="0"/>
          <a:lstStyle>
            <a:lvl1pPr algn="l">
              <a:defRPr sz="3200" b="1" i="0" baseline="0">
                <a:solidFill>
                  <a:srgbClr val="BC5F2B"/>
                </a:solidFill>
                <a:latin typeface="Helvetica"/>
                <a:cs typeface="Helvetica"/>
              </a:defRPr>
            </a:lvl1pPr>
          </a:lstStyle>
          <a:p>
            <a:r>
              <a:rPr lang="en-US"/>
              <a:t>Click to edit Master title style</a:t>
            </a:r>
            <a:endParaRPr lang="en-US" dirty="0"/>
          </a:p>
        </p:txBody>
      </p:sp>
      <p:sp>
        <p:nvSpPr>
          <p:cNvPr id="4" name="Text Placeholder 3"/>
          <p:cNvSpPr>
            <a:spLocks noGrp="1"/>
          </p:cNvSpPr>
          <p:nvPr>
            <p:ph type="body" sz="quarter" idx="10"/>
          </p:nvPr>
        </p:nvSpPr>
        <p:spPr>
          <a:xfrm>
            <a:off x="605368" y="2696828"/>
            <a:ext cx="10962217" cy="1721069"/>
          </a:xfrm>
          <a:prstGeom prst="rect">
            <a:avLst/>
          </a:prstGeom>
        </p:spPr>
        <p:txBody>
          <a:bodyPr vert="horz" lIns="0" tIns="0" rIns="0" bIns="0"/>
          <a:lstStyle>
            <a:lvl1pPr marL="0" indent="0">
              <a:buFontTx/>
              <a:buNone/>
              <a:defRPr sz="2200" b="0" i="0" baseline="0">
                <a:solidFill>
                  <a:srgbClr val="BC5F2B"/>
                </a:solidFill>
                <a:latin typeface="Helvetica"/>
                <a:cs typeface="Helvetica"/>
              </a:defRPr>
            </a:lvl1pPr>
            <a:lvl2pPr marL="0" indent="0">
              <a:buFontTx/>
              <a:buNone/>
              <a:defRPr sz="1800" baseline="0">
                <a:solidFill>
                  <a:srgbClr val="004C97"/>
                </a:solidFill>
                <a:latin typeface="Helvetica"/>
              </a:defRPr>
            </a:lvl2pPr>
            <a:lvl3pPr marL="0" indent="0">
              <a:buFontTx/>
              <a:buNone/>
              <a:defRPr sz="1800" baseline="0">
                <a:solidFill>
                  <a:srgbClr val="004C97"/>
                </a:solidFill>
                <a:latin typeface="Helvetica"/>
              </a:defRPr>
            </a:lvl3pPr>
            <a:lvl4pPr marL="0" indent="0">
              <a:buFontTx/>
              <a:buNone/>
              <a:defRPr sz="1800" baseline="0">
                <a:solidFill>
                  <a:srgbClr val="004C97"/>
                </a:solidFill>
                <a:latin typeface="Helvetica"/>
              </a:defRPr>
            </a:lvl4pPr>
            <a:lvl5pPr marL="0" indent="0">
              <a:buFontTx/>
              <a:buNone/>
              <a:defRPr sz="1800" baseline="0">
                <a:solidFill>
                  <a:srgbClr val="004C97"/>
                </a:solidFill>
                <a:latin typeface="Helvetica"/>
              </a:defRPr>
            </a:lvl5pPr>
          </a:lstStyle>
          <a:p>
            <a:pPr lvl="0"/>
            <a:r>
              <a:rPr lang="en-US"/>
              <a:t>Click to edit Master text styles</a:t>
            </a:r>
          </a:p>
        </p:txBody>
      </p:sp>
      <p:sp>
        <p:nvSpPr>
          <p:cNvPr id="3" name="Date Placeholder 2">
            <a:extLst>
              <a:ext uri="{FF2B5EF4-FFF2-40B4-BE49-F238E27FC236}">
                <a16:creationId xmlns:a16="http://schemas.microsoft.com/office/drawing/2014/main" id="{3108AF28-5701-496F-BB94-EC80D2EA5BF7}"/>
              </a:ext>
            </a:extLst>
          </p:cNvPr>
          <p:cNvSpPr>
            <a:spLocks noGrp="1"/>
          </p:cNvSpPr>
          <p:nvPr>
            <p:ph type="dt" sz="half" idx="11"/>
          </p:nvPr>
        </p:nvSpPr>
        <p:spPr>
          <a:xfrm>
            <a:off x="1172293" y="6549549"/>
            <a:ext cx="1875708" cy="158697"/>
          </a:xfrm>
        </p:spPr>
        <p:txBody>
          <a:bodyPr/>
          <a:lstStyle/>
          <a:p>
            <a:pPr>
              <a:defRPr/>
            </a:pPr>
            <a:r>
              <a:rPr lang="en-US">
                <a:latin typeface="Helvetica"/>
                <a:cs typeface="Helvetica"/>
              </a:rPr>
              <a:t>16  September 2020</a:t>
            </a:r>
            <a:endParaRPr lang="en-US" dirty="0">
              <a:latin typeface="Helvetica"/>
              <a:cs typeface="Helvetica"/>
            </a:endParaRPr>
          </a:p>
        </p:txBody>
      </p:sp>
      <p:sp>
        <p:nvSpPr>
          <p:cNvPr id="5" name="Footer Placeholder 4">
            <a:extLst>
              <a:ext uri="{FF2B5EF4-FFF2-40B4-BE49-F238E27FC236}">
                <a16:creationId xmlns:a16="http://schemas.microsoft.com/office/drawing/2014/main" id="{BDE3FF9F-621A-48B4-9AE1-182E78DB5D8F}"/>
              </a:ext>
            </a:extLst>
          </p:cNvPr>
          <p:cNvSpPr>
            <a:spLocks noGrp="1"/>
          </p:cNvSpPr>
          <p:nvPr>
            <p:ph type="ftr" sz="quarter" idx="12"/>
          </p:nvPr>
        </p:nvSpPr>
        <p:spPr>
          <a:xfrm>
            <a:off x="3239439" y="6543536"/>
            <a:ext cx="6523352" cy="170720"/>
          </a:xfrm>
        </p:spPr>
        <p:txBody>
          <a:bodyPr/>
          <a:lstStyle/>
          <a:p>
            <a:pPr>
              <a:defRPr/>
            </a:pPr>
            <a:r>
              <a:rPr lang="en-US"/>
              <a:t>Dune Trolley Designs </a:t>
            </a:r>
            <a:endParaRPr lang="en-GB" dirty="0"/>
          </a:p>
        </p:txBody>
      </p:sp>
      <p:sp>
        <p:nvSpPr>
          <p:cNvPr id="6" name="Slide Number Placeholder 5">
            <a:extLst>
              <a:ext uri="{FF2B5EF4-FFF2-40B4-BE49-F238E27FC236}">
                <a16:creationId xmlns:a16="http://schemas.microsoft.com/office/drawing/2014/main" id="{3A2BC027-1E1A-471C-AA90-E1293244A997}"/>
              </a:ext>
            </a:extLst>
          </p:cNvPr>
          <p:cNvSpPr>
            <a:spLocks noGrp="1"/>
          </p:cNvSpPr>
          <p:nvPr>
            <p:ph type="sldNum" sz="quarter" idx="13"/>
          </p:nvPr>
        </p:nvSpPr>
        <p:spPr/>
        <p:txBody>
          <a:bodyPr/>
          <a:lstStyle/>
          <a:p>
            <a:pPr>
              <a:defRPr/>
            </a:pPr>
            <a:fld id="{0C39C72E-2A13-EB4D-AD45-6D4E6ACAED8D}" type="slidenum">
              <a:rPr lang="en-US" smtClean="0"/>
              <a:pPr>
                <a:defRPr/>
              </a:pPr>
              <a:t>‹#›</a:t>
            </a:fld>
            <a:endParaRPr lang="en-US" dirty="0"/>
          </a:p>
        </p:txBody>
      </p:sp>
    </p:spTree>
    <p:extLst>
      <p:ext uri="{BB962C8B-B14F-4D97-AF65-F5344CB8AC3E}">
        <p14:creationId xmlns:p14="http://schemas.microsoft.com/office/powerpoint/2010/main" val="79347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en-US"/>
              <a:t>16  September 2020</a:t>
            </a:r>
            <a:endParaRPr lang="en-US" dirty="0"/>
          </a:p>
        </p:txBody>
      </p:sp>
      <p:sp>
        <p:nvSpPr>
          <p:cNvPr id="5" name="Footer Placeholder 4"/>
          <p:cNvSpPr>
            <a:spLocks noGrp="1"/>
          </p:cNvSpPr>
          <p:nvPr>
            <p:ph type="ftr" sz="quarter" idx="11"/>
          </p:nvPr>
        </p:nvSpPr>
        <p:spPr/>
        <p:txBody>
          <a:bodyPr/>
          <a:lstStyle/>
          <a:p>
            <a:r>
              <a:rPr lang="en-US"/>
              <a:t>Dune Trolley Designs </a:t>
            </a:r>
            <a:endParaRPr lang="en-US" dirty="0"/>
          </a:p>
        </p:txBody>
      </p:sp>
      <p:sp>
        <p:nvSpPr>
          <p:cNvPr id="6" name="Slide Number Placeholder 5"/>
          <p:cNvSpPr>
            <a:spLocks noGrp="1"/>
          </p:cNvSpPr>
          <p:nvPr>
            <p:ph type="sldNum" sz="quarter" idx="12"/>
          </p:nvPr>
        </p:nvSpPr>
        <p:spPr/>
        <p:txBody>
          <a:bodyPr/>
          <a:lstStyle/>
          <a:p>
            <a:fld id="{E8BA2A6F-0506-4E36-A7D8-2780F9E6E2D2}" type="slidenum">
              <a:rPr lang="en-US" smtClean="0"/>
              <a:t>‹#›</a:t>
            </a:fld>
            <a:endParaRPr lang="en-US" dirty="0"/>
          </a:p>
        </p:txBody>
      </p:sp>
    </p:spTree>
    <p:extLst>
      <p:ext uri="{BB962C8B-B14F-4D97-AF65-F5344CB8AC3E}">
        <p14:creationId xmlns:p14="http://schemas.microsoft.com/office/powerpoint/2010/main" val="2275915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1172292" y="6549549"/>
            <a:ext cx="1938771"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a:latin typeface="Helvetica"/>
                <a:cs typeface="Helvetica"/>
              </a:rPr>
              <a:t>16  September 2020</a:t>
            </a:r>
            <a:endParaRPr lang="en-US" dirty="0">
              <a:latin typeface="Helvetica"/>
              <a:cs typeface="Helvetica"/>
            </a:endParaRPr>
          </a:p>
        </p:txBody>
      </p:sp>
      <p:sp>
        <p:nvSpPr>
          <p:cNvPr id="5" name="Footer Placeholder 4"/>
          <p:cNvSpPr>
            <a:spLocks noGrp="1"/>
          </p:cNvSpPr>
          <p:nvPr>
            <p:ph type="ftr" sz="quarter" idx="3"/>
          </p:nvPr>
        </p:nvSpPr>
        <p:spPr>
          <a:xfrm>
            <a:off x="3410964" y="6537525"/>
            <a:ext cx="6523352" cy="170720"/>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a:t>Dune Trolley Designs </a:t>
            </a:r>
            <a:endParaRPr lang="en-GB" dirty="0"/>
          </a:p>
        </p:txBody>
      </p:sp>
      <p:sp>
        <p:nvSpPr>
          <p:cNvPr id="6"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dirty="0"/>
          </a:p>
        </p:txBody>
      </p:sp>
      <p:cxnSp>
        <p:nvCxnSpPr>
          <p:cNvPr id="7" name="Straight Connector 6"/>
          <p:cNvCxnSpPr/>
          <p:nvPr/>
        </p:nvCxnSpPr>
        <p:spPr>
          <a:xfrm>
            <a:off x="609600" y="6357635"/>
            <a:ext cx="10972800" cy="0"/>
          </a:xfrm>
          <a:prstGeom prst="line">
            <a:avLst/>
          </a:prstGeom>
          <a:ln>
            <a:solidFill>
              <a:srgbClr val="E95125"/>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userDrawn="1"/>
        </p:nvPicPr>
        <p:blipFill rotWithShape="1">
          <a:blip r:embed="rId10" cstate="email">
            <a:extLst>
              <a:ext uri="{28A0092B-C50C-407E-A947-70E740481C1C}">
                <a14:useLocalDpi xmlns:a14="http://schemas.microsoft.com/office/drawing/2010/main"/>
              </a:ext>
            </a:extLst>
          </a:blip>
          <a:srcRect/>
          <a:stretch/>
        </p:blipFill>
        <p:spPr>
          <a:xfrm>
            <a:off x="10841567" y="6489520"/>
            <a:ext cx="749299" cy="237098"/>
          </a:xfrm>
          <a:prstGeom prst="rect">
            <a:avLst/>
          </a:prstGeom>
        </p:spPr>
      </p:pic>
    </p:spTree>
  </p:cSld>
  <p:clrMap bg1="lt1" tx1="dk1" bg2="lt2" tx2="dk2" accent1="accent1" accent2="accent2" accent3="accent3" accent4="accent4" accent5="accent5" accent6="accent6" hlink="hlink" folHlink="folHlink"/>
  <p:sldLayoutIdLst>
    <p:sldLayoutId id="2147483684" r:id="rId1"/>
    <p:sldLayoutId id="2147483680" r:id="rId2"/>
    <p:sldLayoutId id="2147483681" r:id="rId3"/>
    <p:sldLayoutId id="2147483682" r:id="rId4"/>
    <p:sldLayoutId id="2147483683" r:id="rId5"/>
    <p:sldLayoutId id="2147483685" r:id="rId6"/>
    <p:sldLayoutId id="2147483686" r:id="rId7"/>
    <p:sldLayoutId id="2147483689" r:id="rId8"/>
  </p:sldLayoutIdLst>
  <p:hf hdr="0"/>
  <p:txStyles>
    <p:titleStyle>
      <a:lvl1pPr algn="ctr" defTabSz="457200" rtl="0" fontAlgn="base">
        <a:spcBef>
          <a:spcPct val="0"/>
        </a:spcBef>
        <a:spcAft>
          <a:spcPct val="0"/>
        </a:spcAft>
        <a:defRPr sz="4400" kern="1200">
          <a:solidFill>
            <a:schemeClr val="tx1"/>
          </a:solidFill>
          <a:latin typeface="+mj-lt"/>
          <a:ea typeface="Geneva" charset="0"/>
          <a:cs typeface="Geneva" charset="0"/>
        </a:defRPr>
      </a:lvl1pPr>
      <a:lvl2pPr algn="ctr" defTabSz="457200" rtl="0" fontAlgn="base">
        <a:spcBef>
          <a:spcPct val="0"/>
        </a:spcBef>
        <a:spcAft>
          <a:spcPct val="0"/>
        </a:spcAft>
        <a:defRPr sz="4400">
          <a:solidFill>
            <a:schemeClr val="tx1"/>
          </a:solidFill>
          <a:latin typeface="Calibri" charset="0"/>
          <a:ea typeface="Geneva" charset="0"/>
          <a:cs typeface="Geneva" charset="0"/>
        </a:defRPr>
      </a:lvl2pPr>
      <a:lvl3pPr algn="ctr" defTabSz="457200" rtl="0" fontAlgn="base">
        <a:spcBef>
          <a:spcPct val="0"/>
        </a:spcBef>
        <a:spcAft>
          <a:spcPct val="0"/>
        </a:spcAft>
        <a:defRPr sz="4400">
          <a:solidFill>
            <a:schemeClr val="tx1"/>
          </a:solidFill>
          <a:latin typeface="Calibri" charset="0"/>
          <a:ea typeface="Geneva" charset="0"/>
          <a:cs typeface="Geneva" charset="0"/>
        </a:defRPr>
      </a:lvl3pPr>
      <a:lvl4pPr algn="ctr" defTabSz="457200" rtl="0" fontAlgn="base">
        <a:spcBef>
          <a:spcPct val="0"/>
        </a:spcBef>
        <a:spcAft>
          <a:spcPct val="0"/>
        </a:spcAft>
        <a:defRPr sz="4400">
          <a:solidFill>
            <a:schemeClr val="tx1"/>
          </a:solidFill>
          <a:latin typeface="Calibri" charset="0"/>
          <a:ea typeface="Geneva" charset="0"/>
          <a:cs typeface="Geneva" charset="0"/>
        </a:defRPr>
      </a:lvl4pPr>
      <a:lvl5pPr algn="ctr" defTabSz="457200" rtl="0" fontAlgn="base">
        <a:spcBef>
          <a:spcPct val="0"/>
        </a:spcBef>
        <a:spcAft>
          <a:spcPct val="0"/>
        </a:spcAft>
        <a:defRPr sz="4400">
          <a:solidFill>
            <a:schemeClr val="tx1"/>
          </a:solidFill>
          <a:latin typeface="Calibri" charset="0"/>
          <a:ea typeface="Geneva" charset="0"/>
          <a:cs typeface="Geneva" charset="0"/>
        </a:defRPr>
      </a:lvl5pPr>
      <a:lvl6pPr marL="457200" algn="ctr" defTabSz="457200" rtl="0" fontAlgn="base">
        <a:spcBef>
          <a:spcPct val="0"/>
        </a:spcBef>
        <a:spcAft>
          <a:spcPct val="0"/>
        </a:spcAft>
        <a:defRPr sz="4400">
          <a:solidFill>
            <a:schemeClr val="tx1"/>
          </a:solidFill>
          <a:latin typeface="Calibri" charset="0"/>
          <a:ea typeface="Geneva" charset="0"/>
          <a:cs typeface="Geneva" charset="0"/>
        </a:defRPr>
      </a:lvl6pPr>
      <a:lvl7pPr marL="914400" algn="ctr" defTabSz="457200" rtl="0" fontAlgn="base">
        <a:spcBef>
          <a:spcPct val="0"/>
        </a:spcBef>
        <a:spcAft>
          <a:spcPct val="0"/>
        </a:spcAft>
        <a:defRPr sz="4400">
          <a:solidFill>
            <a:schemeClr val="tx1"/>
          </a:solidFill>
          <a:latin typeface="Calibri" charset="0"/>
          <a:ea typeface="Geneva" charset="0"/>
          <a:cs typeface="Geneva" charset="0"/>
        </a:defRPr>
      </a:lvl7pPr>
      <a:lvl8pPr marL="1371600" algn="ctr" defTabSz="457200" rtl="0" fontAlgn="base">
        <a:spcBef>
          <a:spcPct val="0"/>
        </a:spcBef>
        <a:spcAft>
          <a:spcPct val="0"/>
        </a:spcAft>
        <a:defRPr sz="4400">
          <a:solidFill>
            <a:schemeClr val="tx1"/>
          </a:solidFill>
          <a:latin typeface="Calibri" charset="0"/>
          <a:ea typeface="Geneva" charset="0"/>
          <a:cs typeface="Geneva" charset="0"/>
        </a:defRPr>
      </a:lvl8pPr>
      <a:lvl9pPr marL="1828800" algn="ctr" defTabSz="457200" rtl="0" fontAlgn="base">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16  September 2020</a:t>
            </a:r>
            <a:endParaRPr 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Dune Trolley Designs </a:t>
            </a:r>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BA2A6F-0506-4E36-A7D8-2780F9E6E2D2}" type="slidenum">
              <a:rPr lang="en-US" smtClean="0"/>
              <a:t>‹#›</a:t>
            </a:fld>
            <a:endParaRPr lang="en-US" dirty="0"/>
          </a:p>
        </p:txBody>
      </p:sp>
    </p:spTree>
    <p:extLst>
      <p:ext uri="{BB962C8B-B14F-4D97-AF65-F5344CB8AC3E}">
        <p14:creationId xmlns:p14="http://schemas.microsoft.com/office/powerpoint/2010/main" val="135484680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DBA7551-CC37-41BE-B5AD-74FD601585D7}"/>
              </a:ext>
            </a:extLst>
          </p:cNvPr>
          <p:cNvSpPr>
            <a:spLocks noGrp="1"/>
          </p:cNvSpPr>
          <p:nvPr>
            <p:ph type="dt" sz="half" idx="2"/>
          </p:nvPr>
        </p:nvSpPr>
        <p:spPr/>
        <p:txBody>
          <a:bodyPr/>
          <a:lstStyle/>
          <a:p>
            <a:pPr>
              <a:defRPr/>
            </a:pPr>
            <a:r>
              <a:rPr lang="en-US">
                <a:latin typeface="Helvetica"/>
                <a:cs typeface="Helvetica"/>
              </a:rPr>
              <a:t>16  September 2020</a:t>
            </a:r>
            <a:endParaRPr lang="en-US" dirty="0">
              <a:latin typeface="Helvetica"/>
              <a:cs typeface="Helvetica"/>
            </a:endParaRPr>
          </a:p>
        </p:txBody>
      </p:sp>
      <p:sp>
        <p:nvSpPr>
          <p:cNvPr id="4" name="Footer Placeholder 3">
            <a:extLst>
              <a:ext uri="{FF2B5EF4-FFF2-40B4-BE49-F238E27FC236}">
                <a16:creationId xmlns:a16="http://schemas.microsoft.com/office/drawing/2014/main" id="{7777D4E2-1D5E-482E-940D-65F3A1ADE2DC}"/>
              </a:ext>
            </a:extLst>
          </p:cNvPr>
          <p:cNvSpPr>
            <a:spLocks noGrp="1"/>
          </p:cNvSpPr>
          <p:nvPr>
            <p:ph type="ftr" sz="quarter" idx="3"/>
          </p:nvPr>
        </p:nvSpPr>
        <p:spPr/>
        <p:txBody>
          <a:bodyPr/>
          <a:lstStyle/>
          <a:p>
            <a:pPr>
              <a:defRPr/>
            </a:pPr>
            <a:r>
              <a:rPr lang="en-US"/>
              <a:t>Dune Trolley Designs </a:t>
            </a:r>
            <a:endParaRPr lang="en-US" dirty="0"/>
          </a:p>
        </p:txBody>
      </p:sp>
      <p:sp>
        <p:nvSpPr>
          <p:cNvPr id="5" name="Slide Number Placeholder 4">
            <a:extLst>
              <a:ext uri="{FF2B5EF4-FFF2-40B4-BE49-F238E27FC236}">
                <a16:creationId xmlns:a16="http://schemas.microsoft.com/office/drawing/2014/main" id="{6C1E3A57-651B-435A-BB47-C55DA3068736}"/>
              </a:ext>
            </a:extLst>
          </p:cNvPr>
          <p:cNvSpPr>
            <a:spLocks noGrp="1"/>
          </p:cNvSpPr>
          <p:nvPr>
            <p:ph type="sldNum" sz="quarter" idx="4"/>
          </p:nvPr>
        </p:nvSpPr>
        <p:spPr/>
        <p:txBody>
          <a:bodyPr/>
          <a:lstStyle/>
          <a:p>
            <a:pPr>
              <a:defRPr/>
            </a:pPr>
            <a:fld id="{0C39C72E-2A13-EB4D-AD45-6D4E6ACAED8D}" type="slidenum">
              <a:rPr lang="en-US" smtClean="0"/>
              <a:pPr>
                <a:defRPr/>
              </a:pPr>
              <a:t>1</a:t>
            </a:fld>
            <a:endParaRPr lang="en-US" dirty="0"/>
          </a:p>
        </p:txBody>
      </p:sp>
      <p:sp>
        <p:nvSpPr>
          <p:cNvPr id="19" name="TextBox 18">
            <a:extLst>
              <a:ext uri="{FF2B5EF4-FFF2-40B4-BE49-F238E27FC236}">
                <a16:creationId xmlns:a16="http://schemas.microsoft.com/office/drawing/2014/main" id="{93B1537E-FFFB-4856-82AB-869F5A5309A9}"/>
              </a:ext>
            </a:extLst>
          </p:cNvPr>
          <p:cNvSpPr txBox="1"/>
          <p:nvPr/>
        </p:nvSpPr>
        <p:spPr>
          <a:xfrm>
            <a:off x="1172293" y="3448327"/>
            <a:ext cx="5506469" cy="1569660"/>
          </a:xfrm>
          <a:prstGeom prst="rect">
            <a:avLst/>
          </a:prstGeom>
          <a:noFill/>
        </p:spPr>
        <p:txBody>
          <a:bodyPr wrap="square" rtlCol="0">
            <a:spAutoFit/>
          </a:bodyPr>
          <a:lstStyle/>
          <a:p>
            <a:pPr algn="ctr"/>
            <a:r>
              <a:rPr lang="en-US" sz="2400" dirty="0"/>
              <a:t> DUNE Trolley Designs</a:t>
            </a:r>
          </a:p>
          <a:p>
            <a:pPr algn="ctr"/>
            <a:r>
              <a:rPr lang="en-US" sz="2400" dirty="0"/>
              <a:t>William Miller</a:t>
            </a:r>
          </a:p>
          <a:p>
            <a:pPr algn="ctr"/>
            <a:r>
              <a:rPr lang="en-US" sz="2400" dirty="0"/>
              <a:t>University of Minnesota</a:t>
            </a:r>
          </a:p>
          <a:p>
            <a:pPr algn="ctr"/>
            <a:r>
              <a:rPr lang="en-US" sz="2400" dirty="0"/>
              <a:t>16, September 2020 </a:t>
            </a:r>
          </a:p>
        </p:txBody>
      </p:sp>
      <p:pic>
        <p:nvPicPr>
          <p:cNvPr id="9" name="Picture 8" descr="A picture containing metal, bicycle, scaffolding, rack&#10;&#10;Description automatically generated">
            <a:extLst>
              <a:ext uri="{FF2B5EF4-FFF2-40B4-BE49-F238E27FC236}">
                <a16:creationId xmlns:a16="http://schemas.microsoft.com/office/drawing/2014/main" id="{C4B23AAB-06FC-4540-B932-05DA25FF97CA}"/>
              </a:ext>
            </a:extLst>
          </p:cNvPr>
          <p:cNvPicPr>
            <a:picLocks noChangeAspect="1"/>
          </p:cNvPicPr>
          <p:nvPr/>
        </p:nvPicPr>
        <p:blipFill>
          <a:blip r:embed="rId2"/>
          <a:stretch>
            <a:fillRect/>
          </a:stretch>
        </p:blipFill>
        <p:spPr>
          <a:xfrm rot="16200000">
            <a:off x="6618232" y="1029402"/>
            <a:ext cx="5897608" cy="3923799"/>
          </a:xfrm>
          <a:prstGeom prst="rect">
            <a:avLst/>
          </a:prstGeom>
        </p:spPr>
      </p:pic>
      <p:sp>
        <p:nvSpPr>
          <p:cNvPr id="10" name="TextBox 9">
            <a:extLst>
              <a:ext uri="{FF2B5EF4-FFF2-40B4-BE49-F238E27FC236}">
                <a16:creationId xmlns:a16="http://schemas.microsoft.com/office/drawing/2014/main" id="{0E414072-82F1-4ACD-89A6-7E5B85A165C1}"/>
              </a:ext>
            </a:extLst>
          </p:cNvPr>
          <p:cNvSpPr txBox="1"/>
          <p:nvPr/>
        </p:nvSpPr>
        <p:spPr>
          <a:xfrm>
            <a:off x="7481758" y="5940106"/>
            <a:ext cx="4170556" cy="369332"/>
          </a:xfrm>
          <a:prstGeom prst="rect">
            <a:avLst/>
          </a:prstGeom>
          <a:noFill/>
        </p:spPr>
        <p:txBody>
          <a:bodyPr wrap="square" rtlCol="0">
            <a:spAutoFit/>
          </a:bodyPr>
          <a:lstStyle/>
          <a:p>
            <a:r>
              <a:rPr lang="en-US" dirty="0"/>
              <a:t>Phase 2 DSS support structure at Ash River</a:t>
            </a:r>
          </a:p>
        </p:txBody>
      </p:sp>
    </p:spTree>
    <p:extLst>
      <p:ext uri="{BB962C8B-B14F-4D97-AF65-F5344CB8AC3E}">
        <p14:creationId xmlns:p14="http://schemas.microsoft.com/office/powerpoint/2010/main" val="1993407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E5CBA-3F69-4ECD-8101-E50FF9754367}"/>
              </a:ext>
            </a:extLst>
          </p:cNvPr>
          <p:cNvSpPr>
            <a:spLocks noGrp="1"/>
          </p:cNvSpPr>
          <p:nvPr>
            <p:ph type="title"/>
          </p:nvPr>
        </p:nvSpPr>
        <p:spPr>
          <a:xfrm>
            <a:off x="609600" y="252656"/>
            <a:ext cx="10972800" cy="647102"/>
          </a:xfrm>
        </p:spPr>
        <p:txBody>
          <a:bodyPr/>
          <a:lstStyle/>
          <a:p>
            <a:r>
              <a:rPr lang="en-US" dirty="0"/>
              <a:t>Shuttle beam trolly design problem</a:t>
            </a:r>
          </a:p>
        </p:txBody>
      </p:sp>
      <p:sp>
        <p:nvSpPr>
          <p:cNvPr id="3" name="Date Placeholder 2">
            <a:extLst>
              <a:ext uri="{FF2B5EF4-FFF2-40B4-BE49-F238E27FC236}">
                <a16:creationId xmlns:a16="http://schemas.microsoft.com/office/drawing/2014/main" id="{00A1B1D9-2474-40A3-930C-D5708065E611}"/>
              </a:ext>
            </a:extLst>
          </p:cNvPr>
          <p:cNvSpPr>
            <a:spLocks noGrp="1"/>
          </p:cNvSpPr>
          <p:nvPr>
            <p:ph type="dt" sz="half" idx="2"/>
          </p:nvPr>
        </p:nvSpPr>
        <p:spPr/>
        <p:txBody>
          <a:bodyPr/>
          <a:lstStyle/>
          <a:p>
            <a:pPr>
              <a:defRPr/>
            </a:pPr>
            <a:r>
              <a:rPr lang="en-US">
                <a:latin typeface="Helvetica"/>
                <a:cs typeface="Helvetica"/>
              </a:rPr>
              <a:t>16  September 2020</a:t>
            </a:r>
            <a:endParaRPr lang="en-US" dirty="0">
              <a:latin typeface="Helvetica"/>
              <a:cs typeface="Helvetica"/>
            </a:endParaRPr>
          </a:p>
        </p:txBody>
      </p:sp>
      <p:sp>
        <p:nvSpPr>
          <p:cNvPr id="4" name="Footer Placeholder 3">
            <a:extLst>
              <a:ext uri="{FF2B5EF4-FFF2-40B4-BE49-F238E27FC236}">
                <a16:creationId xmlns:a16="http://schemas.microsoft.com/office/drawing/2014/main" id="{C6C1EA02-FC6D-4095-A4B2-D2CFCD72B6E9}"/>
              </a:ext>
            </a:extLst>
          </p:cNvPr>
          <p:cNvSpPr>
            <a:spLocks noGrp="1"/>
          </p:cNvSpPr>
          <p:nvPr>
            <p:ph type="ftr" sz="quarter" idx="3"/>
          </p:nvPr>
        </p:nvSpPr>
        <p:spPr/>
        <p:txBody>
          <a:bodyPr/>
          <a:lstStyle/>
          <a:p>
            <a:pPr>
              <a:defRPr/>
            </a:pPr>
            <a:r>
              <a:rPr lang="en-US"/>
              <a:t>Dune Trolley Designs </a:t>
            </a:r>
            <a:endParaRPr lang="en-US" dirty="0"/>
          </a:p>
        </p:txBody>
      </p:sp>
      <p:sp>
        <p:nvSpPr>
          <p:cNvPr id="5" name="Slide Number Placeholder 4">
            <a:extLst>
              <a:ext uri="{FF2B5EF4-FFF2-40B4-BE49-F238E27FC236}">
                <a16:creationId xmlns:a16="http://schemas.microsoft.com/office/drawing/2014/main" id="{BC0F78E7-C73A-4C45-8B41-05A2BB322247}"/>
              </a:ext>
            </a:extLst>
          </p:cNvPr>
          <p:cNvSpPr>
            <a:spLocks noGrp="1"/>
          </p:cNvSpPr>
          <p:nvPr>
            <p:ph type="sldNum" sz="quarter" idx="4"/>
          </p:nvPr>
        </p:nvSpPr>
        <p:spPr/>
        <p:txBody>
          <a:bodyPr/>
          <a:lstStyle/>
          <a:p>
            <a:pPr>
              <a:defRPr/>
            </a:pPr>
            <a:fld id="{0C39C72E-2A13-EB4D-AD45-6D4E6ACAED8D}" type="slidenum">
              <a:rPr lang="en-US" smtClean="0"/>
              <a:pPr>
                <a:defRPr/>
              </a:pPr>
              <a:t>10</a:t>
            </a:fld>
            <a:endParaRPr lang="en-US" dirty="0"/>
          </a:p>
        </p:txBody>
      </p:sp>
      <p:sp>
        <p:nvSpPr>
          <p:cNvPr id="6" name="Content Placeholder 5">
            <a:extLst>
              <a:ext uri="{FF2B5EF4-FFF2-40B4-BE49-F238E27FC236}">
                <a16:creationId xmlns:a16="http://schemas.microsoft.com/office/drawing/2014/main" id="{7810937B-CE5D-4524-AD8F-ECBBF951D9D2}"/>
              </a:ext>
            </a:extLst>
          </p:cNvPr>
          <p:cNvSpPr>
            <a:spLocks noGrp="1"/>
          </p:cNvSpPr>
          <p:nvPr>
            <p:ph idx="11"/>
          </p:nvPr>
        </p:nvSpPr>
        <p:spPr>
          <a:xfrm>
            <a:off x="224238" y="1112045"/>
            <a:ext cx="11358162" cy="1177920"/>
          </a:xfrm>
        </p:spPr>
        <p:txBody>
          <a:bodyPr>
            <a:normAutofit fontScale="92500" lnSpcReduction="20000"/>
          </a:bodyPr>
          <a:lstStyle/>
          <a:p>
            <a:pPr marL="0" indent="0" algn="ctr">
              <a:buNone/>
            </a:pPr>
            <a:r>
              <a:rPr lang="en-US" dirty="0"/>
              <a:t>This is an issue that came up at Ash River.  Best design practices to minimis racking from AR crane person says that the distance between the wheels and cam followers should be a minimum of 4 times the width of the beam (~24”).  </a:t>
            </a:r>
            <a:r>
              <a:rPr lang="en-US" sz="2400" b="1" dirty="0"/>
              <a:t>There is already no room for trolley design as is moving the outside DSS beam out 22mm adds to the issue</a:t>
            </a:r>
          </a:p>
        </p:txBody>
      </p:sp>
      <p:pic>
        <p:nvPicPr>
          <p:cNvPr id="9" name="Content Placeholder 8">
            <a:extLst>
              <a:ext uri="{FF2B5EF4-FFF2-40B4-BE49-F238E27FC236}">
                <a16:creationId xmlns:a16="http://schemas.microsoft.com/office/drawing/2014/main" id="{E70F853B-3BC1-4CF7-8F4B-DE535AE7B925}"/>
              </a:ext>
            </a:extLst>
          </p:cNvPr>
          <p:cNvPicPr>
            <a:picLocks noGrp="1" noChangeAspect="1"/>
          </p:cNvPicPr>
          <p:nvPr>
            <p:ph idx="12"/>
          </p:nvPr>
        </p:nvPicPr>
        <p:blipFill>
          <a:blip r:embed="rId2"/>
          <a:stretch>
            <a:fillRect/>
          </a:stretch>
        </p:blipFill>
        <p:spPr>
          <a:xfrm>
            <a:off x="6382512" y="2453623"/>
            <a:ext cx="5422186" cy="3726435"/>
          </a:xfrm>
        </p:spPr>
      </p:pic>
      <p:pic>
        <p:nvPicPr>
          <p:cNvPr id="11" name="Picture 10">
            <a:extLst>
              <a:ext uri="{FF2B5EF4-FFF2-40B4-BE49-F238E27FC236}">
                <a16:creationId xmlns:a16="http://schemas.microsoft.com/office/drawing/2014/main" id="{2AD5DB20-53D8-419F-9BD4-AF38652923AF}"/>
              </a:ext>
            </a:extLst>
          </p:cNvPr>
          <p:cNvPicPr>
            <a:picLocks noChangeAspect="1"/>
          </p:cNvPicPr>
          <p:nvPr/>
        </p:nvPicPr>
        <p:blipFill rotWithShape="1">
          <a:blip r:embed="rId3"/>
          <a:srcRect b="15954"/>
          <a:stretch/>
        </p:blipFill>
        <p:spPr>
          <a:xfrm>
            <a:off x="275933" y="2453623"/>
            <a:ext cx="5989701" cy="3671351"/>
          </a:xfrm>
          <a:prstGeom prst="rect">
            <a:avLst/>
          </a:prstGeom>
        </p:spPr>
      </p:pic>
    </p:spTree>
    <p:extLst>
      <p:ext uri="{BB962C8B-B14F-4D97-AF65-F5344CB8AC3E}">
        <p14:creationId xmlns:p14="http://schemas.microsoft.com/office/powerpoint/2010/main" val="32149737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F57A1-924B-4CEA-BBD6-1C06AE3FD0D7}"/>
              </a:ext>
            </a:extLst>
          </p:cNvPr>
          <p:cNvSpPr>
            <a:spLocks noGrp="1"/>
          </p:cNvSpPr>
          <p:nvPr>
            <p:ph type="title"/>
          </p:nvPr>
        </p:nvSpPr>
        <p:spPr>
          <a:xfrm>
            <a:off x="609600" y="462518"/>
            <a:ext cx="10995498" cy="647102"/>
          </a:xfrm>
        </p:spPr>
        <p:txBody>
          <a:bodyPr/>
          <a:lstStyle/>
          <a:p>
            <a:r>
              <a:rPr lang="en-US" dirty="0"/>
              <a:t>Shuttle Trolley missing in v.6 model </a:t>
            </a:r>
          </a:p>
        </p:txBody>
      </p:sp>
      <p:sp>
        <p:nvSpPr>
          <p:cNvPr id="3" name="Date Placeholder 2">
            <a:extLst>
              <a:ext uri="{FF2B5EF4-FFF2-40B4-BE49-F238E27FC236}">
                <a16:creationId xmlns:a16="http://schemas.microsoft.com/office/drawing/2014/main" id="{69E66F6A-3D3B-4D51-BE09-6614F9838C11}"/>
              </a:ext>
            </a:extLst>
          </p:cNvPr>
          <p:cNvSpPr>
            <a:spLocks noGrp="1"/>
          </p:cNvSpPr>
          <p:nvPr>
            <p:ph type="dt" sz="half" idx="2"/>
          </p:nvPr>
        </p:nvSpPr>
        <p:spPr/>
        <p:txBody>
          <a:bodyPr/>
          <a:lstStyle/>
          <a:p>
            <a:pPr>
              <a:defRPr/>
            </a:pPr>
            <a:r>
              <a:rPr lang="en-US">
                <a:latin typeface="Helvetica"/>
                <a:cs typeface="Helvetica"/>
              </a:rPr>
              <a:t>16  September 2020</a:t>
            </a:r>
            <a:endParaRPr lang="en-US" dirty="0">
              <a:latin typeface="Helvetica"/>
              <a:cs typeface="Helvetica"/>
            </a:endParaRPr>
          </a:p>
        </p:txBody>
      </p:sp>
      <p:sp>
        <p:nvSpPr>
          <p:cNvPr id="4" name="Footer Placeholder 3">
            <a:extLst>
              <a:ext uri="{FF2B5EF4-FFF2-40B4-BE49-F238E27FC236}">
                <a16:creationId xmlns:a16="http://schemas.microsoft.com/office/drawing/2014/main" id="{22E9AFBF-309B-4D5D-9FE2-CB269B27D768}"/>
              </a:ext>
            </a:extLst>
          </p:cNvPr>
          <p:cNvSpPr>
            <a:spLocks noGrp="1"/>
          </p:cNvSpPr>
          <p:nvPr>
            <p:ph type="ftr" sz="quarter" idx="3"/>
          </p:nvPr>
        </p:nvSpPr>
        <p:spPr/>
        <p:txBody>
          <a:bodyPr/>
          <a:lstStyle/>
          <a:p>
            <a:pPr>
              <a:defRPr/>
            </a:pPr>
            <a:r>
              <a:rPr lang="en-US"/>
              <a:t>Dune Trolley Designs </a:t>
            </a:r>
            <a:endParaRPr lang="en-US" dirty="0"/>
          </a:p>
        </p:txBody>
      </p:sp>
      <p:sp>
        <p:nvSpPr>
          <p:cNvPr id="5" name="Slide Number Placeholder 4">
            <a:extLst>
              <a:ext uri="{FF2B5EF4-FFF2-40B4-BE49-F238E27FC236}">
                <a16:creationId xmlns:a16="http://schemas.microsoft.com/office/drawing/2014/main" id="{A2FD7617-9B00-4AF1-A28F-7A6A70AB28D0}"/>
              </a:ext>
            </a:extLst>
          </p:cNvPr>
          <p:cNvSpPr>
            <a:spLocks noGrp="1"/>
          </p:cNvSpPr>
          <p:nvPr>
            <p:ph type="sldNum" sz="quarter" idx="4"/>
          </p:nvPr>
        </p:nvSpPr>
        <p:spPr/>
        <p:txBody>
          <a:bodyPr/>
          <a:lstStyle/>
          <a:p>
            <a:pPr>
              <a:defRPr/>
            </a:pPr>
            <a:fld id="{0C39C72E-2A13-EB4D-AD45-6D4E6ACAED8D}" type="slidenum">
              <a:rPr lang="en-US" smtClean="0"/>
              <a:pPr>
                <a:defRPr/>
              </a:pPr>
              <a:t>11</a:t>
            </a:fld>
            <a:endParaRPr lang="en-US" dirty="0"/>
          </a:p>
        </p:txBody>
      </p:sp>
      <p:sp>
        <p:nvSpPr>
          <p:cNvPr id="6" name="Content Placeholder 5">
            <a:extLst>
              <a:ext uri="{FF2B5EF4-FFF2-40B4-BE49-F238E27FC236}">
                <a16:creationId xmlns:a16="http://schemas.microsoft.com/office/drawing/2014/main" id="{93D2ABEF-BAAA-459B-B222-094D29985766}"/>
              </a:ext>
            </a:extLst>
          </p:cNvPr>
          <p:cNvSpPr>
            <a:spLocks noGrp="1"/>
          </p:cNvSpPr>
          <p:nvPr>
            <p:ph idx="11"/>
          </p:nvPr>
        </p:nvSpPr>
        <p:spPr>
          <a:xfrm>
            <a:off x="605368" y="1207770"/>
            <a:ext cx="4725389" cy="5031626"/>
          </a:xfrm>
        </p:spPr>
        <p:txBody>
          <a:bodyPr/>
          <a:lstStyle/>
          <a:p>
            <a:r>
              <a:rPr lang="en-US" dirty="0"/>
              <a:t>The issues are the same in the cryostat as it was in Ash River. </a:t>
            </a:r>
          </a:p>
          <a:p>
            <a:endParaRPr lang="en-US" dirty="0"/>
          </a:p>
          <a:p>
            <a:pPr marL="0" indent="0" algn="ctr">
              <a:buNone/>
            </a:pPr>
            <a:r>
              <a:rPr lang="en-US" dirty="0"/>
              <a:t>Runway beam needs to be extended as far as possible</a:t>
            </a:r>
          </a:p>
        </p:txBody>
      </p:sp>
      <p:pic>
        <p:nvPicPr>
          <p:cNvPr id="11" name="Picture 10">
            <a:extLst>
              <a:ext uri="{FF2B5EF4-FFF2-40B4-BE49-F238E27FC236}">
                <a16:creationId xmlns:a16="http://schemas.microsoft.com/office/drawing/2014/main" id="{55E1AC00-F0A2-454D-A7B3-E6943BDFBA5D}"/>
              </a:ext>
            </a:extLst>
          </p:cNvPr>
          <p:cNvPicPr>
            <a:picLocks noChangeAspect="1"/>
          </p:cNvPicPr>
          <p:nvPr/>
        </p:nvPicPr>
        <p:blipFill>
          <a:blip r:embed="rId2"/>
          <a:stretch>
            <a:fillRect/>
          </a:stretch>
        </p:blipFill>
        <p:spPr>
          <a:xfrm>
            <a:off x="5516554" y="1207770"/>
            <a:ext cx="6386612" cy="5003128"/>
          </a:xfrm>
          <a:prstGeom prst="rect">
            <a:avLst/>
          </a:prstGeom>
        </p:spPr>
      </p:pic>
    </p:spTree>
    <p:extLst>
      <p:ext uri="{BB962C8B-B14F-4D97-AF65-F5344CB8AC3E}">
        <p14:creationId xmlns:p14="http://schemas.microsoft.com/office/powerpoint/2010/main" val="13100957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6B91C52-CC73-4E01-9AB6-DE292112DF6D}"/>
              </a:ext>
            </a:extLst>
          </p:cNvPr>
          <p:cNvSpPr>
            <a:spLocks noGrp="1"/>
          </p:cNvSpPr>
          <p:nvPr>
            <p:ph type="title"/>
          </p:nvPr>
        </p:nvSpPr>
        <p:spPr>
          <a:xfrm>
            <a:off x="2045062" y="2781897"/>
            <a:ext cx="8509449" cy="1469089"/>
          </a:xfrm>
        </p:spPr>
        <p:txBody>
          <a:bodyPr>
            <a:normAutofit/>
          </a:bodyPr>
          <a:lstStyle/>
          <a:p>
            <a:pPr algn="ctr"/>
            <a:r>
              <a:rPr lang="en-US" dirty="0"/>
              <a:t>Additional installation comments from change in DSS location </a:t>
            </a:r>
          </a:p>
        </p:txBody>
      </p:sp>
      <p:sp>
        <p:nvSpPr>
          <p:cNvPr id="3" name="Date Placeholder 2">
            <a:extLst>
              <a:ext uri="{FF2B5EF4-FFF2-40B4-BE49-F238E27FC236}">
                <a16:creationId xmlns:a16="http://schemas.microsoft.com/office/drawing/2014/main" id="{A88C38C1-E47B-4177-938C-23A05EA81F90}"/>
              </a:ext>
            </a:extLst>
          </p:cNvPr>
          <p:cNvSpPr>
            <a:spLocks noGrp="1"/>
          </p:cNvSpPr>
          <p:nvPr>
            <p:ph type="dt" sz="half" idx="2"/>
          </p:nvPr>
        </p:nvSpPr>
        <p:spPr/>
        <p:txBody>
          <a:bodyPr/>
          <a:lstStyle/>
          <a:p>
            <a:pPr>
              <a:defRPr/>
            </a:pPr>
            <a:r>
              <a:rPr lang="en-US">
                <a:latin typeface="Helvetica"/>
                <a:cs typeface="Helvetica"/>
              </a:rPr>
              <a:t>16  September 2020</a:t>
            </a:r>
            <a:endParaRPr lang="en-US" dirty="0">
              <a:latin typeface="Helvetica"/>
              <a:cs typeface="Helvetica"/>
            </a:endParaRPr>
          </a:p>
        </p:txBody>
      </p:sp>
      <p:sp>
        <p:nvSpPr>
          <p:cNvPr id="4" name="Footer Placeholder 3">
            <a:extLst>
              <a:ext uri="{FF2B5EF4-FFF2-40B4-BE49-F238E27FC236}">
                <a16:creationId xmlns:a16="http://schemas.microsoft.com/office/drawing/2014/main" id="{F4B35274-8415-49A3-BF14-58A0078113CA}"/>
              </a:ext>
            </a:extLst>
          </p:cNvPr>
          <p:cNvSpPr>
            <a:spLocks noGrp="1"/>
          </p:cNvSpPr>
          <p:nvPr>
            <p:ph type="ftr" sz="quarter" idx="3"/>
          </p:nvPr>
        </p:nvSpPr>
        <p:spPr/>
        <p:txBody>
          <a:bodyPr/>
          <a:lstStyle/>
          <a:p>
            <a:pPr>
              <a:defRPr/>
            </a:pPr>
            <a:r>
              <a:rPr lang="en-US"/>
              <a:t>Dune Trolley Designs </a:t>
            </a:r>
            <a:endParaRPr lang="en-US" dirty="0"/>
          </a:p>
        </p:txBody>
      </p:sp>
      <p:sp>
        <p:nvSpPr>
          <p:cNvPr id="5" name="Slide Number Placeholder 4">
            <a:extLst>
              <a:ext uri="{FF2B5EF4-FFF2-40B4-BE49-F238E27FC236}">
                <a16:creationId xmlns:a16="http://schemas.microsoft.com/office/drawing/2014/main" id="{56DD4190-C736-4A95-85D9-8C176A7925B4}"/>
              </a:ext>
            </a:extLst>
          </p:cNvPr>
          <p:cNvSpPr>
            <a:spLocks noGrp="1"/>
          </p:cNvSpPr>
          <p:nvPr>
            <p:ph type="sldNum" sz="quarter" idx="4"/>
          </p:nvPr>
        </p:nvSpPr>
        <p:spPr/>
        <p:txBody>
          <a:bodyPr/>
          <a:lstStyle/>
          <a:p>
            <a:pPr>
              <a:defRPr/>
            </a:pPr>
            <a:fld id="{0C39C72E-2A13-EB4D-AD45-6D4E6ACAED8D}" type="slidenum">
              <a:rPr lang="en-US" smtClean="0"/>
              <a:pPr>
                <a:defRPr/>
              </a:pPr>
              <a:t>12</a:t>
            </a:fld>
            <a:endParaRPr lang="en-US" dirty="0"/>
          </a:p>
        </p:txBody>
      </p:sp>
    </p:spTree>
    <p:extLst>
      <p:ext uri="{BB962C8B-B14F-4D97-AF65-F5344CB8AC3E}">
        <p14:creationId xmlns:p14="http://schemas.microsoft.com/office/powerpoint/2010/main" val="23321728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38FF98A-D5AB-4DC5-9C4E-18CA854204A9}"/>
              </a:ext>
            </a:extLst>
          </p:cNvPr>
          <p:cNvSpPr>
            <a:spLocks noGrp="1"/>
          </p:cNvSpPr>
          <p:nvPr>
            <p:ph type="title"/>
          </p:nvPr>
        </p:nvSpPr>
        <p:spPr/>
        <p:txBody>
          <a:bodyPr/>
          <a:lstStyle/>
          <a:p>
            <a:r>
              <a:rPr lang="en-US" dirty="0"/>
              <a:t>Length of Top and Bottom FC</a:t>
            </a:r>
          </a:p>
        </p:txBody>
      </p:sp>
      <p:sp>
        <p:nvSpPr>
          <p:cNvPr id="3" name="Date Placeholder 2">
            <a:extLst>
              <a:ext uri="{FF2B5EF4-FFF2-40B4-BE49-F238E27FC236}">
                <a16:creationId xmlns:a16="http://schemas.microsoft.com/office/drawing/2014/main" id="{C8798166-4597-480D-AD38-CC3D3CA51CF0}"/>
              </a:ext>
            </a:extLst>
          </p:cNvPr>
          <p:cNvSpPr>
            <a:spLocks noGrp="1"/>
          </p:cNvSpPr>
          <p:nvPr>
            <p:ph type="dt" sz="half" idx="2"/>
          </p:nvPr>
        </p:nvSpPr>
        <p:spPr/>
        <p:txBody>
          <a:bodyPr/>
          <a:lstStyle/>
          <a:p>
            <a:pPr>
              <a:defRPr/>
            </a:pPr>
            <a:r>
              <a:rPr lang="en-US">
                <a:latin typeface="Helvetica"/>
                <a:cs typeface="Helvetica"/>
              </a:rPr>
              <a:t>16  September 2020</a:t>
            </a:r>
            <a:endParaRPr lang="en-US" dirty="0">
              <a:latin typeface="Helvetica"/>
              <a:cs typeface="Helvetica"/>
            </a:endParaRPr>
          </a:p>
        </p:txBody>
      </p:sp>
      <p:sp>
        <p:nvSpPr>
          <p:cNvPr id="4" name="Footer Placeholder 3">
            <a:extLst>
              <a:ext uri="{FF2B5EF4-FFF2-40B4-BE49-F238E27FC236}">
                <a16:creationId xmlns:a16="http://schemas.microsoft.com/office/drawing/2014/main" id="{BB9322E1-6EE3-4AE7-8AAC-E908B14A6FD6}"/>
              </a:ext>
            </a:extLst>
          </p:cNvPr>
          <p:cNvSpPr>
            <a:spLocks noGrp="1"/>
          </p:cNvSpPr>
          <p:nvPr>
            <p:ph type="ftr" sz="quarter" idx="3"/>
          </p:nvPr>
        </p:nvSpPr>
        <p:spPr/>
        <p:txBody>
          <a:bodyPr/>
          <a:lstStyle/>
          <a:p>
            <a:pPr>
              <a:defRPr/>
            </a:pPr>
            <a:r>
              <a:rPr lang="en-US"/>
              <a:t>Dune Trolley Designs </a:t>
            </a:r>
            <a:endParaRPr lang="en-US" dirty="0"/>
          </a:p>
        </p:txBody>
      </p:sp>
      <p:sp>
        <p:nvSpPr>
          <p:cNvPr id="5" name="Slide Number Placeholder 4">
            <a:extLst>
              <a:ext uri="{FF2B5EF4-FFF2-40B4-BE49-F238E27FC236}">
                <a16:creationId xmlns:a16="http://schemas.microsoft.com/office/drawing/2014/main" id="{7E235B8D-11F1-4E98-9B8B-FD064BD50B13}"/>
              </a:ext>
            </a:extLst>
          </p:cNvPr>
          <p:cNvSpPr>
            <a:spLocks noGrp="1"/>
          </p:cNvSpPr>
          <p:nvPr>
            <p:ph type="sldNum" sz="quarter" idx="4"/>
          </p:nvPr>
        </p:nvSpPr>
        <p:spPr/>
        <p:txBody>
          <a:bodyPr/>
          <a:lstStyle/>
          <a:p>
            <a:pPr>
              <a:defRPr/>
            </a:pPr>
            <a:fld id="{0C39C72E-2A13-EB4D-AD45-6D4E6ACAED8D}" type="slidenum">
              <a:rPr lang="en-US" smtClean="0"/>
              <a:pPr>
                <a:defRPr/>
              </a:pPr>
              <a:t>13</a:t>
            </a:fld>
            <a:endParaRPr lang="en-US" dirty="0"/>
          </a:p>
        </p:txBody>
      </p:sp>
      <p:sp>
        <p:nvSpPr>
          <p:cNvPr id="7" name="Content Placeholder 6">
            <a:extLst>
              <a:ext uri="{FF2B5EF4-FFF2-40B4-BE49-F238E27FC236}">
                <a16:creationId xmlns:a16="http://schemas.microsoft.com/office/drawing/2014/main" id="{6D9A5C44-4950-4C1A-A386-7228391EF9BC}"/>
              </a:ext>
            </a:extLst>
          </p:cNvPr>
          <p:cNvSpPr>
            <a:spLocks noGrp="1"/>
          </p:cNvSpPr>
          <p:nvPr>
            <p:ph idx="11"/>
          </p:nvPr>
        </p:nvSpPr>
        <p:spPr>
          <a:xfrm>
            <a:off x="605368" y="1207770"/>
            <a:ext cx="11236482" cy="647102"/>
          </a:xfrm>
        </p:spPr>
        <p:txBody>
          <a:bodyPr>
            <a:normAutofit fontScale="92500" lnSpcReduction="10000"/>
          </a:bodyPr>
          <a:lstStyle/>
          <a:p>
            <a:pPr marL="0" indent="0">
              <a:buNone/>
            </a:pPr>
            <a:r>
              <a:rPr lang="en-US" dirty="0"/>
              <a:t>Does the length of the top and bottom FCs and End Walls increase by the 11mm additional spacing between the DSS runway beams?  I assume this changes</a:t>
            </a:r>
          </a:p>
        </p:txBody>
      </p:sp>
      <p:pic>
        <p:nvPicPr>
          <p:cNvPr id="10" name="Content Placeholder 9" descr="A close up of a wire fence&#10;&#10;Description automatically generated">
            <a:extLst>
              <a:ext uri="{FF2B5EF4-FFF2-40B4-BE49-F238E27FC236}">
                <a16:creationId xmlns:a16="http://schemas.microsoft.com/office/drawing/2014/main" id="{0383E9B0-126B-48EA-93A9-B12BBC5F0A33}"/>
              </a:ext>
            </a:extLst>
          </p:cNvPr>
          <p:cNvPicPr>
            <a:picLocks noGrp="1" noChangeAspect="1"/>
          </p:cNvPicPr>
          <p:nvPr>
            <p:ph idx="12"/>
          </p:nvPr>
        </p:nvPicPr>
        <p:blipFill rotWithShape="1">
          <a:blip r:embed="rId2"/>
          <a:srcRect r="12228"/>
          <a:stretch/>
        </p:blipFill>
        <p:spPr>
          <a:xfrm>
            <a:off x="6406255" y="2262648"/>
            <a:ext cx="5435595" cy="3935690"/>
          </a:xfrm>
        </p:spPr>
      </p:pic>
      <p:pic>
        <p:nvPicPr>
          <p:cNvPr id="12" name="Picture 11" descr="A large machine in a room&#10;&#10;Description automatically generated">
            <a:extLst>
              <a:ext uri="{FF2B5EF4-FFF2-40B4-BE49-F238E27FC236}">
                <a16:creationId xmlns:a16="http://schemas.microsoft.com/office/drawing/2014/main" id="{1487E733-8F66-40A7-BEE2-358AA475C1F0}"/>
              </a:ext>
            </a:extLst>
          </p:cNvPr>
          <p:cNvPicPr>
            <a:picLocks noChangeAspect="1"/>
          </p:cNvPicPr>
          <p:nvPr/>
        </p:nvPicPr>
        <p:blipFill>
          <a:blip r:embed="rId3"/>
          <a:stretch>
            <a:fillRect/>
          </a:stretch>
        </p:blipFill>
        <p:spPr>
          <a:xfrm>
            <a:off x="350150" y="2262648"/>
            <a:ext cx="5915484" cy="3935691"/>
          </a:xfrm>
          <a:prstGeom prst="rect">
            <a:avLst/>
          </a:prstGeom>
        </p:spPr>
      </p:pic>
    </p:spTree>
    <p:extLst>
      <p:ext uri="{BB962C8B-B14F-4D97-AF65-F5344CB8AC3E}">
        <p14:creationId xmlns:p14="http://schemas.microsoft.com/office/powerpoint/2010/main" val="29865064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6441C-3B78-418F-A510-0073CCB07EA7}"/>
              </a:ext>
            </a:extLst>
          </p:cNvPr>
          <p:cNvSpPr>
            <a:spLocks noGrp="1"/>
          </p:cNvSpPr>
          <p:nvPr>
            <p:ph type="title"/>
          </p:nvPr>
        </p:nvSpPr>
        <p:spPr/>
        <p:txBody>
          <a:bodyPr/>
          <a:lstStyle/>
          <a:p>
            <a:r>
              <a:rPr lang="en-US" dirty="0"/>
              <a:t>Clearance of Bottom FC latch</a:t>
            </a:r>
          </a:p>
        </p:txBody>
      </p:sp>
      <p:sp>
        <p:nvSpPr>
          <p:cNvPr id="3" name="Date Placeholder 2">
            <a:extLst>
              <a:ext uri="{FF2B5EF4-FFF2-40B4-BE49-F238E27FC236}">
                <a16:creationId xmlns:a16="http://schemas.microsoft.com/office/drawing/2014/main" id="{2D8F5BD7-7EE7-4FCB-8143-57481E9A9160}"/>
              </a:ext>
            </a:extLst>
          </p:cNvPr>
          <p:cNvSpPr>
            <a:spLocks noGrp="1"/>
          </p:cNvSpPr>
          <p:nvPr>
            <p:ph type="dt" sz="half" idx="2"/>
          </p:nvPr>
        </p:nvSpPr>
        <p:spPr/>
        <p:txBody>
          <a:bodyPr/>
          <a:lstStyle/>
          <a:p>
            <a:pPr>
              <a:defRPr/>
            </a:pPr>
            <a:r>
              <a:rPr lang="en-US">
                <a:latin typeface="Helvetica"/>
                <a:cs typeface="Helvetica"/>
              </a:rPr>
              <a:t>16  September 2020</a:t>
            </a:r>
            <a:endParaRPr lang="en-US" dirty="0">
              <a:latin typeface="Helvetica"/>
              <a:cs typeface="Helvetica"/>
            </a:endParaRPr>
          </a:p>
        </p:txBody>
      </p:sp>
      <p:sp>
        <p:nvSpPr>
          <p:cNvPr id="4" name="Footer Placeholder 3">
            <a:extLst>
              <a:ext uri="{FF2B5EF4-FFF2-40B4-BE49-F238E27FC236}">
                <a16:creationId xmlns:a16="http://schemas.microsoft.com/office/drawing/2014/main" id="{868EBBB1-5B8B-436E-B07D-E7C1B42D4CE4}"/>
              </a:ext>
            </a:extLst>
          </p:cNvPr>
          <p:cNvSpPr>
            <a:spLocks noGrp="1"/>
          </p:cNvSpPr>
          <p:nvPr>
            <p:ph type="ftr" sz="quarter" idx="3"/>
          </p:nvPr>
        </p:nvSpPr>
        <p:spPr/>
        <p:txBody>
          <a:bodyPr/>
          <a:lstStyle/>
          <a:p>
            <a:pPr>
              <a:defRPr/>
            </a:pPr>
            <a:r>
              <a:rPr lang="en-US"/>
              <a:t>Dune Trolley Designs </a:t>
            </a:r>
            <a:endParaRPr lang="en-US" dirty="0"/>
          </a:p>
        </p:txBody>
      </p:sp>
      <p:sp>
        <p:nvSpPr>
          <p:cNvPr id="5" name="Slide Number Placeholder 4">
            <a:extLst>
              <a:ext uri="{FF2B5EF4-FFF2-40B4-BE49-F238E27FC236}">
                <a16:creationId xmlns:a16="http://schemas.microsoft.com/office/drawing/2014/main" id="{5751CF07-FF5A-4A6C-B7C6-D0646B11E059}"/>
              </a:ext>
            </a:extLst>
          </p:cNvPr>
          <p:cNvSpPr>
            <a:spLocks noGrp="1"/>
          </p:cNvSpPr>
          <p:nvPr>
            <p:ph type="sldNum" sz="quarter" idx="4"/>
          </p:nvPr>
        </p:nvSpPr>
        <p:spPr/>
        <p:txBody>
          <a:bodyPr/>
          <a:lstStyle/>
          <a:p>
            <a:pPr>
              <a:defRPr/>
            </a:pPr>
            <a:fld id="{0C39C72E-2A13-EB4D-AD45-6D4E6ACAED8D}" type="slidenum">
              <a:rPr lang="en-US" smtClean="0"/>
              <a:pPr>
                <a:defRPr/>
              </a:pPr>
              <a:t>14</a:t>
            </a:fld>
            <a:endParaRPr lang="en-US" dirty="0"/>
          </a:p>
        </p:txBody>
      </p:sp>
      <p:sp>
        <p:nvSpPr>
          <p:cNvPr id="6" name="Content Placeholder 5">
            <a:extLst>
              <a:ext uri="{FF2B5EF4-FFF2-40B4-BE49-F238E27FC236}">
                <a16:creationId xmlns:a16="http://schemas.microsoft.com/office/drawing/2014/main" id="{A79F120C-6803-42F2-8415-5429C0A74EEF}"/>
              </a:ext>
            </a:extLst>
          </p:cNvPr>
          <p:cNvSpPr>
            <a:spLocks noGrp="1"/>
          </p:cNvSpPr>
          <p:nvPr>
            <p:ph idx="11"/>
          </p:nvPr>
        </p:nvSpPr>
        <p:spPr>
          <a:xfrm>
            <a:off x="605368" y="1207770"/>
            <a:ext cx="6561914" cy="5031626"/>
          </a:xfrm>
        </p:spPr>
        <p:txBody>
          <a:bodyPr/>
          <a:lstStyle/>
          <a:p>
            <a:r>
              <a:rPr lang="en-US" dirty="0"/>
              <a:t>If the cable tray load is not balanced well at the top the bottom may be at a different position. This is particularly true during transport when the APA is “swinging free”</a:t>
            </a:r>
          </a:p>
          <a:p>
            <a:r>
              <a:rPr lang="en-US" dirty="0">
                <a:effectLst/>
                <a:latin typeface="Calibri" panose="020F0502020204030204" pitchFamily="34" charset="0"/>
                <a:ea typeface="Calibri" panose="020F0502020204030204" pitchFamily="34" charset="0"/>
                <a:cs typeface="Times New Roman" panose="02020603050405020304" pitchFamily="18" charset="0"/>
              </a:rPr>
              <a:t>Ash River Test during showing potential off set  </a:t>
            </a:r>
          </a:p>
          <a:p>
            <a:pPr marL="285306" lvl="1" indent="0" algn="ctr">
              <a:buNone/>
            </a:pPr>
            <a:r>
              <a:rPr lang="en-US" sz="1600" dirty="0">
                <a:effectLst/>
                <a:latin typeface="Calibri" panose="020F0502020204030204" pitchFamily="34" charset="0"/>
                <a:ea typeface="Calibri" panose="020F0502020204030204" pitchFamily="34" charset="0"/>
                <a:cs typeface="Times New Roman" panose="02020603050405020304" pitchFamily="18" charset="0"/>
              </a:rPr>
              <a:t>A load test was performed to understand how much the lower APA deflects if an asymmetric load is placed on the cable trays. A 150lb load was placed on the cable tray after the APA was freed from all lower constraints. The deflection measure was 1” at the middle and 1.5” at the bottom.</a:t>
            </a:r>
          </a:p>
          <a:p>
            <a:pPr marL="0" indent="0">
              <a:buNone/>
            </a:pPr>
            <a:endParaRPr lang="en-US" dirty="0"/>
          </a:p>
        </p:txBody>
      </p:sp>
      <p:pic>
        <p:nvPicPr>
          <p:cNvPr id="9" name="Content Placeholder 8" descr="A picture containing indoor, building, computer, table&#10;&#10;Description automatically generated">
            <a:extLst>
              <a:ext uri="{FF2B5EF4-FFF2-40B4-BE49-F238E27FC236}">
                <a16:creationId xmlns:a16="http://schemas.microsoft.com/office/drawing/2014/main" id="{90E45BB4-8475-4592-9642-F14905C5F990}"/>
              </a:ext>
            </a:extLst>
          </p:cNvPr>
          <p:cNvPicPr>
            <a:picLocks noGrp="1" noChangeAspect="1"/>
          </p:cNvPicPr>
          <p:nvPr>
            <p:ph idx="12"/>
          </p:nvPr>
        </p:nvPicPr>
        <p:blipFill rotWithShape="1">
          <a:blip r:embed="rId2"/>
          <a:srcRect l="22550"/>
          <a:stretch/>
        </p:blipFill>
        <p:spPr>
          <a:xfrm>
            <a:off x="7247965" y="1902760"/>
            <a:ext cx="4334435" cy="3485920"/>
          </a:xfrm>
        </p:spPr>
      </p:pic>
    </p:spTree>
    <p:extLst>
      <p:ext uri="{BB962C8B-B14F-4D97-AF65-F5344CB8AC3E}">
        <p14:creationId xmlns:p14="http://schemas.microsoft.com/office/powerpoint/2010/main" val="15583735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EED2F-6163-47A6-ABB2-07916AF56462}"/>
              </a:ext>
            </a:extLst>
          </p:cNvPr>
          <p:cNvSpPr>
            <a:spLocks noGrp="1"/>
          </p:cNvSpPr>
          <p:nvPr>
            <p:ph type="title"/>
          </p:nvPr>
        </p:nvSpPr>
        <p:spPr>
          <a:xfrm>
            <a:off x="228600" y="462518"/>
            <a:ext cx="11788140" cy="647102"/>
          </a:xfrm>
        </p:spPr>
        <p:txBody>
          <a:bodyPr/>
          <a:lstStyle/>
          <a:p>
            <a:r>
              <a:rPr lang="en-US" dirty="0"/>
              <a:t>DSS stabilization support during installation </a:t>
            </a:r>
          </a:p>
        </p:txBody>
      </p:sp>
      <p:sp>
        <p:nvSpPr>
          <p:cNvPr id="3" name="Date Placeholder 2">
            <a:extLst>
              <a:ext uri="{FF2B5EF4-FFF2-40B4-BE49-F238E27FC236}">
                <a16:creationId xmlns:a16="http://schemas.microsoft.com/office/drawing/2014/main" id="{6B3B8D8E-4A24-4BC2-840C-89551AF09434}"/>
              </a:ext>
            </a:extLst>
          </p:cNvPr>
          <p:cNvSpPr>
            <a:spLocks noGrp="1"/>
          </p:cNvSpPr>
          <p:nvPr>
            <p:ph type="dt" sz="half" idx="2"/>
          </p:nvPr>
        </p:nvSpPr>
        <p:spPr/>
        <p:txBody>
          <a:bodyPr/>
          <a:lstStyle/>
          <a:p>
            <a:pPr>
              <a:defRPr/>
            </a:pPr>
            <a:r>
              <a:rPr lang="en-US">
                <a:latin typeface="Helvetica"/>
                <a:cs typeface="Helvetica"/>
              </a:rPr>
              <a:t>16  September 2020</a:t>
            </a:r>
            <a:endParaRPr lang="en-US" dirty="0">
              <a:latin typeface="Helvetica"/>
              <a:cs typeface="Helvetica"/>
            </a:endParaRPr>
          </a:p>
        </p:txBody>
      </p:sp>
      <p:sp>
        <p:nvSpPr>
          <p:cNvPr id="4" name="Footer Placeholder 3">
            <a:extLst>
              <a:ext uri="{FF2B5EF4-FFF2-40B4-BE49-F238E27FC236}">
                <a16:creationId xmlns:a16="http://schemas.microsoft.com/office/drawing/2014/main" id="{6CC10EC0-1232-4374-B3F0-15C5A01FEFF9}"/>
              </a:ext>
            </a:extLst>
          </p:cNvPr>
          <p:cNvSpPr>
            <a:spLocks noGrp="1"/>
          </p:cNvSpPr>
          <p:nvPr>
            <p:ph type="ftr" sz="quarter" idx="3"/>
          </p:nvPr>
        </p:nvSpPr>
        <p:spPr/>
        <p:txBody>
          <a:bodyPr/>
          <a:lstStyle/>
          <a:p>
            <a:pPr>
              <a:defRPr/>
            </a:pPr>
            <a:r>
              <a:rPr lang="en-US"/>
              <a:t>Dune Trolley Designs </a:t>
            </a:r>
            <a:endParaRPr lang="en-US" dirty="0"/>
          </a:p>
        </p:txBody>
      </p:sp>
      <p:sp>
        <p:nvSpPr>
          <p:cNvPr id="5" name="Slide Number Placeholder 4">
            <a:extLst>
              <a:ext uri="{FF2B5EF4-FFF2-40B4-BE49-F238E27FC236}">
                <a16:creationId xmlns:a16="http://schemas.microsoft.com/office/drawing/2014/main" id="{A638F15F-0084-4FF0-8BD9-E4D6B7C29E21}"/>
              </a:ext>
            </a:extLst>
          </p:cNvPr>
          <p:cNvSpPr>
            <a:spLocks noGrp="1"/>
          </p:cNvSpPr>
          <p:nvPr>
            <p:ph type="sldNum" sz="quarter" idx="4"/>
          </p:nvPr>
        </p:nvSpPr>
        <p:spPr/>
        <p:txBody>
          <a:bodyPr/>
          <a:lstStyle/>
          <a:p>
            <a:pPr>
              <a:defRPr/>
            </a:pPr>
            <a:fld id="{0C39C72E-2A13-EB4D-AD45-6D4E6ACAED8D}" type="slidenum">
              <a:rPr lang="en-US" smtClean="0"/>
              <a:pPr>
                <a:defRPr/>
              </a:pPr>
              <a:t>15</a:t>
            </a:fld>
            <a:endParaRPr lang="en-US" dirty="0"/>
          </a:p>
        </p:txBody>
      </p:sp>
      <p:pic>
        <p:nvPicPr>
          <p:cNvPr id="10" name="Content Placeholder 9">
            <a:extLst>
              <a:ext uri="{FF2B5EF4-FFF2-40B4-BE49-F238E27FC236}">
                <a16:creationId xmlns:a16="http://schemas.microsoft.com/office/drawing/2014/main" id="{D03DA0BC-CEBE-4B31-B328-AE72E891A6FF}"/>
              </a:ext>
            </a:extLst>
          </p:cNvPr>
          <p:cNvPicPr>
            <a:picLocks noGrp="1"/>
          </p:cNvPicPr>
          <p:nvPr>
            <p:ph idx="11"/>
          </p:nvPr>
        </p:nvPicPr>
        <p:blipFill rotWithShape="1">
          <a:blip r:embed="rId2" cstate="print">
            <a:extLst>
              <a:ext uri="{28A0092B-C50C-407E-A947-70E740481C1C}">
                <a14:useLocalDpi xmlns:a14="http://schemas.microsoft.com/office/drawing/2010/main" val="0"/>
              </a:ext>
            </a:extLst>
          </a:blip>
          <a:srcRect l="27503"/>
          <a:stretch/>
        </p:blipFill>
        <p:spPr bwMode="auto">
          <a:xfrm>
            <a:off x="297267" y="2775329"/>
            <a:ext cx="5321300" cy="3442472"/>
          </a:xfrm>
          <a:prstGeom prst="rect">
            <a:avLst/>
          </a:prstGeom>
          <a:noFill/>
          <a:ln>
            <a:noFill/>
          </a:ln>
          <a:extLst>
            <a:ext uri="{53640926-AAD7-44D8-BBD7-CCE9431645EC}">
              <a14:shadowObscured xmlns:a14="http://schemas.microsoft.com/office/drawing/2010/main"/>
            </a:ext>
          </a:extLst>
        </p:spPr>
      </p:pic>
      <p:pic>
        <p:nvPicPr>
          <p:cNvPr id="13" name="Content Placeholder 12">
            <a:extLst>
              <a:ext uri="{FF2B5EF4-FFF2-40B4-BE49-F238E27FC236}">
                <a16:creationId xmlns:a16="http://schemas.microsoft.com/office/drawing/2014/main" id="{FA559C5D-7D5E-4486-BEB2-85AE2BF61558}"/>
              </a:ext>
            </a:extLst>
          </p:cNvPr>
          <p:cNvPicPr>
            <a:picLocks noGrp="1"/>
          </p:cNvPicPr>
          <p:nvPr>
            <p:ph idx="12"/>
          </p:nvPr>
        </p:nvPicPr>
        <p:blipFill>
          <a:blip r:embed="rId3"/>
          <a:stretch>
            <a:fillRect/>
          </a:stretch>
        </p:blipFill>
        <p:spPr>
          <a:xfrm>
            <a:off x="5895340" y="2851266"/>
            <a:ext cx="5858856" cy="3275692"/>
          </a:xfrm>
          <a:prstGeom prst="rect">
            <a:avLst/>
          </a:prstGeom>
        </p:spPr>
      </p:pic>
      <p:sp>
        <p:nvSpPr>
          <p:cNvPr id="6" name="Rectangle 5">
            <a:extLst>
              <a:ext uri="{FF2B5EF4-FFF2-40B4-BE49-F238E27FC236}">
                <a16:creationId xmlns:a16="http://schemas.microsoft.com/office/drawing/2014/main" id="{A962C252-CF0A-4693-B657-0264C0BCB71D}"/>
              </a:ext>
            </a:extLst>
          </p:cNvPr>
          <p:cNvSpPr/>
          <p:nvPr/>
        </p:nvSpPr>
        <p:spPr>
          <a:xfrm>
            <a:off x="10090150" y="3822700"/>
            <a:ext cx="1187450" cy="552450"/>
          </a:xfrm>
          <a:prstGeom prst="rect">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E5F53C6-3A13-480C-B058-78EABAF0809F}"/>
              </a:ext>
            </a:extLst>
          </p:cNvPr>
          <p:cNvSpPr txBox="1"/>
          <p:nvPr/>
        </p:nvSpPr>
        <p:spPr>
          <a:xfrm>
            <a:off x="349250" y="1441368"/>
            <a:ext cx="11487150" cy="646331"/>
          </a:xfrm>
          <a:prstGeom prst="rect">
            <a:avLst/>
          </a:prstGeom>
          <a:noFill/>
        </p:spPr>
        <p:txBody>
          <a:bodyPr wrap="square" rtlCol="0">
            <a:spAutoFit/>
          </a:bodyPr>
          <a:lstStyle/>
          <a:p>
            <a:r>
              <a:rPr lang="en-US" dirty="0"/>
              <a:t>This was shown during DSS PDR and how we remove this needs to be understood.  The current installation sequence has us starting to deploy the ground planes and the first Field Cages when we have approximately 17 rows completed.</a:t>
            </a:r>
          </a:p>
        </p:txBody>
      </p:sp>
    </p:spTree>
    <p:extLst>
      <p:ext uri="{BB962C8B-B14F-4D97-AF65-F5344CB8AC3E}">
        <p14:creationId xmlns:p14="http://schemas.microsoft.com/office/powerpoint/2010/main" val="713288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7740A-7ABA-4203-89C9-55AE1FFD7722}"/>
              </a:ext>
            </a:extLst>
          </p:cNvPr>
          <p:cNvSpPr>
            <a:spLocks noGrp="1"/>
          </p:cNvSpPr>
          <p:nvPr>
            <p:ph type="title"/>
          </p:nvPr>
        </p:nvSpPr>
        <p:spPr/>
        <p:txBody>
          <a:bodyPr/>
          <a:lstStyle/>
          <a:p>
            <a:r>
              <a:rPr lang="en-US" dirty="0"/>
              <a:t>APA Trolley</a:t>
            </a:r>
          </a:p>
        </p:txBody>
      </p:sp>
      <p:sp>
        <p:nvSpPr>
          <p:cNvPr id="3" name="Date Placeholder 2">
            <a:extLst>
              <a:ext uri="{FF2B5EF4-FFF2-40B4-BE49-F238E27FC236}">
                <a16:creationId xmlns:a16="http://schemas.microsoft.com/office/drawing/2014/main" id="{78212616-2E2A-46EE-91FB-08730180A73A}"/>
              </a:ext>
            </a:extLst>
          </p:cNvPr>
          <p:cNvSpPr>
            <a:spLocks noGrp="1"/>
          </p:cNvSpPr>
          <p:nvPr>
            <p:ph type="dt" sz="half" idx="2"/>
          </p:nvPr>
        </p:nvSpPr>
        <p:spPr/>
        <p:txBody>
          <a:bodyPr/>
          <a:lstStyle/>
          <a:p>
            <a:pPr>
              <a:defRPr/>
            </a:pPr>
            <a:r>
              <a:rPr lang="en-US">
                <a:latin typeface="Helvetica"/>
                <a:cs typeface="Helvetica"/>
              </a:rPr>
              <a:t>16  September 2020</a:t>
            </a:r>
            <a:endParaRPr lang="en-US" dirty="0">
              <a:latin typeface="Helvetica"/>
              <a:cs typeface="Helvetica"/>
            </a:endParaRPr>
          </a:p>
        </p:txBody>
      </p:sp>
      <p:sp>
        <p:nvSpPr>
          <p:cNvPr id="4" name="Footer Placeholder 3">
            <a:extLst>
              <a:ext uri="{FF2B5EF4-FFF2-40B4-BE49-F238E27FC236}">
                <a16:creationId xmlns:a16="http://schemas.microsoft.com/office/drawing/2014/main" id="{E64E52C3-00FB-498B-A238-DCFACCB897BE}"/>
              </a:ext>
            </a:extLst>
          </p:cNvPr>
          <p:cNvSpPr>
            <a:spLocks noGrp="1"/>
          </p:cNvSpPr>
          <p:nvPr>
            <p:ph type="ftr" sz="quarter" idx="3"/>
          </p:nvPr>
        </p:nvSpPr>
        <p:spPr/>
        <p:txBody>
          <a:bodyPr/>
          <a:lstStyle/>
          <a:p>
            <a:pPr>
              <a:defRPr/>
            </a:pPr>
            <a:r>
              <a:rPr lang="en-US"/>
              <a:t>Dune Trolley Designs </a:t>
            </a:r>
            <a:endParaRPr lang="en-US" dirty="0"/>
          </a:p>
        </p:txBody>
      </p:sp>
      <p:sp>
        <p:nvSpPr>
          <p:cNvPr id="5" name="Slide Number Placeholder 4">
            <a:extLst>
              <a:ext uri="{FF2B5EF4-FFF2-40B4-BE49-F238E27FC236}">
                <a16:creationId xmlns:a16="http://schemas.microsoft.com/office/drawing/2014/main" id="{D60F587F-4994-4001-AD83-F304C937BBEA}"/>
              </a:ext>
            </a:extLst>
          </p:cNvPr>
          <p:cNvSpPr>
            <a:spLocks noGrp="1"/>
          </p:cNvSpPr>
          <p:nvPr>
            <p:ph type="sldNum" sz="quarter" idx="4"/>
          </p:nvPr>
        </p:nvSpPr>
        <p:spPr/>
        <p:txBody>
          <a:bodyPr/>
          <a:lstStyle/>
          <a:p>
            <a:pPr>
              <a:defRPr/>
            </a:pPr>
            <a:fld id="{0C39C72E-2A13-EB4D-AD45-6D4E6ACAED8D}" type="slidenum">
              <a:rPr lang="en-US" smtClean="0"/>
              <a:pPr>
                <a:defRPr/>
              </a:pPr>
              <a:t>2</a:t>
            </a:fld>
            <a:endParaRPr lang="en-US" dirty="0"/>
          </a:p>
        </p:txBody>
      </p:sp>
      <p:sp>
        <p:nvSpPr>
          <p:cNvPr id="8" name="Rectangle 1">
            <a:extLst>
              <a:ext uri="{FF2B5EF4-FFF2-40B4-BE49-F238E27FC236}">
                <a16:creationId xmlns:a16="http://schemas.microsoft.com/office/drawing/2014/main" id="{4714CAA0-50C9-4B2C-9DCC-0D223EC3F06B}"/>
              </a:ext>
            </a:extLst>
          </p:cNvPr>
          <p:cNvSpPr>
            <a:spLocks noGrp="1" noChangeArrowheads="1"/>
          </p:cNvSpPr>
          <p:nvPr>
            <p:ph idx="11"/>
          </p:nvPr>
        </p:nvSpPr>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2400" b="0" i="0" u="none" strike="noStrike" cap="none" normalizeH="0" baseline="0" dirty="0">
                <a:ln>
                  <a:noFill/>
                </a:ln>
                <a:solidFill>
                  <a:schemeClr val="tx1"/>
                </a:solidFill>
                <a:effectLst/>
                <a:latin typeface="Arial" panose="020B0604020202020204" pitchFamily="34" charset="0"/>
              </a:rPr>
              <a:t>Design improvements for better access and removal.</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2400" b="0" i="0" u="none" strike="noStrike" cap="none" normalizeH="0" baseline="0" dirty="0">
                <a:ln>
                  <a:noFill/>
                </a:ln>
                <a:solidFill>
                  <a:schemeClr val="tx1"/>
                </a:solidFill>
                <a:effectLst/>
                <a:latin typeface="Arial" panose="020B0604020202020204" pitchFamily="34" charset="0"/>
              </a:rPr>
              <a:t>Design changes to PSL yoke</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2400" b="0" i="0" u="none" strike="noStrike" cap="none" normalizeH="0" baseline="0" dirty="0">
                <a:ln>
                  <a:noFill/>
                </a:ln>
                <a:solidFill>
                  <a:schemeClr val="tx1"/>
                </a:solidFill>
                <a:effectLst/>
                <a:latin typeface="Arial" panose="020B0604020202020204" pitchFamily="34" charset="0"/>
              </a:rPr>
              <a:t>Test trolley for Ash River</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2400" b="0" i="0" u="none" strike="noStrike" cap="none" normalizeH="0" baseline="0" dirty="0">
                <a:ln>
                  <a:noFill/>
                </a:ln>
                <a:solidFill>
                  <a:schemeClr val="tx1"/>
                </a:solidFill>
                <a:effectLst/>
                <a:latin typeface="Arial" panose="020B0604020202020204" pitchFamily="34" charset="0"/>
              </a:rPr>
              <a:t>Use them in ProtoDUNE?</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2400" b="0" i="0" u="none" strike="noStrike" cap="none" normalizeH="0" baseline="0" dirty="0">
                <a:ln>
                  <a:noFill/>
                </a:ln>
                <a:solidFill>
                  <a:schemeClr val="tx1"/>
                </a:solidFill>
                <a:effectLst/>
                <a:latin typeface="Arial" panose="020B0604020202020204" pitchFamily="34" charset="0"/>
              </a:rPr>
              <a:t>The sequence and the number of trolleys are different from what Benoit  proposed at the DSS meeting. </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2400" b="0" i="0" u="none" strike="noStrike" cap="none" normalizeH="0" baseline="0" dirty="0">
                <a:ln>
                  <a:noFill/>
                </a:ln>
                <a:solidFill>
                  <a:schemeClr val="tx1"/>
                </a:solidFill>
                <a:effectLst/>
                <a:latin typeface="Arial" panose="020B0604020202020204" pitchFamily="34" charset="0"/>
              </a:rPr>
              <a:t>APA vertical cable tray trailing trolley? </a:t>
            </a:r>
          </a:p>
        </p:txBody>
      </p:sp>
      <p:pic>
        <p:nvPicPr>
          <p:cNvPr id="10" name="Content Placeholder 9">
            <a:extLst>
              <a:ext uri="{FF2B5EF4-FFF2-40B4-BE49-F238E27FC236}">
                <a16:creationId xmlns:a16="http://schemas.microsoft.com/office/drawing/2014/main" id="{91AAFF9B-B6A3-4342-A2C7-53118B37B45F}"/>
              </a:ext>
            </a:extLst>
          </p:cNvPr>
          <p:cNvPicPr>
            <a:picLocks noGrp="1" noChangeAspect="1"/>
          </p:cNvPicPr>
          <p:nvPr>
            <p:ph idx="12"/>
          </p:nvPr>
        </p:nvPicPr>
        <p:blipFill>
          <a:blip r:embed="rId2"/>
          <a:stretch>
            <a:fillRect/>
          </a:stretch>
        </p:blipFill>
        <p:spPr>
          <a:xfrm>
            <a:off x="5688868" y="897617"/>
            <a:ext cx="6269072" cy="4582193"/>
          </a:xfrm>
        </p:spPr>
      </p:pic>
      <p:sp>
        <p:nvSpPr>
          <p:cNvPr id="11" name="TextBox 10">
            <a:extLst>
              <a:ext uri="{FF2B5EF4-FFF2-40B4-BE49-F238E27FC236}">
                <a16:creationId xmlns:a16="http://schemas.microsoft.com/office/drawing/2014/main" id="{51176A95-56AA-4524-80BB-0E2E5912E79D}"/>
              </a:ext>
            </a:extLst>
          </p:cNvPr>
          <p:cNvSpPr txBox="1"/>
          <p:nvPr/>
        </p:nvSpPr>
        <p:spPr>
          <a:xfrm>
            <a:off x="6843217" y="5650230"/>
            <a:ext cx="4739183" cy="461665"/>
          </a:xfrm>
          <a:prstGeom prst="rect">
            <a:avLst/>
          </a:prstGeom>
          <a:noFill/>
        </p:spPr>
        <p:txBody>
          <a:bodyPr wrap="square" rtlCol="0">
            <a:spAutoFit/>
          </a:bodyPr>
          <a:lstStyle/>
          <a:p>
            <a:r>
              <a:rPr lang="en-US" sz="2400" dirty="0"/>
              <a:t>APA Trolley in Ash River model</a:t>
            </a:r>
          </a:p>
        </p:txBody>
      </p:sp>
    </p:spTree>
    <p:extLst>
      <p:ext uri="{BB962C8B-B14F-4D97-AF65-F5344CB8AC3E}">
        <p14:creationId xmlns:p14="http://schemas.microsoft.com/office/powerpoint/2010/main" val="2790304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9AFFA-05E7-4B8A-97DC-8211B9806002}"/>
              </a:ext>
            </a:extLst>
          </p:cNvPr>
          <p:cNvSpPr>
            <a:spLocks noGrp="1"/>
          </p:cNvSpPr>
          <p:nvPr>
            <p:ph type="title"/>
          </p:nvPr>
        </p:nvSpPr>
        <p:spPr/>
        <p:txBody>
          <a:bodyPr/>
          <a:lstStyle/>
          <a:p>
            <a:r>
              <a:rPr lang="en-US" dirty="0"/>
              <a:t>Access the trolley</a:t>
            </a:r>
          </a:p>
        </p:txBody>
      </p:sp>
      <p:sp>
        <p:nvSpPr>
          <p:cNvPr id="3" name="Date Placeholder 2">
            <a:extLst>
              <a:ext uri="{FF2B5EF4-FFF2-40B4-BE49-F238E27FC236}">
                <a16:creationId xmlns:a16="http://schemas.microsoft.com/office/drawing/2014/main" id="{EE9D48A5-C50F-4D65-950D-378C43FAEF17}"/>
              </a:ext>
            </a:extLst>
          </p:cNvPr>
          <p:cNvSpPr>
            <a:spLocks noGrp="1"/>
          </p:cNvSpPr>
          <p:nvPr>
            <p:ph type="dt" sz="half" idx="2"/>
          </p:nvPr>
        </p:nvSpPr>
        <p:spPr/>
        <p:txBody>
          <a:bodyPr/>
          <a:lstStyle/>
          <a:p>
            <a:pPr>
              <a:defRPr/>
            </a:pPr>
            <a:r>
              <a:rPr lang="en-US">
                <a:latin typeface="Helvetica"/>
                <a:cs typeface="Helvetica"/>
              </a:rPr>
              <a:t>16  September 2020</a:t>
            </a:r>
            <a:endParaRPr lang="en-US" dirty="0">
              <a:latin typeface="Helvetica"/>
              <a:cs typeface="Helvetica"/>
            </a:endParaRPr>
          </a:p>
        </p:txBody>
      </p:sp>
      <p:sp>
        <p:nvSpPr>
          <p:cNvPr id="4" name="Footer Placeholder 3">
            <a:extLst>
              <a:ext uri="{FF2B5EF4-FFF2-40B4-BE49-F238E27FC236}">
                <a16:creationId xmlns:a16="http://schemas.microsoft.com/office/drawing/2014/main" id="{D5D09BA2-2334-417F-A592-A4746588375E}"/>
              </a:ext>
            </a:extLst>
          </p:cNvPr>
          <p:cNvSpPr>
            <a:spLocks noGrp="1"/>
          </p:cNvSpPr>
          <p:nvPr>
            <p:ph type="ftr" sz="quarter" idx="3"/>
          </p:nvPr>
        </p:nvSpPr>
        <p:spPr/>
        <p:txBody>
          <a:bodyPr/>
          <a:lstStyle/>
          <a:p>
            <a:pPr>
              <a:defRPr/>
            </a:pPr>
            <a:r>
              <a:rPr lang="en-US" dirty="0"/>
              <a:t>Dune Trolley Designs </a:t>
            </a:r>
          </a:p>
        </p:txBody>
      </p:sp>
      <p:sp>
        <p:nvSpPr>
          <p:cNvPr id="5" name="Slide Number Placeholder 4">
            <a:extLst>
              <a:ext uri="{FF2B5EF4-FFF2-40B4-BE49-F238E27FC236}">
                <a16:creationId xmlns:a16="http://schemas.microsoft.com/office/drawing/2014/main" id="{D77D8469-5E37-426F-8BB9-A9AD0A6645DF}"/>
              </a:ext>
            </a:extLst>
          </p:cNvPr>
          <p:cNvSpPr>
            <a:spLocks noGrp="1"/>
          </p:cNvSpPr>
          <p:nvPr>
            <p:ph type="sldNum" sz="quarter" idx="4"/>
          </p:nvPr>
        </p:nvSpPr>
        <p:spPr/>
        <p:txBody>
          <a:bodyPr/>
          <a:lstStyle/>
          <a:p>
            <a:pPr>
              <a:defRPr/>
            </a:pPr>
            <a:fld id="{0C39C72E-2A13-EB4D-AD45-6D4E6ACAED8D}" type="slidenum">
              <a:rPr lang="en-US" smtClean="0"/>
              <a:pPr>
                <a:defRPr/>
              </a:pPr>
              <a:t>3</a:t>
            </a:fld>
            <a:endParaRPr lang="en-US" dirty="0"/>
          </a:p>
        </p:txBody>
      </p:sp>
      <p:sp>
        <p:nvSpPr>
          <p:cNvPr id="6" name="Content Placeholder 5">
            <a:extLst>
              <a:ext uri="{FF2B5EF4-FFF2-40B4-BE49-F238E27FC236}">
                <a16:creationId xmlns:a16="http://schemas.microsoft.com/office/drawing/2014/main" id="{2935AC7D-AF00-489D-A2BA-1B3661909CE8}"/>
              </a:ext>
            </a:extLst>
          </p:cNvPr>
          <p:cNvSpPr>
            <a:spLocks noGrp="1"/>
          </p:cNvSpPr>
          <p:nvPr>
            <p:ph idx="11"/>
          </p:nvPr>
        </p:nvSpPr>
        <p:spPr/>
        <p:txBody>
          <a:bodyPr>
            <a:normAutofit lnSpcReduction="10000"/>
          </a:bodyPr>
          <a:lstStyle/>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Access will be difficult with bolts pointed down on trolley. It would be better to locate them on the side ONLY on the accessible side.  Use a long bolt into a threaded plate on the back side. That way there is no bolt to remove.  </a:t>
            </a: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Have a tie off hole on the back trolley plate so it can be pulled up over the top. All parts need to be on a lanyard. </a:t>
            </a: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Access to APA Hanger important, size of hanger bolt and tread sized to easily lift the load into position.  </a:t>
            </a:r>
          </a:p>
          <a:p>
            <a:pPr marL="0" indent="0">
              <a:buNone/>
            </a:pPr>
            <a:endParaRPr lang="en-US" dirty="0"/>
          </a:p>
        </p:txBody>
      </p:sp>
      <p:pic>
        <p:nvPicPr>
          <p:cNvPr id="10" name="Content Placeholder 9">
            <a:extLst>
              <a:ext uri="{FF2B5EF4-FFF2-40B4-BE49-F238E27FC236}">
                <a16:creationId xmlns:a16="http://schemas.microsoft.com/office/drawing/2014/main" id="{401E902B-D769-4DBF-BB64-5BE120802604}"/>
              </a:ext>
            </a:extLst>
          </p:cNvPr>
          <p:cNvPicPr>
            <a:picLocks noGrp="1"/>
          </p:cNvPicPr>
          <p:nvPr>
            <p:ph idx="12"/>
          </p:nvPr>
        </p:nvPicPr>
        <p:blipFill rotWithShape="1">
          <a:blip r:embed="rId2"/>
          <a:srcRect b="4219"/>
          <a:stretch/>
        </p:blipFill>
        <p:spPr>
          <a:xfrm>
            <a:off x="6096000" y="337144"/>
            <a:ext cx="5680952" cy="3091856"/>
          </a:xfrm>
          <a:prstGeom prst="rect">
            <a:avLst/>
          </a:prstGeom>
        </p:spPr>
      </p:pic>
      <p:pic>
        <p:nvPicPr>
          <p:cNvPr id="11" name="Picture 10">
            <a:extLst>
              <a:ext uri="{FF2B5EF4-FFF2-40B4-BE49-F238E27FC236}">
                <a16:creationId xmlns:a16="http://schemas.microsoft.com/office/drawing/2014/main" id="{1E344BCE-567B-4946-9CF3-052E358F3D22}"/>
              </a:ext>
            </a:extLst>
          </p:cNvPr>
          <p:cNvPicPr>
            <a:picLocks noChangeAspect="1"/>
          </p:cNvPicPr>
          <p:nvPr/>
        </p:nvPicPr>
        <p:blipFill rotWithShape="1">
          <a:blip r:embed="rId3"/>
          <a:srcRect b="11844"/>
          <a:stretch/>
        </p:blipFill>
        <p:spPr>
          <a:xfrm>
            <a:off x="6167336" y="3491703"/>
            <a:ext cx="5575118" cy="2656178"/>
          </a:xfrm>
          <a:prstGeom prst="rect">
            <a:avLst/>
          </a:prstGeom>
        </p:spPr>
      </p:pic>
    </p:spTree>
    <p:extLst>
      <p:ext uri="{BB962C8B-B14F-4D97-AF65-F5344CB8AC3E}">
        <p14:creationId xmlns:p14="http://schemas.microsoft.com/office/powerpoint/2010/main" val="29368890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0DF4E5-DC63-4BE0-A786-BCB9932F5774}"/>
              </a:ext>
            </a:extLst>
          </p:cNvPr>
          <p:cNvSpPr>
            <a:spLocks noGrp="1"/>
          </p:cNvSpPr>
          <p:nvPr>
            <p:ph type="title"/>
          </p:nvPr>
        </p:nvSpPr>
        <p:spPr/>
        <p:txBody>
          <a:bodyPr/>
          <a:lstStyle/>
          <a:p>
            <a:r>
              <a:rPr lang="en-US" dirty="0"/>
              <a:t>Open questions </a:t>
            </a:r>
          </a:p>
        </p:txBody>
      </p:sp>
      <p:sp>
        <p:nvSpPr>
          <p:cNvPr id="3" name="Date Placeholder 2">
            <a:extLst>
              <a:ext uri="{FF2B5EF4-FFF2-40B4-BE49-F238E27FC236}">
                <a16:creationId xmlns:a16="http://schemas.microsoft.com/office/drawing/2014/main" id="{7094F92E-CDC6-4268-A76A-3639A839C3A8}"/>
              </a:ext>
            </a:extLst>
          </p:cNvPr>
          <p:cNvSpPr>
            <a:spLocks noGrp="1"/>
          </p:cNvSpPr>
          <p:nvPr>
            <p:ph type="dt" sz="half" idx="2"/>
          </p:nvPr>
        </p:nvSpPr>
        <p:spPr/>
        <p:txBody>
          <a:bodyPr/>
          <a:lstStyle/>
          <a:p>
            <a:pPr>
              <a:defRPr/>
            </a:pPr>
            <a:r>
              <a:rPr lang="en-US">
                <a:latin typeface="Helvetica"/>
                <a:cs typeface="Helvetica"/>
              </a:rPr>
              <a:t>16  September 2020</a:t>
            </a:r>
            <a:endParaRPr lang="en-US" dirty="0">
              <a:latin typeface="Helvetica"/>
              <a:cs typeface="Helvetica"/>
            </a:endParaRPr>
          </a:p>
        </p:txBody>
      </p:sp>
      <p:sp>
        <p:nvSpPr>
          <p:cNvPr id="4" name="Footer Placeholder 3">
            <a:extLst>
              <a:ext uri="{FF2B5EF4-FFF2-40B4-BE49-F238E27FC236}">
                <a16:creationId xmlns:a16="http://schemas.microsoft.com/office/drawing/2014/main" id="{5B36F335-3787-4DE3-9CEF-18E5767F8ABA}"/>
              </a:ext>
            </a:extLst>
          </p:cNvPr>
          <p:cNvSpPr>
            <a:spLocks noGrp="1"/>
          </p:cNvSpPr>
          <p:nvPr>
            <p:ph type="ftr" sz="quarter" idx="3"/>
          </p:nvPr>
        </p:nvSpPr>
        <p:spPr/>
        <p:txBody>
          <a:bodyPr/>
          <a:lstStyle/>
          <a:p>
            <a:pPr>
              <a:defRPr/>
            </a:pPr>
            <a:r>
              <a:rPr lang="en-US"/>
              <a:t>Dune Trolley Designs </a:t>
            </a:r>
            <a:endParaRPr lang="en-US" dirty="0"/>
          </a:p>
        </p:txBody>
      </p:sp>
      <p:sp>
        <p:nvSpPr>
          <p:cNvPr id="5" name="Slide Number Placeholder 4">
            <a:extLst>
              <a:ext uri="{FF2B5EF4-FFF2-40B4-BE49-F238E27FC236}">
                <a16:creationId xmlns:a16="http://schemas.microsoft.com/office/drawing/2014/main" id="{75EE6731-F2C2-4ECD-A7B1-75BE0D8E29E9}"/>
              </a:ext>
            </a:extLst>
          </p:cNvPr>
          <p:cNvSpPr>
            <a:spLocks noGrp="1"/>
          </p:cNvSpPr>
          <p:nvPr>
            <p:ph type="sldNum" sz="quarter" idx="4"/>
          </p:nvPr>
        </p:nvSpPr>
        <p:spPr/>
        <p:txBody>
          <a:bodyPr/>
          <a:lstStyle/>
          <a:p>
            <a:pPr>
              <a:defRPr/>
            </a:pPr>
            <a:fld id="{0C39C72E-2A13-EB4D-AD45-6D4E6ACAED8D}" type="slidenum">
              <a:rPr lang="en-US" smtClean="0"/>
              <a:pPr>
                <a:defRPr/>
              </a:pPr>
              <a:t>4</a:t>
            </a:fld>
            <a:endParaRPr lang="en-US" dirty="0"/>
          </a:p>
        </p:txBody>
      </p:sp>
      <p:sp>
        <p:nvSpPr>
          <p:cNvPr id="9" name="Content Placeholder 8">
            <a:extLst>
              <a:ext uri="{FF2B5EF4-FFF2-40B4-BE49-F238E27FC236}">
                <a16:creationId xmlns:a16="http://schemas.microsoft.com/office/drawing/2014/main" id="{145CD7A2-1E6F-4BF4-90EE-FB4FF37C5C12}"/>
              </a:ext>
            </a:extLst>
          </p:cNvPr>
          <p:cNvSpPr>
            <a:spLocks noGrp="1"/>
          </p:cNvSpPr>
          <p:nvPr>
            <p:ph idx="11"/>
          </p:nvPr>
        </p:nvSpPr>
        <p:spPr>
          <a:xfrm>
            <a:off x="583075" y="1434898"/>
            <a:ext cx="5321000" cy="4682970"/>
          </a:xfrm>
        </p:spPr>
        <p:txBody>
          <a:bodyPr>
            <a:normAutofit fontScale="85000" lnSpcReduction="20000"/>
          </a:bodyPr>
          <a:lstStyle/>
          <a:p>
            <a:r>
              <a:rPr lang="en-US" dirty="0"/>
              <a:t>Modifications to Yoke connection-PSL ?</a:t>
            </a:r>
          </a:p>
          <a:p>
            <a:r>
              <a:rPr lang="en-US" dirty="0"/>
              <a:t>ProtoDUNE 2 Trolleys </a:t>
            </a:r>
          </a:p>
          <a:p>
            <a:pPr lvl="1"/>
            <a:r>
              <a:rPr lang="en-US" dirty="0"/>
              <a:t>Standard APA use new Trolley?</a:t>
            </a:r>
          </a:p>
          <a:p>
            <a:pPr lvl="1"/>
            <a:r>
              <a:rPr lang="en-US" dirty="0"/>
              <a:t>Inverted APA use the old trolley design? </a:t>
            </a:r>
          </a:p>
          <a:p>
            <a:r>
              <a:rPr lang="en-US" dirty="0"/>
              <a:t>I am assuming that CERN engineering group will complete design and write engineering note? </a:t>
            </a:r>
          </a:p>
          <a:p>
            <a:r>
              <a:rPr lang="en-US" dirty="0"/>
              <a:t>If off the shelve items (trolley wheels) are used are they US certified as well as CE? </a:t>
            </a:r>
          </a:p>
          <a:p>
            <a:r>
              <a:rPr lang="en-US" dirty="0"/>
              <a:t>Does Ash River have the first set manufactured? </a:t>
            </a:r>
          </a:p>
          <a:p>
            <a:r>
              <a:rPr lang="en-US" dirty="0"/>
              <a:t>We will have to do a load test, write procedures and Hazard Analyses and get them approved by Fermilab and University of Minnesota ES&amp;H. </a:t>
            </a:r>
          </a:p>
          <a:p>
            <a:endParaRPr lang="en-US" dirty="0"/>
          </a:p>
        </p:txBody>
      </p:sp>
      <p:sp>
        <p:nvSpPr>
          <p:cNvPr id="10" name="Content Placeholder 9">
            <a:extLst>
              <a:ext uri="{FF2B5EF4-FFF2-40B4-BE49-F238E27FC236}">
                <a16:creationId xmlns:a16="http://schemas.microsoft.com/office/drawing/2014/main" id="{BD74237A-CA6C-404C-B759-E4960FC6CA65}"/>
              </a:ext>
            </a:extLst>
          </p:cNvPr>
          <p:cNvSpPr>
            <a:spLocks noGrp="1"/>
          </p:cNvSpPr>
          <p:nvPr>
            <p:ph idx="12"/>
          </p:nvPr>
        </p:nvSpPr>
        <p:spPr>
          <a:xfrm>
            <a:off x="6183548" y="305944"/>
            <a:ext cx="5664535" cy="527528"/>
          </a:xfrm>
        </p:spPr>
        <p:txBody>
          <a:bodyPr/>
          <a:lstStyle/>
          <a:p>
            <a:pPr marL="0" indent="0" algn="ctr">
              <a:buNone/>
            </a:pPr>
            <a:r>
              <a:rPr lang="en-US" dirty="0"/>
              <a:t>Current Navisworks model of ProtoDUNE 2</a:t>
            </a:r>
          </a:p>
        </p:txBody>
      </p:sp>
      <p:pic>
        <p:nvPicPr>
          <p:cNvPr id="12" name="Picture 11">
            <a:extLst>
              <a:ext uri="{FF2B5EF4-FFF2-40B4-BE49-F238E27FC236}">
                <a16:creationId xmlns:a16="http://schemas.microsoft.com/office/drawing/2014/main" id="{328CD551-0B86-491F-8D8C-F8AC905A2705}"/>
              </a:ext>
            </a:extLst>
          </p:cNvPr>
          <p:cNvPicPr>
            <a:picLocks noChangeAspect="1"/>
          </p:cNvPicPr>
          <p:nvPr/>
        </p:nvPicPr>
        <p:blipFill rotWithShape="1">
          <a:blip r:embed="rId2"/>
          <a:srcRect t="13127" r="3398" b="5660"/>
          <a:stretch/>
        </p:blipFill>
        <p:spPr>
          <a:xfrm>
            <a:off x="6653718" y="786069"/>
            <a:ext cx="4776281" cy="2378911"/>
          </a:xfrm>
          <a:prstGeom prst="rect">
            <a:avLst/>
          </a:prstGeom>
        </p:spPr>
      </p:pic>
      <p:pic>
        <p:nvPicPr>
          <p:cNvPr id="14" name="Picture 13">
            <a:extLst>
              <a:ext uri="{FF2B5EF4-FFF2-40B4-BE49-F238E27FC236}">
                <a16:creationId xmlns:a16="http://schemas.microsoft.com/office/drawing/2014/main" id="{EEBA0B9D-D4D5-46C3-B745-F12BF762A922}"/>
              </a:ext>
            </a:extLst>
          </p:cNvPr>
          <p:cNvPicPr>
            <a:picLocks noChangeAspect="1"/>
          </p:cNvPicPr>
          <p:nvPr/>
        </p:nvPicPr>
        <p:blipFill>
          <a:blip r:embed="rId3"/>
          <a:stretch>
            <a:fillRect/>
          </a:stretch>
        </p:blipFill>
        <p:spPr>
          <a:xfrm>
            <a:off x="6653719" y="3776383"/>
            <a:ext cx="4776280" cy="1995294"/>
          </a:xfrm>
          <a:prstGeom prst="rect">
            <a:avLst/>
          </a:prstGeom>
        </p:spPr>
      </p:pic>
      <p:sp>
        <p:nvSpPr>
          <p:cNvPr id="15" name="Content Placeholder 9">
            <a:extLst>
              <a:ext uri="{FF2B5EF4-FFF2-40B4-BE49-F238E27FC236}">
                <a16:creationId xmlns:a16="http://schemas.microsoft.com/office/drawing/2014/main" id="{59E5CC78-076E-47F9-84D2-7ACBB2857B9C}"/>
              </a:ext>
            </a:extLst>
          </p:cNvPr>
          <p:cNvSpPr txBox="1">
            <a:spLocks/>
          </p:cNvSpPr>
          <p:nvPr/>
        </p:nvSpPr>
        <p:spPr>
          <a:xfrm>
            <a:off x="6265634" y="5839052"/>
            <a:ext cx="5664535" cy="527528"/>
          </a:xfrm>
          <a:prstGeom prst="rect">
            <a:avLst/>
          </a:prstGeom>
        </p:spPr>
        <p:txBody>
          <a:bodyPr lIns="0" rIns="0">
            <a:normAutofit/>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dirty="0"/>
              <a:t>Inverted APA with new yoke and “lifter”</a:t>
            </a:r>
          </a:p>
        </p:txBody>
      </p:sp>
      <p:sp>
        <p:nvSpPr>
          <p:cNvPr id="16" name="Content Placeholder 9">
            <a:extLst>
              <a:ext uri="{FF2B5EF4-FFF2-40B4-BE49-F238E27FC236}">
                <a16:creationId xmlns:a16="http://schemas.microsoft.com/office/drawing/2014/main" id="{840D3F6F-63E2-4A65-98D0-E88D344E19B3}"/>
              </a:ext>
            </a:extLst>
          </p:cNvPr>
          <p:cNvSpPr txBox="1">
            <a:spLocks/>
          </p:cNvSpPr>
          <p:nvPr/>
        </p:nvSpPr>
        <p:spPr>
          <a:xfrm>
            <a:off x="6091032" y="3279199"/>
            <a:ext cx="5664535" cy="527528"/>
          </a:xfrm>
          <a:prstGeom prst="rect">
            <a:avLst/>
          </a:prstGeom>
        </p:spPr>
        <p:txBody>
          <a:bodyPr lIns="0" rIns="0">
            <a:normAutofit/>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dirty="0"/>
              <a:t>Standard APA configuration</a:t>
            </a:r>
          </a:p>
        </p:txBody>
      </p:sp>
    </p:spTree>
    <p:extLst>
      <p:ext uri="{BB962C8B-B14F-4D97-AF65-F5344CB8AC3E}">
        <p14:creationId xmlns:p14="http://schemas.microsoft.com/office/powerpoint/2010/main" val="2207663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13DD3-6D1F-456E-B1BF-B752B2645091}"/>
              </a:ext>
            </a:extLst>
          </p:cNvPr>
          <p:cNvSpPr>
            <a:spLocks noGrp="1"/>
          </p:cNvSpPr>
          <p:nvPr>
            <p:ph type="title"/>
          </p:nvPr>
        </p:nvSpPr>
        <p:spPr/>
        <p:txBody>
          <a:bodyPr/>
          <a:lstStyle/>
          <a:p>
            <a:r>
              <a:rPr lang="en-US" dirty="0"/>
              <a:t>Sequence and number of trolleys </a:t>
            </a:r>
          </a:p>
        </p:txBody>
      </p:sp>
      <p:sp>
        <p:nvSpPr>
          <p:cNvPr id="3" name="Date Placeholder 2">
            <a:extLst>
              <a:ext uri="{FF2B5EF4-FFF2-40B4-BE49-F238E27FC236}">
                <a16:creationId xmlns:a16="http://schemas.microsoft.com/office/drawing/2014/main" id="{FAED5267-1E67-4F15-B894-9742F8885072}"/>
              </a:ext>
            </a:extLst>
          </p:cNvPr>
          <p:cNvSpPr>
            <a:spLocks noGrp="1"/>
          </p:cNvSpPr>
          <p:nvPr>
            <p:ph type="dt" sz="half" idx="2"/>
          </p:nvPr>
        </p:nvSpPr>
        <p:spPr/>
        <p:txBody>
          <a:bodyPr/>
          <a:lstStyle/>
          <a:p>
            <a:pPr>
              <a:defRPr/>
            </a:pPr>
            <a:r>
              <a:rPr lang="en-US">
                <a:latin typeface="Helvetica"/>
                <a:cs typeface="Helvetica"/>
              </a:rPr>
              <a:t>16  September 2020</a:t>
            </a:r>
            <a:endParaRPr lang="en-US" dirty="0">
              <a:latin typeface="Helvetica"/>
              <a:cs typeface="Helvetica"/>
            </a:endParaRPr>
          </a:p>
        </p:txBody>
      </p:sp>
      <p:sp>
        <p:nvSpPr>
          <p:cNvPr id="4" name="Footer Placeholder 3">
            <a:extLst>
              <a:ext uri="{FF2B5EF4-FFF2-40B4-BE49-F238E27FC236}">
                <a16:creationId xmlns:a16="http://schemas.microsoft.com/office/drawing/2014/main" id="{5C7D2DCA-4B16-4107-A748-D1D00A9DD4A3}"/>
              </a:ext>
            </a:extLst>
          </p:cNvPr>
          <p:cNvSpPr>
            <a:spLocks noGrp="1"/>
          </p:cNvSpPr>
          <p:nvPr>
            <p:ph type="ftr" sz="quarter" idx="3"/>
          </p:nvPr>
        </p:nvSpPr>
        <p:spPr/>
        <p:txBody>
          <a:bodyPr/>
          <a:lstStyle/>
          <a:p>
            <a:pPr>
              <a:defRPr/>
            </a:pPr>
            <a:r>
              <a:rPr lang="en-US"/>
              <a:t>Dune Trolley Designs </a:t>
            </a:r>
            <a:endParaRPr lang="en-US" dirty="0"/>
          </a:p>
        </p:txBody>
      </p:sp>
      <p:sp>
        <p:nvSpPr>
          <p:cNvPr id="5" name="Slide Number Placeholder 4">
            <a:extLst>
              <a:ext uri="{FF2B5EF4-FFF2-40B4-BE49-F238E27FC236}">
                <a16:creationId xmlns:a16="http://schemas.microsoft.com/office/drawing/2014/main" id="{16F1B372-F2DA-4F6B-8C2A-C2C9EF03DE6D}"/>
              </a:ext>
            </a:extLst>
          </p:cNvPr>
          <p:cNvSpPr>
            <a:spLocks noGrp="1"/>
          </p:cNvSpPr>
          <p:nvPr>
            <p:ph type="sldNum" sz="quarter" idx="4"/>
          </p:nvPr>
        </p:nvSpPr>
        <p:spPr/>
        <p:txBody>
          <a:bodyPr/>
          <a:lstStyle/>
          <a:p>
            <a:pPr>
              <a:defRPr/>
            </a:pPr>
            <a:fld id="{0C39C72E-2A13-EB4D-AD45-6D4E6ACAED8D}" type="slidenum">
              <a:rPr lang="en-US" smtClean="0"/>
              <a:pPr>
                <a:defRPr/>
              </a:pPr>
              <a:t>5</a:t>
            </a:fld>
            <a:endParaRPr lang="en-US" dirty="0"/>
          </a:p>
        </p:txBody>
      </p:sp>
      <p:sp>
        <p:nvSpPr>
          <p:cNvPr id="6" name="Content Placeholder 5">
            <a:extLst>
              <a:ext uri="{FF2B5EF4-FFF2-40B4-BE49-F238E27FC236}">
                <a16:creationId xmlns:a16="http://schemas.microsoft.com/office/drawing/2014/main" id="{F4D66112-0C25-4F38-BF59-7964F7E6D357}"/>
              </a:ext>
            </a:extLst>
          </p:cNvPr>
          <p:cNvSpPr>
            <a:spLocks noGrp="1"/>
          </p:cNvSpPr>
          <p:nvPr>
            <p:ph idx="11"/>
          </p:nvPr>
        </p:nvSpPr>
        <p:spPr/>
        <p:txBody>
          <a:bodyPr/>
          <a:lstStyle/>
          <a:p>
            <a:r>
              <a:rPr lang="en-US" dirty="0"/>
              <a:t>Our current installation plans uses approximately 16 trolleys:</a:t>
            </a:r>
          </a:p>
          <a:p>
            <a:pPr lvl="1"/>
            <a:r>
              <a:rPr lang="en-US" dirty="0"/>
              <a:t>Up to 6 on the 3 main assembly lines plus 1 on the spare line</a:t>
            </a:r>
          </a:p>
          <a:p>
            <a:pPr lvl="1"/>
            <a:r>
              <a:rPr lang="en-US" dirty="0"/>
              <a:t>Up to 3 in the Cold boxes</a:t>
            </a:r>
          </a:p>
          <a:p>
            <a:pPr lvl="1"/>
            <a:r>
              <a:rPr lang="en-US" dirty="0"/>
              <a:t>In the cryostat we would have 3 new APAs entering each week and the cabling and testing process takes about week so potentially you could need 6 more trolleys</a:t>
            </a:r>
          </a:p>
        </p:txBody>
      </p:sp>
      <p:sp>
        <p:nvSpPr>
          <p:cNvPr id="7" name="Content Placeholder 6">
            <a:extLst>
              <a:ext uri="{FF2B5EF4-FFF2-40B4-BE49-F238E27FC236}">
                <a16:creationId xmlns:a16="http://schemas.microsoft.com/office/drawing/2014/main" id="{22A7B6F6-01EA-4054-9CD0-9FAD69A952F0}"/>
              </a:ext>
            </a:extLst>
          </p:cNvPr>
          <p:cNvSpPr>
            <a:spLocks noGrp="1"/>
          </p:cNvSpPr>
          <p:nvPr>
            <p:ph idx="12"/>
          </p:nvPr>
        </p:nvSpPr>
        <p:spPr/>
        <p:txBody>
          <a:bodyPr>
            <a:normAutofit fontScale="92500"/>
          </a:bodyPr>
          <a:lstStyle/>
          <a:p>
            <a:r>
              <a:rPr lang="en-US" dirty="0"/>
              <a:t>When the trolley is removed is still an open question until the cable management test at BNL are completed.</a:t>
            </a:r>
          </a:p>
          <a:p>
            <a:r>
              <a:rPr lang="en-US" dirty="0"/>
              <a:t>Current best estimate is</a:t>
            </a:r>
          </a:p>
          <a:p>
            <a:pPr lvl="1"/>
            <a:r>
              <a:rPr lang="en-US" dirty="0"/>
              <a:t>Move the APA into position so that APA side alignment pins are engaged</a:t>
            </a:r>
          </a:p>
          <a:p>
            <a:pPr lvl="1"/>
            <a:r>
              <a:rPr lang="en-US" dirty="0"/>
              <a:t>Attached APA Hanger to yoke so it remains in a stable position</a:t>
            </a:r>
          </a:p>
          <a:p>
            <a:pPr lvl="1"/>
            <a:r>
              <a:rPr lang="en-US" dirty="0"/>
              <a:t>Do not remove trolleys until all the cable tests are completed and cable management is done in case there are issues. </a:t>
            </a:r>
          </a:p>
          <a:p>
            <a:pPr lvl="1"/>
            <a:r>
              <a:rPr lang="en-US" dirty="0"/>
              <a:t>Remove trolleys in tethered pieces and place in scissor lift for use with the next APA</a:t>
            </a:r>
          </a:p>
        </p:txBody>
      </p:sp>
    </p:spTree>
    <p:extLst>
      <p:ext uri="{BB962C8B-B14F-4D97-AF65-F5344CB8AC3E}">
        <p14:creationId xmlns:p14="http://schemas.microsoft.com/office/powerpoint/2010/main" val="23087977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79A23-B6A8-45CD-A0D4-BC8111BA95D2}"/>
              </a:ext>
            </a:extLst>
          </p:cNvPr>
          <p:cNvSpPr>
            <a:spLocks noGrp="1"/>
          </p:cNvSpPr>
          <p:nvPr>
            <p:ph type="title"/>
          </p:nvPr>
        </p:nvSpPr>
        <p:spPr>
          <a:xfrm>
            <a:off x="199380" y="462518"/>
            <a:ext cx="11763447" cy="647102"/>
          </a:xfrm>
        </p:spPr>
        <p:txBody>
          <a:bodyPr/>
          <a:lstStyle/>
          <a:p>
            <a:r>
              <a:rPr lang="en-US" sz="4000" dirty="0"/>
              <a:t>Removal of ground plane support during cabling</a:t>
            </a:r>
          </a:p>
        </p:txBody>
      </p:sp>
      <p:sp>
        <p:nvSpPr>
          <p:cNvPr id="3" name="Date Placeholder 2">
            <a:extLst>
              <a:ext uri="{FF2B5EF4-FFF2-40B4-BE49-F238E27FC236}">
                <a16:creationId xmlns:a16="http://schemas.microsoft.com/office/drawing/2014/main" id="{52C91DA1-B607-4EA4-B735-64C399284405}"/>
              </a:ext>
            </a:extLst>
          </p:cNvPr>
          <p:cNvSpPr>
            <a:spLocks noGrp="1"/>
          </p:cNvSpPr>
          <p:nvPr>
            <p:ph type="dt" sz="half" idx="2"/>
          </p:nvPr>
        </p:nvSpPr>
        <p:spPr/>
        <p:txBody>
          <a:bodyPr/>
          <a:lstStyle/>
          <a:p>
            <a:pPr>
              <a:defRPr/>
            </a:pPr>
            <a:r>
              <a:rPr lang="en-US">
                <a:latin typeface="Helvetica"/>
                <a:cs typeface="Helvetica"/>
              </a:rPr>
              <a:t>16  September 2020</a:t>
            </a:r>
            <a:endParaRPr lang="en-US" dirty="0">
              <a:latin typeface="Helvetica"/>
              <a:cs typeface="Helvetica"/>
            </a:endParaRPr>
          </a:p>
        </p:txBody>
      </p:sp>
      <p:sp>
        <p:nvSpPr>
          <p:cNvPr id="4" name="Footer Placeholder 3">
            <a:extLst>
              <a:ext uri="{FF2B5EF4-FFF2-40B4-BE49-F238E27FC236}">
                <a16:creationId xmlns:a16="http://schemas.microsoft.com/office/drawing/2014/main" id="{D853788F-12B5-4FD3-B6E8-67FFC3A4A029}"/>
              </a:ext>
            </a:extLst>
          </p:cNvPr>
          <p:cNvSpPr>
            <a:spLocks noGrp="1"/>
          </p:cNvSpPr>
          <p:nvPr>
            <p:ph type="ftr" sz="quarter" idx="3"/>
          </p:nvPr>
        </p:nvSpPr>
        <p:spPr/>
        <p:txBody>
          <a:bodyPr/>
          <a:lstStyle/>
          <a:p>
            <a:pPr>
              <a:defRPr/>
            </a:pPr>
            <a:r>
              <a:rPr lang="en-US"/>
              <a:t>Dune Trolley Designs </a:t>
            </a:r>
            <a:endParaRPr lang="en-US" dirty="0"/>
          </a:p>
        </p:txBody>
      </p:sp>
      <p:sp>
        <p:nvSpPr>
          <p:cNvPr id="5" name="Slide Number Placeholder 4">
            <a:extLst>
              <a:ext uri="{FF2B5EF4-FFF2-40B4-BE49-F238E27FC236}">
                <a16:creationId xmlns:a16="http://schemas.microsoft.com/office/drawing/2014/main" id="{E17F3CC8-BDF1-41F0-B02F-39B328D7B30D}"/>
              </a:ext>
            </a:extLst>
          </p:cNvPr>
          <p:cNvSpPr>
            <a:spLocks noGrp="1"/>
          </p:cNvSpPr>
          <p:nvPr>
            <p:ph type="sldNum" sz="quarter" idx="4"/>
          </p:nvPr>
        </p:nvSpPr>
        <p:spPr/>
        <p:txBody>
          <a:bodyPr/>
          <a:lstStyle/>
          <a:p>
            <a:pPr>
              <a:defRPr/>
            </a:pPr>
            <a:fld id="{0C39C72E-2A13-EB4D-AD45-6D4E6ACAED8D}" type="slidenum">
              <a:rPr lang="en-US" smtClean="0"/>
              <a:pPr>
                <a:defRPr/>
              </a:pPr>
              <a:t>6</a:t>
            </a:fld>
            <a:endParaRPr lang="en-US" dirty="0"/>
          </a:p>
        </p:txBody>
      </p:sp>
      <p:sp>
        <p:nvSpPr>
          <p:cNvPr id="7" name="Content Placeholder 6">
            <a:extLst>
              <a:ext uri="{FF2B5EF4-FFF2-40B4-BE49-F238E27FC236}">
                <a16:creationId xmlns:a16="http://schemas.microsoft.com/office/drawing/2014/main" id="{2F7AF43C-DCF0-405D-B400-99EF3CF8B7D4}"/>
              </a:ext>
            </a:extLst>
          </p:cNvPr>
          <p:cNvSpPr>
            <a:spLocks noGrp="1"/>
          </p:cNvSpPr>
          <p:nvPr>
            <p:ph idx="12"/>
          </p:nvPr>
        </p:nvSpPr>
        <p:spPr>
          <a:xfrm>
            <a:off x="609600" y="1109620"/>
            <a:ext cx="4808048" cy="5031626"/>
          </a:xfrm>
        </p:spPr>
        <p:txBody>
          <a:bodyPr>
            <a:normAutofit/>
          </a:bodyPr>
          <a:lstStyle/>
          <a:p>
            <a:r>
              <a:rPr lang="en-US" dirty="0"/>
              <a:t>If the ground plane supports which are fixing the distance between the DSS beams can be removed during the cable process when this would remove some  access issues</a:t>
            </a:r>
          </a:p>
          <a:p>
            <a:r>
              <a:rPr lang="en-US" dirty="0"/>
              <a:t>We would have to think about the installation sequence. Removing the support beams before the APA goes into position  would minimize damage and clearance to the cable trays</a:t>
            </a:r>
          </a:p>
        </p:txBody>
      </p:sp>
      <p:pic>
        <p:nvPicPr>
          <p:cNvPr id="10" name="Content Placeholder 9">
            <a:extLst>
              <a:ext uri="{FF2B5EF4-FFF2-40B4-BE49-F238E27FC236}">
                <a16:creationId xmlns:a16="http://schemas.microsoft.com/office/drawing/2014/main" id="{12498B69-7BDA-4746-B7D1-FD557553B040}"/>
              </a:ext>
            </a:extLst>
          </p:cNvPr>
          <p:cNvPicPr>
            <a:picLocks noGrp="1"/>
          </p:cNvPicPr>
          <p:nvPr>
            <p:ph idx="11"/>
          </p:nvPr>
        </p:nvPicPr>
        <p:blipFill rotWithShape="1">
          <a:blip r:embed="rId2"/>
          <a:srcRect t="10245" r="25237" b="9620"/>
          <a:stretch/>
        </p:blipFill>
        <p:spPr bwMode="auto">
          <a:xfrm>
            <a:off x="5413367" y="2007555"/>
            <a:ext cx="6549460" cy="400135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10690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EBA90-671A-40A4-BF98-A4A9D6B87791}"/>
              </a:ext>
            </a:extLst>
          </p:cNvPr>
          <p:cNvSpPr>
            <a:spLocks noGrp="1"/>
          </p:cNvSpPr>
          <p:nvPr>
            <p:ph type="title"/>
          </p:nvPr>
        </p:nvSpPr>
        <p:spPr/>
        <p:txBody>
          <a:bodyPr/>
          <a:lstStyle/>
          <a:p>
            <a:r>
              <a:rPr lang="en-US" dirty="0"/>
              <a:t>Vertical Cable Tray – Work in Progress</a:t>
            </a:r>
          </a:p>
        </p:txBody>
      </p:sp>
      <p:sp>
        <p:nvSpPr>
          <p:cNvPr id="3" name="Date Placeholder 2">
            <a:extLst>
              <a:ext uri="{FF2B5EF4-FFF2-40B4-BE49-F238E27FC236}">
                <a16:creationId xmlns:a16="http://schemas.microsoft.com/office/drawing/2014/main" id="{B7BF0885-A02E-4E4E-BF09-0ADB6F49A964}"/>
              </a:ext>
            </a:extLst>
          </p:cNvPr>
          <p:cNvSpPr>
            <a:spLocks noGrp="1"/>
          </p:cNvSpPr>
          <p:nvPr>
            <p:ph type="dt" sz="half" idx="2"/>
          </p:nvPr>
        </p:nvSpPr>
        <p:spPr/>
        <p:txBody>
          <a:bodyPr/>
          <a:lstStyle/>
          <a:p>
            <a:pPr>
              <a:defRPr/>
            </a:pPr>
            <a:r>
              <a:rPr lang="en-US">
                <a:latin typeface="Helvetica"/>
                <a:cs typeface="Helvetica"/>
              </a:rPr>
              <a:t>16  September 2020</a:t>
            </a:r>
            <a:endParaRPr lang="en-US" dirty="0">
              <a:latin typeface="Helvetica"/>
              <a:cs typeface="Helvetica"/>
            </a:endParaRPr>
          </a:p>
        </p:txBody>
      </p:sp>
      <p:sp>
        <p:nvSpPr>
          <p:cNvPr id="4" name="Footer Placeholder 3">
            <a:extLst>
              <a:ext uri="{FF2B5EF4-FFF2-40B4-BE49-F238E27FC236}">
                <a16:creationId xmlns:a16="http://schemas.microsoft.com/office/drawing/2014/main" id="{61FAFC96-5B8A-4175-8006-2F68B0A73E23}"/>
              </a:ext>
            </a:extLst>
          </p:cNvPr>
          <p:cNvSpPr>
            <a:spLocks noGrp="1"/>
          </p:cNvSpPr>
          <p:nvPr>
            <p:ph type="ftr" sz="quarter" idx="3"/>
          </p:nvPr>
        </p:nvSpPr>
        <p:spPr/>
        <p:txBody>
          <a:bodyPr/>
          <a:lstStyle/>
          <a:p>
            <a:pPr>
              <a:defRPr/>
            </a:pPr>
            <a:r>
              <a:rPr lang="en-US"/>
              <a:t>Dune Trolley Designs </a:t>
            </a:r>
            <a:endParaRPr lang="en-US" dirty="0"/>
          </a:p>
        </p:txBody>
      </p:sp>
      <p:sp>
        <p:nvSpPr>
          <p:cNvPr id="5" name="Slide Number Placeholder 4">
            <a:extLst>
              <a:ext uri="{FF2B5EF4-FFF2-40B4-BE49-F238E27FC236}">
                <a16:creationId xmlns:a16="http://schemas.microsoft.com/office/drawing/2014/main" id="{BAA6F10A-BE1C-4263-86CD-5E5E44BE8E08}"/>
              </a:ext>
            </a:extLst>
          </p:cNvPr>
          <p:cNvSpPr>
            <a:spLocks noGrp="1"/>
          </p:cNvSpPr>
          <p:nvPr>
            <p:ph type="sldNum" sz="quarter" idx="4"/>
          </p:nvPr>
        </p:nvSpPr>
        <p:spPr/>
        <p:txBody>
          <a:bodyPr/>
          <a:lstStyle/>
          <a:p>
            <a:pPr>
              <a:defRPr/>
            </a:pPr>
            <a:fld id="{0C39C72E-2A13-EB4D-AD45-6D4E6ACAED8D}" type="slidenum">
              <a:rPr lang="en-US" smtClean="0"/>
              <a:pPr>
                <a:defRPr/>
              </a:pPr>
              <a:t>7</a:t>
            </a:fld>
            <a:endParaRPr lang="en-US" dirty="0"/>
          </a:p>
        </p:txBody>
      </p:sp>
      <p:sp>
        <p:nvSpPr>
          <p:cNvPr id="6" name="Content Placeholder 5">
            <a:extLst>
              <a:ext uri="{FF2B5EF4-FFF2-40B4-BE49-F238E27FC236}">
                <a16:creationId xmlns:a16="http://schemas.microsoft.com/office/drawing/2014/main" id="{66CEC71C-AE2E-4B89-93A5-7881E5AD9191}"/>
              </a:ext>
            </a:extLst>
          </p:cNvPr>
          <p:cNvSpPr>
            <a:spLocks noGrp="1"/>
          </p:cNvSpPr>
          <p:nvPr>
            <p:ph idx="11"/>
          </p:nvPr>
        </p:nvSpPr>
        <p:spPr/>
        <p:txBody>
          <a:bodyPr/>
          <a:lstStyle/>
          <a:p>
            <a:pPr marL="0" indent="0">
              <a:buNone/>
            </a:pPr>
            <a:r>
              <a:rPr lang="en-US" dirty="0"/>
              <a:t>Without a trailing trolley to remove the off balanced cable load the APA could hang out of plane by ~10cm </a:t>
            </a:r>
          </a:p>
          <a:p>
            <a:r>
              <a:rPr lang="en-US" dirty="0"/>
              <a:t>It looks like we are moving in the direction of having a trailing vertical cable tray to manage the cable that goes into the feed-thru. </a:t>
            </a:r>
          </a:p>
          <a:p>
            <a:r>
              <a:rPr lang="en-US" dirty="0"/>
              <a:t>The load would be on a separate trolley, but it would also be secured to the APA via 10mm Rivnut?</a:t>
            </a:r>
          </a:p>
          <a:p>
            <a:r>
              <a:rPr lang="en-US" dirty="0"/>
              <a:t>It would be in place during the cold box test and removed as part of the cabling process in the cryostat.  </a:t>
            </a:r>
          </a:p>
          <a:p>
            <a:endParaRPr lang="en-US" dirty="0"/>
          </a:p>
        </p:txBody>
      </p:sp>
      <p:pic>
        <p:nvPicPr>
          <p:cNvPr id="14" name="Content Placeholder 13" descr="The inside of a building&#10;&#10;Description automatically generated">
            <a:extLst>
              <a:ext uri="{FF2B5EF4-FFF2-40B4-BE49-F238E27FC236}">
                <a16:creationId xmlns:a16="http://schemas.microsoft.com/office/drawing/2014/main" id="{DC3202BC-5090-46CF-89AA-364A0884E629}"/>
              </a:ext>
            </a:extLst>
          </p:cNvPr>
          <p:cNvPicPr>
            <a:picLocks noGrp="1" noChangeAspect="1"/>
          </p:cNvPicPr>
          <p:nvPr>
            <p:ph idx="12"/>
          </p:nvPr>
        </p:nvPicPr>
        <p:blipFill rotWithShape="1">
          <a:blip r:embed="rId2"/>
          <a:srcRect l="14142"/>
          <a:stretch/>
        </p:blipFill>
        <p:spPr>
          <a:xfrm>
            <a:off x="5926368" y="2159540"/>
            <a:ext cx="5839800" cy="3926920"/>
          </a:xfrm>
        </p:spPr>
      </p:pic>
      <p:sp>
        <p:nvSpPr>
          <p:cNvPr id="15" name="TextBox 14">
            <a:extLst>
              <a:ext uri="{FF2B5EF4-FFF2-40B4-BE49-F238E27FC236}">
                <a16:creationId xmlns:a16="http://schemas.microsoft.com/office/drawing/2014/main" id="{3E10B2D9-5677-4333-8B9B-EB085229CFE0}"/>
              </a:ext>
            </a:extLst>
          </p:cNvPr>
          <p:cNvSpPr txBox="1"/>
          <p:nvPr/>
        </p:nvSpPr>
        <p:spPr>
          <a:xfrm>
            <a:off x="8714598" y="1281664"/>
            <a:ext cx="2141469" cy="646331"/>
          </a:xfrm>
          <a:prstGeom prst="rect">
            <a:avLst/>
          </a:prstGeom>
          <a:noFill/>
        </p:spPr>
        <p:txBody>
          <a:bodyPr wrap="square" rtlCol="0">
            <a:spAutoFit/>
          </a:bodyPr>
          <a:lstStyle/>
          <a:p>
            <a:pPr algn="ctr"/>
            <a:r>
              <a:rPr lang="en-US" dirty="0"/>
              <a:t>Trailing Trolley to support vertical tray</a:t>
            </a:r>
          </a:p>
        </p:txBody>
      </p:sp>
      <p:cxnSp>
        <p:nvCxnSpPr>
          <p:cNvPr id="17" name="Straight Arrow Connector 16">
            <a:extLst>
              <a:ext uri="{FF2B5EF4-FFF2-40B4-BE49-F238E27FC236}">
                <a16:creationId xmlns:a16="http://schemas.microsoft.com/office/drawing/2014/main" id="{122F6D3B-BB16-40F7-9DAC-A3C04D65E245}"/>
              </a:ext>
            </a:extLst>
          </p:cNvPr>
          <p:cNvCxnSpPr/>
          <p:nvPr/>
        </p:nvCxnSpPr>
        <p:spPr>
          <a:xfrm>
            <a:off x="10856067" y="1927995"/>
            <a:ext cx="321014" cy="786022"/>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085501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364DC-AEEA-4B08-98ED-F61E8A14FFA6}"/>
              </a:ext>
            </a:extLst>
          </p:cNvPr>
          <p:cNvSpPr>
            <a:spLocks noGrp="1"/>
          </p:cNvSpPr>
          <p:nvPr>
            <p:ph type="title"/>
          </p:nvPr>
        </p:nvSpPr>
        <p:spPr>
          <a:xfrm>
            <a:off x="562086" y="266512"/>
            <a:ext cx="10972800" cy="647102"/>
          </a:xfrm>
        </p:spPr>
        <p:txBody>
          <a:bodyPr/>
          <a:lstStyle/>
          <a:p>
            <a:r>
              <a:rPr lang="en-US" dirty="0"/>
              <a:t>CPA/Slave Trolley</a:t>
            </a:r>
          </a:p>
        </p:txBody>
      </p:sp>
      <p:sp>
        <p:nvSpPr>
          <p:cNvPr id="3" name="Date Placeholder 2">
            <a:extLst>
              <a:ext uri="{FF2B5EF4-FFF2-40B4-BE49-F238E27FC236}">
                <a16:creationId xmlns:a16="http://schemas.microsoft.com/office/drawing/2014/main" id="{BEB3C227-4588-4B3D-95C3-FEB8C6A77774}"/>
              </a:ext>
            </a:extLst>
          </p:cNvPr>
          <p:cNvSpPr>
            <a:spLocks noGrp="1"/>
          </p:cNvSpPr>
          <p:nvPr>
            <p:ph type="dt" sz="half" idx="2"/>
          </p:nvPr>
        </p:nvSpPr>
        <p:spPr/>
        <p:txBody>
          <a:bodyPr/>
          <a:lstStyle/>
          <a:p>
            <a:pPr>
              <a:defRPr/>
            </a:pPr>
            <a:r>
              <a:rPr lang="en-US">
                <a:latin typeface="Helvetica"/>
                <a:cs typeface="Helvetica"/>
              </a:rPr>
              <a:t>16  September 2020</a:t>
            </a:r>
            <a:endParaRPr lang="en-US" dirty="0">
              <a:latin typeface="Helvetica"/>
              <a:cs typeface="Helvetica"/>
            </a:endParaRPr>
          </a:p>
        </p:txBody>
      </p:sp>
      <p:sp>
        <p:nvSpPr>
          <p:cNvPr id="4" name="Footer Placeholder 3">
            <a:extLst>
              <a:ext uri="{FF2B5EF4-FFF2-40B4-BE49-F238E27FC236}">
                <a16:creationId xmlns:a16="http://schemas.microsoft.com/office/drawing/2014/main" id="{4D9E4207-54EB-45CF-A5DF-C0BF68999DC8}"/>
              </a:ext>
            </a:extLst>
          </p:cNvPr>
          <p:cNvSpPr>
            <a:spLocks noGrp="1"/>
          </p:cNvSpPr>
          <p:nvPr>
            <p:ph type="ftr" sz="quarter" idx="3"/>
          </p:nvPr>
        </p:nvSpPr>
        <p:spPr/>
        <p:txBody>
          <a:bodyPr/>
          <a:lstStyle/>
          <a:p>
            <a:pPr>
              <a:defRPr/>
            </a:pPr>
            <a:r>
              <a:rPr lang="en-US" dirty="0"/>
              <a:t>Dune Trolley Designs </a:t>
            </a:r>
          </a:p>
        </p:txBody>
      </p:sp>
      <p:sp>
        <p:nvSpPr>
          <p:cNvPr id="5" name="Slide Number Placeholder 4">
            <a:extLst>
              <a:ext uri="{FF2B5EF4-FFF2-40B4-BE49-F238E27FC236}">
                <a16:creationId xmlns:a16="http://schemas.microsoft.com/office/drawing/2014/main" id="{2280BAD9-279B-4E06-9EE5-1909380E2DE7}"/>
              </a:ext>
            </a:extLst>
          </p:cNvPr>
          <p:cNvSpPr>
            <a:spLocks noGrp="1"/>
          </p:cNvSpPr>
          <p:nvPr>
            <p:ph type="sldNum" sz="quarter" idx="4"/>
          </p:nvPr>
        </p:nvSpPr>
        <p:spPr/>
        <p:txBody>
          <a:bodyPr/>
          <a:lstStyle/>
          <a:p>
            <a:pPr>
              <a:defRPr/>
            </a:pPr>
            <a:fld id="{0C39C72E-2A13-EB4D-AD45-6D4E6ACAED8D}" type="slidenum">
              <a:rPr lang="en-US" smtClean="0"/>
              <a:pPr>
                <a:defRPr/>
              </a:pPr>
              <a:t>8</a:t>
            </a:fld>
            <a:endParaRPr lang="en-US" dirty="0"/>
          </a:p>
        </p:txBody>
      </p:sp>
      <p:sp>
        <p:nvSpPr>
          <p:cNvPr id="6" name="Content Placeholder 5">
            <a:extLst>
              <a:ext uri="{FF2B5EF4-FFF2-40B4-BE49-F238E27FC236}">
                <a16:creationId xmlns:a16="http://schemas.microsoft.com/office/drawing/2014/main" id="{134600C8-CBF3-4A9E-98B1-6561591C0E1D}"/>
              </a:ext>
            </a:extLst>
          </p:cNvPr>
          <p:cNvSpPr>
            <a:spLocks noGrp="1"/>
          </p:cNvSpPr>
          <p:nvPr>
            <p:ph idx="11"/>
          </p:nvPr>
        </p:nvSpPr>
        <p:spPr>
          <a:xfrm>
            <a:off x="313537" y="1032673"/>
            <a:ext cx="5989985" cy="5031626"/>
          </a:xfrm>
        </p:spPr>
        <p:txBody>
          <a:bodyPr>
            <a:normAutofit fontScale="92500" lnSpcReduction="10000"/>
          </a:bodyPr>
          <a:lstStyle/>
          <a:p>
            <a:r>
              <a:rPr lang="en-US" dirty="0"/>
              <a:t>Current status of the slave trolley (identical to the CPA Trolley except no DSS mounting holes) this is the original design used on the DSS by Vic. </a:t>
            </a:r>
          </a:p>
          <a:p>
            <a:pPr lvl="1"/>
            <a:r>
              <a:rPr lang="en-US" dirty="0"/>
              <a:t>It was approved for use during the Phase 1 APA doublet test completed last year.</a:t>
            </a:r>
          </a:p>
          <a:p>
            <a:pPr lvl="1"/>
            <a:r>
              <a:rPr lang="en-US" dirty="0"/>
              <a:t>It is getting re-reviewed as part of the updated APA lifting fixture upgrade to allow us to move a completed APA Double to the TCO beam on the Phase 2 DSS support structure.  </a:t>
            </a:r>
          </a:p>
          <a:p>
            <a:r>
              <a:rPr lang="en-US" dirty="0"/>
              <a:t>We have had several rounds of discussions with Argonne and Giuseppe and expect a completed and approved trolley design by the end of this week</a:t>
            </a:r>
          </a:p>
          <a:p>
            <a:r>
              <a:rPr lang="en-US" dirty="0"/>
              <a:t>We have two slave trolleys for the APA Double and Ash River will fabricate two CPA trolleys for the CPA for the DUNE Trial Assembly work.  </a:t>
            </a:r>
          </a:p>
          <a:p>
            <a:endParaRPr lang="en-US" dirty="0"/>
          </a:p>
        </p:txBody>
      </p:sp>
      <p:pic>
        <p:nvPicPr>
          <p:cNvPr id="8" name="Content Placeholder 8">
            <a:extLst>
              <a:ext uri="{FF2B5EF4-FFF2-40B4-BE49-F238E27FC236}">
                <a16:creationId xmlns:a16="http://schemas.microsoft.com/office/drawing/2014/main" id="{213D745C-D3EF-4C77-9B88-1931F38F9B92}"/>
              </a:ext>
            </a:extLst>
          </p:cNvPr>
          <p:cNvPicPr>
            <a:picLocks noGrp="1" noChangeAspect="1"/>
          </p:cNvPicPr>
          <p:nvPr>
            <p:ph idx="12"/>
          </p:nvPr>
        </p:nvPicPr>
        <p:blipFill>
          <a:blip r:embed="rId2"/>
          <a:stretch>
            <a:fillRect/>
          </a:stretch>
        </p:blipFill>
        <p:spPr>
          <a:xfrm>
            <a:off x="6786392" y="266512"/>
            <a:ext cx="4910245" cy="2191605"/>
          </a:xfrm>
        </p:spPr>
      </p:pic>
      <p:pic>
        <p:nvPicPr>
          <p:cNvPr id="9" name="Content Placeholder 8">
            <a:extLst>
              <a:ext uri="{FF2B5EF4-FFF2-40B4-BE49-F238E27FC236}">
                <a16:creationId xmlns:a16="http://schemas.microsoft.com/office/drawing/2014/main" id="{50FB4E8D-F754-44DD-AFB0-A09580348A18}"/>
              </a:ext>
            </a:extLst>
          </p:cNvPr>
          <p:cNvPicPr>
            <a:picLocks noChangeAspect="1"/>
          </p:cNvPicPr>
          <p:nvPr/>
        </p:nvPicPr>
        <p:blipFill>
          <a:blip r:embed="rId3"/>
          <a:stretch>
            <a:fillRect/>
          </a:stretch>
        </p:blipFill>
        <p:spPr>
          <a:xfrm>
            <a:off x="6786393" y="2314336"/>
            <a:ext cx="4910245" cy="3849216"/>
          </a:xfrm>
          <a:prstGeom prst="rect">
            <a:avLst/>
          </a:prstGeom>
        </p:spPr>
      </p:pic>
      <p:cxnSp>
        <p:nvCxnSpPr>
          <p:cNvPr id="11" name="Straight Arrow Connector 10">
            <a:extLst>
              <a:ext uri="{FF2B5EF4-FFF2-40B4-BE49-F238E27FC236}">
                <a16:creationId xmlns:a16="http://schemas.microsoft.com/office/drawing/2014/main" id="{3ACD41B5-63AB-4722-886C-36E28A704830}"/>
              </a:ext>
            </a:extLst>
          </p:cNvPr>
          <p:cNvCxnSpPr>
            <a:cxnSpLocks/>
          </p:cNvCxnSpPr>
          <p:nvPr/>
        </p:nvCxnSpPr>
        <p:spPr>
          <a:xfrm flipV="1">
            <a:off x="6303522" y="1498061"/>
            <a:ext cx="1313235" cy="1343440"/>
          </a:xfrm>
          <a:prstGeom prst="straightConnector1">
            <a:avLst/>
          </a:prstGeom>
          <a:ln w="31750">
            <a:solidFill>
              <a:srgbClr val="FF0000"/>
            </a:solidFill>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7299851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D29FB14-3D25-4F0B-9D26-AA32D9B3AB42}"/>
              </a:ext>
            </a:extLst>
          </p:cNvPr>
          <p:cNvSpPr>
            <a:spLocks noGrp="1"/>
          </p:cNvSpPr>
          <p:nvPr>
            <p:ph type="title"/>
          </p:nvPr>
        </p:nvSpPr>
        <p:spPr>
          <a:xfrm>
            <a:off x="516835" y="246704"/>
            <a:ext cx="11299872" cy="1313740"/>
          </a:xfrm>
        </p:spPr>
        <p:txBody>
          <a:bodyPr>
            <a:normAutofit fontScale="90000"/>
          </a:bodyPr>
          <a:lstStyle/>
          <a:p>
            <a:r>
              <a:rPr lang="en-US" dirty="0"/>
              <a:t>Once Engineering notes approved, DSS Load Test plan and HA approved for testing Phase 2 structure</a:t>
            </a:r>
          </a:p>
        </p:txBody>
      </p:sp>
      <p:pic>
        <p:nvPicPr>
          <p:cNvPr id="11" name="Content Placeholder 10">
            <a:extLst>
              <a:ext uri="{FF2B5EF4-FFF2-40B4-BE49-F238E27FC236}">
                <a16:creationId xmlns:a16="http://schemas.microsoft.com/office/drawing/2014/main" id="{B3291DE6-AB72-43C5-BC17-A4AA3CD5A333}"/>
              </a:ext>
            </a:extLst>
          </p:cNvPr>
          <p:cNvPicPr>
            <a:picLocks noGrp="1" noChangeAspect="1"/>
          </p:cNvPicPr>
          <p:nvPr>
            <p:ph idx="11"/>
          </p:nvPr>
        </p:nvPicPr>
        <p:blipFill>
          <a:blip r:embed="rId2"/>
          <a:stretch>
            <a:fillRect/>
          </a:stretch>
        </p:blipFill>
        <p:spPr>
          <a:xfrm>
            <a:off x="1502318" y="1411085"/>
            <a:ext cx="9187364" cy="4867478"/>
          </a:xfrm>
        </p:spPr>
      </p:pic>
      <p:sp>
        <p:nvSpPr>
          <p:cNvPr id="3" name="Date Placeholder 2">
            <a:extLst>
              <a:ext uri="{FF2B5EF4-FFF2-40B4-BE49-F238E27FC236}">
                <a16:creationId xmlns:a16="http://schemas.microsoft.com/office/drawing/2014/main" id="{4C351F82-86C5-4061-A32B-2369552DAE77}"/>
              </a:ext>
            </a:extLst>
          </p:cNvPr>
          <p:cNvSpPr>
            <a:spLocks noGrp="1"/>
          </p:cNvSpPr>
          <p:nvPr>
            <p:ph type="dt" sz="half" idx="2"/>
          </p:nvPr>
        </p:nvSpPr>
        <p:spPr/>
        <p:txBody>
          <a:bodyPr/>
          <a:lstStyle/>
          <a:p>
            <a:pPr>
              <a:defRPr/>
            </a:pPr>
            <a:r>
              <a:rPr lang="en-US">
                <a:latin typeface="Helvetica"/>
                <a:cs typeface="Helvetica"/>
              </a:rPr>
              <a:t>16  September 2020</a:t>
            </a:r>
            <a:endParaRPr lang="en-US" dirty="0">
              <a:latin typeface="Helvetica"/>
              <a:cs typeface="Helvetica"/>
            </a:endParaRPr>
          </a:p>
        </p:txBody>
      </p:sp>
      <p:sp>
        <p:nvSpPr>
          <p:cNvPr id="4" name="Footer Placeholder 3">
            <a:extLst>
              <a:ext uri="{FF2B5EF4-FFF2-40B4-BE49-F238E27FC236}">
                <a16:creationId xmlns:a16="http://schemas.microsoft.com/office/drawing/2014/main" id="{D574BCB1-1ABF-4FA6-B939-135F2C224947}"/>
              </a:ext>
            </a:extLst>
          </p:cNvPr>
          <p:cNvSpPr>
            <a:spLocks noGrp="1"/>
          </p:cNvSpPr>
          <p:nvPr>
            <p:ph type="ftr" sz="quarter" idx="3"/>
          </p:nvPr>
        </p:nvSpPr>
        <p:spPr/>
        <p:txBody>
          <a:bodyPr/>
          <a:lstStyle/>
          <a:p>
            <a:pPr>
              <a:defRPr/>
            </a:pPr>
            <a:r>
              <a:rPr lang="en-US"/>
              <a:t>Dune Trolley Designs </a:t>
            </a:r>
            <a:endParaRPr lang="en-US" dirty="0"/>
          </a:p>
        </p:txBody>
      </p:sp>
      <p:sp>
        <p:nvSpPr>
          <p:cNvPr id="5" name="Slide Number Placeholder 4">
            <a:extLst>
              <a:ext uri="{FF2B5EF4-FFF2-40B4-BE49-F238E27FC236}">
                <a16:creationId xmlns:a16="http://schemas.microsoft.com/office/drawing/2014/main" id="{C4A3ED19-0CA9-4C33-8C47-514455DD6EBA}"/>
              </a:ext>
            </a:extLst>
          </p:cNvPr>
          <p:cNvSpPr>
            <a:spLocks noGrp="1"/>
          </p:cNvSpPr>
          <p:nvPr>
            <p:ph type="sldNum" sz="quarter" idx="4"/>
          </p:nvPr>
        </p:nvSpPr>
        <p:spPr/>
        <p:txBody>
          <a:bodyPr/>
          <a:lstStyle/>
          <a:p>
            <a:pPr>
              <a:defRPr/>
            </a:pPr>
            <a:fld id="{0C39C72E-2A13-EB4D-AD45-6D4E6ACAED8D}" type="slidenum">
              <a:rPr lang="en-US" smtClean="0"/>
              <a:pPr>
                <a:defRPr/>
              </a:pPr>
              <a:t>9</a:t>
            </a:fld>
            <a:endParaRPr lang="en-US" dirty="0"/>
          </a:p>
        </p:txBody>
      </p:sp>
    </p:spTree>
    <p:extLst>
      <p:ext uri="{BB962C8B-B14F-4D97-AF65-F5344CB8AC3E}">
        <p14:creationId xmlns:p14="http://schemas.microsoft.com/office/powerpoint/2010/main" val="813987004"/>
      </p:ext>
    </p:extLst>
  </p:cSld>
  <p:clrMapOvr>
    <a:masterClrMapping/>
  </p:clrMapOvr>
</p:sld>
</file>

<file path=ppt/theme/theme1.xml><?xml version="1.0" encoding="utf-8"?>
<a:theme xmlns:a="http://schemas.openxmlformats.org/drawingml/2006/main" name="LBNF Content-Footer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3705</TotalTime>
  <Words>1171</Words>
  <Application>Microsoft Office PowerPoint</Application>
  <PresentationFormat>Widescreen</PresentationFormat>
  <Paragraphs>117</Paragraphs>
  <Slides>15</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15</vt:i4>
      </vt:variant>
    </vt:vector>
  </HeadingPairs>
  <TitlesOfParts>
    <vt:vector size="22" baseType="lpstr">
      <vt:lpstr>Arial</vt:lpstr>
      <vt:lpstr>Calibri</vt:lpstr>
      <vt:lpstr>Calibri Light</vt:lpstr>
      <vt:lpstr>Helvetica</vt:lpstr>
      <vt:lpstr>Lucida Grande</vt:lpstr>
      <vt:lpstr>LBNF Content-Footer Theme</vt:lpstr>
      <vt:lpstr>Custom Design</vt:lpstr>
      <vt:lpstr>PowerPoint Presentation</vt:lpstr>
      <vt:lpstr>APA Trolley</vt:lpstr>
      <vt:lpstr>Access the trolley</vt:lpstr>
      <vt:lpstr>Open questions </vt:lpstr>
      <vt:lpstr>Sequence and number of trolleys </vt:lpstr>
      <vt:lpstr>Removal of ground plane support during cabling</vt:lpstr>
      <vt:lpstr>Vertical Cable Tray – Work in Progress</vt:lpstr>
      <vt:lpstr>CPA/Slave Trolley</vt:lpstr>
      <vt:lpstr>Once Engineering notes approved, DSS Load Test plan and HA approved for testing Phase 2 structure</vt:lpstr>
      <vt:lpstr>Shuttle beam trolly design problem</vt:lpstr>
      <vt:lpstr>Shuttle Trolley missing in v.6 model </vt:lpstr>
      <vt:lpstr>Additional installation comments from change in DSS location </vt:lpstr>
      <vt:lpstr>Length of Top and Bottom FC</vt:lpstr>
      <vt:lpstr>Clearance of Bottom FC latch</vt:lpstr>
      <vt:lpstr>DSS stabilization support during installation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Miller</dc:creator>
  <cp:lastModifiedBy>William H Miller Jr</cp:lastModifiedBy>
  <cp:revision>150</cp:revision>
  <dcterms:created xsi:type="dcterms:W3CDTF">2020-02-02T09:46:57Z</dcterms:created>
  <dcterms:modified xsi:type="dcterms:W3CDTF">2020-09-16T12:52:11Z</dcterms:modified>
</cp:coreProperties>
</file>