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0" r:id="rId1"/>
  </p:sldMasterIdLst>
  <p:notesMasterIdLst>
    <p:notesMasterId r:id="rId5"/>
  </p:notesMasterIdLst>
  <p:handoutMasterIdLst>
    <p:handoutMasterId r:id="rId6"/>
  </p:handoutMasterIdLst>
  <p:sldIdLst>
    <p:sldId id="606" r:id="rId2"/>
    <p:sldId id="1071" r:id="rId3"/>
    <p:sldId id="1068" r:id="rId4"/>
  </p:sldIdLst>
  <p:sldSz cx="12192000" cy="6858000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Franklin Gothic Book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3202988-0087-9145-89D5-9A387C555A96}">
          <p14:sldIdLst>
            <p14:sldId id="606"/>
            <p14:sldId id="1071"/>
            <p14:sldId id="10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Chew jtchew@lbl.gov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497B"/>
    <a:srgbClr val="4A66AC"/>
    <a:srgbClr val="01FF36"/>
    <a:srgbClr val="89A54E"/>
    <a:srgbClr val="4F81BD"/>
    <a:srgbClr val="4B7BB4"/>
    <a:srgbClr val="ACA545"/>
    <a:srgbClr val="FFFFFF"/>
    <a:srgbClr val="E56C0A"/>
    <a:srgbClr val="4A3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/>
    <p:restoredTop sz="86441" autoAdjust="0"/>
  </p:normalViewPr>
  <p:slideViewPr>
    <p:cSldViewPr snapToGrid="0">
      <p:cViewPr varScale="1">
        <p:scale>
          <a:sx n="88" d="100"/>
          <a:sy n="88" d="100"/>
        </p:scale>
        <p:origin x="30" y="-3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36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50" d="100"/>
        <a:sy n="250" d="100"/>
      </p:scale>
      <p:origin x="0" y="9616"/>
    </p:cViewPr>
  </p:sorterViewPr>
  <p:notesViewPr>
    <p:cSldViewPr snapToGrid="0">
      <p:cViewPr varScale="1">
        <p:scale>
          <a:sx n="116" d="100"/>
          <a:sy n="116" d="100"/>
        </p:scale>
        <p:origin x="3120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AEAAC-FF4A-BB4E-8F33-70C3EF028A8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21B7B-7190-7045-8798-B4539428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3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AutoShape 3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AutoShape 3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x-none"/>
          </a:p>
        </p:txBody>
      </p:sp>
      <p:sp>
        <p:nvSpPr>
          <p:cNvPr id="6187" name="Rectangle 4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6400" y="685800"/>
            <a:ext cx="5981700" cy="33655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88" name="Rectangle 4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229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08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fld id="{E84E3283-8A06-0E42-A559-FF12BE7771D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42545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85800"/>
            <a:ext cx="5981700" cy="3365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84E3283-8A06-0E42-A559-FF12BE7771D8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32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7813E7-07E4-894D-A99F-D4B7A4263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8600" y="6477001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" y="990600"/>
            <a:ext cx="12189372" cy="5105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6474" y="6489562"/>
            <a:ext cx="6889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5"/>
            <a:ext cx="12192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9"/>
            <a:ext cx="12192000" cy="84308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3CD615-2D8E-C64E-9236-C312BECBFD7A}"/>
              </a:ext>
            </a:extLst>
          </p:cNvPr>
          <p:cNvGrpSpPr/>
          <p:nvPr userDrawn="1"/>
        </p:nvGrpSpPr>
        <p:grpSpPr>
          <a:xfrm>
            <a:off x="0" y="6239580"/>
            <a:ext cx="12192000" cy="618420"/>
            <a:chOff x="0" y="6400800"/>
            <a:chExt cx="12192000" cy="6184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5DCDE9-B2DA-4D48-B80B-F86CE95E1C96}"/>
                </a:ext>
              </a:extLst>
            </p:cNvPr>
            <p:cNvSpPr/>
            <p:nvPr/>
          </p:nvSpPr>
          <p:spPr>
            <a:xfrm>
              <a:off x="0" y="6400800"/>
              <a:ext cx="12192000" cy="618420"/>
            </a:xfrm>
            <a:prstGeom prst="rect">
              <a:avLst/>
            </a:prstGeom>
            <a:solidFill>
              <a:srgbClr val="0039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/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1" descr="ATAP_footer_orange_reversed_.png">
              <a:extLst>
                <a:ext uri="{FF2B5EF4-FFF2-40B4-BE49-F238E27FC236}">
                  <a16:creationId xmlns:a16="http://schemas.microsoft.com/office/drawing/2014/main" id="{BDAB032D-C511-FD4F-B789-B6DDA01A8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08" y="6550027"/>
              <a:ext cx="2628592" cy="39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RGB_White-Seal_White-Mark_SC_Horizontal.png">
              <a:extLst>
                <a:ext uri="{FF2B5EF4-FFF2-40B4-BE49-F238E27FC236}">
                  <a16:creationId xmlns:a16="http://schemas.microsoft.com/office/drawing/2014/main" id="{A8A06B13-5917-6B44-B7CE-51EDC216B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00" y="6518149"/>
              <a:ext cx="2286000" cy="38372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2B7A7CD-7696-FE4C-BAC8-F1709899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557" y="6409620"/>
              <a:ext cx="775043" cy="584682"/>
            </a:xfrm>
            <a:prstGeom prst="rect">
              <a:avLst/>
            </a:prstGeom>
          </p:spPr>
        </p:pic>
        <p:pic>
          <p:nvPicPr>
            <p:cNvPr id="10" name="Picture 2" descr="The Berkeley Lab Laser Accelerator logo">
              <a:extLst>
                <a:ext uri="{FF2B5EF4-FFF2-40B4-BE49-F238E27FC236}">
                  <a16:creationId xmlns:a16="http://schemas.microsoft.com/office/drawing/2014/main" id="{1250346B-6366-DE40-948F-7127648DE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41" y="6553200"/>
              <a:ext cx="2059459" cy="381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0C11F7-91F7-EF4B-BDE6-9C994AE44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00" y="6510167"/>
            <a:ext cx="688900" cy="347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4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395A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556" y="1600205"/>
            <a:ext cx="1097926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211627" y="-142629"/>
            <a:ext cx="12596659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0" name="Picture 49" descr="RGB_White-Seal_White-Mark_SC_Horizontal.png">
            <a:extLst>
              <a:ext uri="{FF2B5EF4-FFF2-40B4-BE49-F238E27FC236}">
                <a16:creationId xmlns:a16="http://schemas.microsoft.com/office/drawing/2014/main" id="{D0FC1251-9BFE-214D-9A96-658D94CF13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6356933"/>
            <a:ext cx="2286000" cy="383721"/>
          </a:xfrm>
          <a:prstGeom prst="rect">
            <a:avLst/>
          </a:prstGeom>
        </p:spPr>
      </p:pic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B98448C-F9A5-154C-B2C0-08CFA44F2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84" y="6486249"/>
            <a:ext cx="679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260E43B-7F43-FA45-AAB7-E054FD6CC4E3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7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4154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tiff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-28334"/>
            <a:ext cx="12192000" cy="6886334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9" rIns="91416" bIns="45709" numCol="1" rtlCol="0" anchor="t" anchorCtr="0" compatLnSpc="1">
            <a:prstTxWarp prst="textNoShape">
              <a:avLst/>
            </a:prstTxWarp>
          </a:bodyPr>
          <a:lstStyle/>
          <a:p>
            <a:pPr defTabSz="914165" eaLnBrk="0" hangingPunct="0"/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843086"/>
          </a:xfrm>
        </p:spPr>
        <p:txBody>
          <a:bodyPr/>
          <a:lstStyle/>
          <a:p>
            <a:r>
              <a:rPr lang="en-US" dirty="0"/>
              <a:t>Near-term R&amp;D at BELLA towards a laser-plasma-based collider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1B1B1D-2F66-854C-8700-5D7F6D38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2871" y="1066804"/>
            <a:ext cx="9737272" cy="36105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venir Next Condensed Demi Bold"/>
                <a:ea typeface="+mj-ea"/>
                <a:cs typeface="Avenir Next Condensed Demi 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1313" indent="-341313">
              <a:spcBef>
                <a:spcPts val="90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A. J. Gonsalves, C. Benedetti, S. S. Bulanov, </a:t>
            </a: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C. G. R Geddes, E.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Esarey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K. Nakamura, L.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Obst-Huebl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C. B. Schroeder, S. Steinke, J. van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Tilborg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M. Turner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1313" indent="-341313">
              <a:spcBef>
                <a:spcPts val="900"/>
              </a:spcBef>
              <a:defRPr/>
            </a:pPr>
            <a:endParaRPr lang="en-US" sz="2400" b="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4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Snowmass AF6 workshop</a:t>
            </a:r>
          </a:p>
          <a:p>
            <a:pPr marL="341313" indent="-341313">
              <a:spcBef>
                <a:spcPts val="900"/>
              </a:spcBef>
              <a:defRPr/>
            </a:pPr>
            <a:r>
              <a:rPr lang="en-US" sz="24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September 24</a:t>
            </a:r>
            <a:r>
              <a:rPr lang="en-US" sz="2400" b="0" baseline="3000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</a:t>
            </a:r>
            <a:r>
              <a:rPr lang="en-US" sz="2400" b="0" dirty="0">
                <a:solidFill>
                  <a:prstClr val="white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2020</a:t>
            </a:r>
          </a:p>
          <a:p>
            <a:pPr marL="341313" indent="-341313">
              <a:spcBef>
                <a:spcPts val="900"/>
              </a:spcBef>
              <a:defRPr/>
            </a:pPr>
            <a:endParaRPr lang="en-US" sz="2400" dirty="0">
              <a:solidFill>
                <a:prstClr val="white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74F3E-F903-3741-AD04-96CC80F40F8A}"/>
              </a:ext>
            </a:extLst>
          </p:cNvPr>
          <p:cNvGrpSpPr/>
          <p:nvPr/>
        </p:nvGrpSpPr>
        <p:grpSpPr>
          <a:xfrm>
            <a:off x="0" y="6239580"/>
            <a:ext cx="12192000" cy="618420"/>
            <a:chOff x="0" y="6400800"/>
            <a:chExt cx="12192000" cy="6184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BE6198-95CA-044F-804B-295FACCBCBFF}"/>
                </a:ext>
              </a:extLst>
            </p:cNvPr>
            <p:cNvSpPr/>
            <p:nvPr/>
          </p:nvSpPr>
          <p:spPr>
            <a:xfrm>
              <a:off x="0" y="6400800"/>
              <a:ext cx="12192000" cy="618420"/>
            </a:xfrm>
            <a:prstGeom prst="rect">
              <a:avLst/>
            </a:prstGeom>
            <a:solidFill>
              <a:srgbClr val="00395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6" tIns="45709" rIns="91416" bIns="45709" anchor="ctr"/>
            <a:lstStyle/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algn="ctr" defTabSz="457082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" name="Picture 1" descr="ATAP_footer_orange_reversed_.png">
              <a:extLst>
                <a:ext uri="{FF2B5EF4-FFF2-40B4-BE49-F238E27FC236}">
                  <a16:creationId xmlns:a16="http://schemas.microsoft.com/office/drawing/2014/main" id="{B5F86AA8-7108-494C-BAAC-6261773CA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08" y="6550027"/>
              <a:ext cx="2628592" cy="392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RGB_White-Seal_White-Mark_SC_Horizontal.png">
              <a:extLst>
                <a:ext uri="{FF2B5EF4-FFF2-40B4-BE49-F238E27FC236}">
                  <a16:creationId xmlns:a16="http://schemas.microsoft.com/office/drawing/2014/main" id="{44E71FC1-03CD-5048-B9BE-AAF2EF469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9600" y="6518149"/>
              <a:ext cx="2286000" cy="38372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E84A1A-319D-C64C-A0F3-9B5342C88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6557" y="6409620"/>
              <a:ext cx="775043" cy="584682"/>
            </a:xfrm>
            <a:prstGeom prst="rect">
              <a:avLst/>
            </a:prstGeom>
          </p:spPr>
        </p:pic>
        <p:pic>
          <p:nvPicPr>
            <p:cNvPr id="14" name="Picture 2" descr="The Berkeley Lab Laser Accelerator logo">
              <a:extLst>
                <a:ext uri="{FF2B5EF4-FFF2-40B4-BE49-F238E27FC236}">
                  <a16:creationId xmlns:a16="http://schemas.microsoft.com/office/drawing/2014/main" id="{71421CB9-E93F-404E-88D0-5731C5F39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941" y="6553200"/>
              <a:ext cx="2059459" cy="381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0276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BELLA 2</a:t>
            </a:r>
            <a:r>
              <a:rPr lang="en-US" baseline="30000" dirty="0"/>
              <a:t>nd</a:t>
            </a:r>
            <a:r>
              <a:rPr lang="en-US" dirty="0"/>
              <a:t> beamline under construction for staging experiments per strategic roadmap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30597B-C2EE-4070-9097-B59585E65324}"/>
              </a:ext>
            </a:extLst>
          </p:cNvPr>
          <p:cNvSpPr txBox="1"/>
          <p:nvPr/>
        </p:nvSpPr>
        <p:spPr>
          <a:xfrm>
            <a:off x="1" y="924334"/>
            <a:ext cx="12191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85900" lvl="2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>
              <a:spcBef>
                <a:spcPts val="600"/>
              </a:spcBef>
            </a:pPr>
            <a:r>
              <a:rPr lang="en-US" dirty="0"/>
              <a:t>Staged, channel-guided LPAs offer potential for high-gradient, efficient colliders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Staging mitigates dephasing and pump depletion. Plasma channel mitigates diffraction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39B61-0732-4689-8427-61D0CEC6D104}"/>
              </a:ext>
            </a:extLst>
          </p:cNvPr>
          <p:cNvSpPr txBox="1"/>
          <p:nvPr/>
        </p:nvSpPr>
        <p:spPr>
          <a:xfrm>
            <a:off x="176215" y="6046114"/>
            <a:ext cx="35269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</a:rPr>
              <a:t>C. B. Schroeder </a:t>
            </a:r>
            <a:r>
              <a:rPr lang="en-US" sz="1100" i="1" dirty="0">
                <a:solidFill>
                  <a:schemeClr val="tx1"/>
                </a:solidFill>
              </a:rPr>
              <a:t>et al</a:t>
            </a:r>
            <a:r>
              <a:rPr lang="en-US" sz="1100" dirty="0">
                <a:solidFill>
                  <a:schemeClr val="tx1"/>
                </a:solidFill>
              </a:rPr>
              <a:t>., PRSTAB  </a:t>
            </a:r>
            <a:r>
              <a:rPr lang="en-US" sz="1100" b="1" dirty="0">
                <a:solidFill>
                  <a:schemeClr val="tx1"/>
                </a:solidFill>
              </a:rPr>
              <a:t>13</a:t>
            </a:r>
            <a:r>
              <a:rPr lang="en-US" sz="1100" dirty="0">
                <a:solidFill>
                  <a:schemeClr val="tx1"/>
                </a:solidFill>
              </a:rPr>
              <a:t>, 101301 (2010);</a:t>
            </a:r>
          </a:p>
          <a:p>
            <a:r>
              <a:rPr lang="da-DK" sz="1100" dirty="0"/>
              <a:t>S. Steinke </a:t>
            </a:r>
            <a:r>
              <a:rPr lang="da-DK" sz="1100" i="1" dirty="0"/>
              <a:t>et al</a:t>
            </a:r>
            <a:r>
              <a:rPr lang="da-DK" sz="1100" dirty="0"/>
              <a:t>., Nature 530, 190 (2016)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27F132-5B19-4B17-AF1F-B7D09B8E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8" y="4733583"/>
            <a:ext cx="3868045" cy="1183055"/>
          </a:xfrm>
          <a:prstGeom prst="rect">
            <a:avLst/>
          </a:prstGeom>
          <a:ln w="38100">
            <a:solidFill>
              <a:srgbClr val="01FF36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452222-9287-4F86-B836-0747A84487D3}"/>
              </a:ext>
            </a:extLst>
          </p:cNvPr>
          <p:cNvSpPr/>
          <p:nvPr/>
        </p:nvSpPr>
        <p:spPr>
          <a:xfrm>
            <a:off x="1948097" y="2124622"/>
            <a:ext cx="4608689" cy="247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F206CB-1CD3-4786-AC2D-5B368A38C9E8}"/>
              </a:ext>
            </a:extLst>
          </p:cNvPr>
          <p:cNvGrpSpPr/>
          <p:nvPr/>
        </p:nvGrpSpPr>
        <p:grpSpPr>
          <a:xfrm>
            <a:off x="4493638" y="1818389"/>
            <a:ext cx="5666170" cy="4182528"/>
            <a:chOff x="5207647" y="1348081"/>
            <a:chExt cx="5051643" cy="349408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C75F34-1CEC-4A9C-80ED-2DCE3A34E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54" t="13766" b="38356"/>
            <a:stretch/>
          </p:blipFill>
          <p:spPr>
            <a:xfrm>
              <a:off x="5207647" y="1348081"/>
              <a:ext cx="5051643" cy="228462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9EA713-155E-4854-9E55-E014DDDB0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754" t="61643" r="22799" b="13010"/>
            <a:stretch/>
          </p:blipFill>
          <p:spPr>
            <a:xfrm>
              <a:off x="5207647" y="3632705"/>
              <a:ext cx="2966939" cy="1209457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D981481-A676-4A5F-AAAB-A7A71BA15380}"/>
              </a:ext>
            </a:extLst>
          </p:cNvPr>
          <p:cNvGrpSpPr/>
          <p:nvPr/>
        </p:nvGrpSpPr>
        <p:grpSpPr>
          <a:xfrm>
            <a:off x="19160" y="1818389"/>
            <a:ext cx="4454236" cy="2608961"/>
            <a:chOff x="19160" y="1818389"/>
            <a:chExt cx="4454236" cy="260896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B13F44-A241-4D95-9D42-FCFCFFE32D35}"/>
                </a:ext>
              </a:extLst>
            </p:cNvPr>
            <p:cNvGrpSpPr/>
            <p:nvPr/>
          </p:nvGrpSpPr>
          <p:grpSpPr>
            <a:xfrm>
              <a:off x="19160" y="1818389"/>
              <a:ext cx="4454236" cy="2608961"/>
              <a:chOff x="1996589" y="2118191"/>
              <a:chExt cx="4454236" cy="260896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ED79494-86E0-6548-8ABB-6BFD33CE95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4" t="11543" r="1515" b="41704"/>
              <a:stretch/>
            </p:blipFill>
            <p:spPr>
              <a:xfrm>
                <a:off x="1996589" y="2378598"/>
                <a:ext cx="4454236" cy="234855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A5C020-2AFE-4139-9456-5FF8594AF221}"/>
                  </a:ext>
                </a:extLst>
              </p:cNvPr>
              <p:cNvSpPr/>
              <p:nvPr/>
            </p:nvSpPr>
            <p:spPr>
              <a:xfrm>
                <a:off x="4179130" y="2663252"/>
                <a:ext cx="2271695" cy="20500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FC9EA0D-A2D6-4211-A814-31D71B588F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74" t="1708" r="1515" b="93364"/>
              <a:stretch/>
            </p:blipFill>
            <p:spPr>
              <a:xfrm>
                <a:off x="1996589" y="2118191"/>
                <a:ext cx="4454236" cy="247546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6918381-54F4-1D44-A89B-83276C655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3240" y="2473920"/>
              <a:ext cx="1481395" cy="19429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215A21-B958-4120-AD3C-4D6722A55980}"/>
              </a:ext>
            </a:extLst>
          </p:cNvPr>
          <p:cNvCxnSpPr>
            <a:cxnSpLocks/>
            <a:stCxn id="9" idx="3"/>
            <a:endCxn id="42" idx="1"/>
          </p:cNvCxnSpPr>
          <p:nvPr/>
        </p:nvCxnSpPr>
        <p:spPr>
          <a:xfrm flipV="1">
            <a:off x="4135723" y="5032650"/>
            <a:ext cx="357915" cy="292461"/>
          </a:xfrm>
          <a:prstGeom prst="straightConnector1">
            <a:avLst/>
          </a:prstGeom>
          <a:ln w="38100">
            <a:solidFill>
              <a:srgbClr val="01FF3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16BB4BC-D7B7-47B6-995D-12D86B131682}"/>
              </a:ext>
            </a:extLst>
          </p:cNvPr>
          <p:cNvSpPr/>
          <p:nvPr/>
        </p:nvSpPr>
        <p:spPr>
          <a:xfrm>
            <a:off x="4493638" y="4800572"/>
            <a:ext cx="656297" cy="464155"/>
          </a:xfrm>
          <a:prstGeom prst="rect">
            <a:avLst/>
          </a:prstGeom>
          <a:noFill/>
          <a:ln w="38100">
            <a:solidFill>
              <a:srgbClr val="01FF3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655A5C-A4AA-4EA6-995E-B372B7024A71}"/>
              </a:ext>
            </a:extLst>
          </p:cNvPr>
          <p:cNvSpPr txBox="1"/>
          <p:nvPr/>
        </p:nvSpPr>
        <p:spPr>
          <a:xfrm>
            <a:off x="7739397" y="4483885"/>
            <a:ext cx="432946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marL="342900" indent="-3429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5850" lvl="1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85900" lvl="2" indent="-3429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marL="0" indent="0" algn="ctr">
              <a:spcBef>
                <a:spcPts val="600"/>
              </a:spcBef>
              <a:buNone/>
            </a:pPr>
            <a:r>
              <a:rPr lang="en-US" sz="2000" dirty="0"/>
              <a:t>R&amp;D required</a:t>
            </a:r>
          </a:p>
          <a:p>
            <a:pPr marL="228600" indent="-228600">
              <a:spcBef>
                <a:spcPts val="600"/>
              </a:spcBef>
            </a:pPr>
            <a:r>
              <a:rPr lang="en-US" sz="2000" dirty="0"/>
              <a:t>Stable, thin plasma mirrors with ~</a:t>
            </a:r>
            <a:r>
              <a:rPr lang="en-US" sz="2000" dirty="0">
                <a:latin typeface="Symbol" panose="05050102010706020507" pitchFamily="18" charset="2"/>
              </a:rPr>
              <a:t>l</a:t>
            </a:r>
            <a:r>
              <a:rPr lang="en-US" sz="2000" dirty="0"/>
              <a:t>/10 flatness @ &gt;Hz</a:t>
            </a:r>
          </a:p>
          <a:p>
            <a:pPr marL="228600" indent="-228600">
              <a:spcBef>
                <a:spcPts val="600"/>
              </a:spcBef>
            </a:pPr>
            <a:r>
              <a:rPr lang="en-US" sz="2000" dirty="0"/>
              <a:t>Compact bunch transport with plasma lens</a:t>
            </a:r>
          </a:p>
          <a:p>
            <a:pPr marL="228600" indent="-228600">
              <a:spcBef>
                <a:spcPts val="600"/>
              </a:spcBef>
            </a:pPr>
            <a:r>
              <a:rPr lang="en-US" sz="2000" dirty="0">
                <a:latin typeface="+mj-lt"/>
              </a:rPr>
              <a:t>Multi-GeV 1</a:t>
            </a:r>
            <a:r>
              <a:rPr lang="en-US" sz="2000" baseline="30000" dirty="0">
                <a:latin typeface="+mj-lt"/>
              </a:rPr>
              <a:t>st</a:t>
            </a:r>
            <a:r>
              <a:rPr lang="en-US" sz="2000" dirty="0">
                <a:latin typeface="+mj-lt"/>
              </a:rPr>
              <a:t> stage with stable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dirty="0"/>
              <a:t>E &lt;%1, and &lt;</a:t>
            </a:r>
            <a:r>
              <a:rPr lang="en-US" sz="2000" dirty="0" err="1"/>
              <a:t>mrad</a:t>
            </a:r>
            <a:r>
              <a:rPr lang="en-US" sz="2000" dirty="0"/>
              <a:t> pointing error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B828A7-C0BE-44C7-A7C9-A732A20ADD8A}"/>
              </a:ext>
            </a:extLst>
          </p:cNvPr>
          <p:cNvSpPr txBox="1"/>
          <p:nvPr/>
        </p:nvSpPr>
        <p:spPr>
          <a:xfrm>
            <a:off x="4562212" y="6124411"/>
            <a:ext cx="2872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S. Barber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  <a:p>
            <a:r>
              <a:rPr lang="en-US" sz="1200" dirty="0">
                <a:solidFill>
                  <a:schemeClr val="tx1"/>
                </a:solidFill>
              </a:rPr>
              <a:t>C. Benedetti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  <a:p>
            <a:r>
              <a:rPr lang="en-US" sz="1200" dirty="0">
                <a:solidFill>
                  <a:schemeClr val="tx1"/>
                </a:solidFill>
              </a:rPr>
              <a:t>J. van </a:t>
            </a:r>
            <a:r>
              <a:rPr lang="en-US" sz="1200" dirty="0" err="1">
                <a:solidFill>
                  <a:schemeClr val="tx1"/>
                </a:solidFill>
              </a:rPr>
              <a:t>Tilborg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252EF6-36FF-4F64-AE14-BCFFB4E0A1CB}"/>
              </a:ext>
            </a:extLst>
          </p:cNvPr>
          <p:cNvCxnSpPr>
            <a:cxnSpLocks/>
          </p:cNvCxnSpPr>
          <p:nvPr/>
        </p:nvCxnSpPr>
        <p:spPr>
          <a:xfrm flipH="1">
            <a:off x="6895871" y="5834743"/>
            <a:ext cx="969058" cy="3816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48BF04-C2EB-42A1-9013-B7A0CA8E1928}"/>
              </a:ext>
            </a:extLst>
          </p:cNvPr>
          <p:cNvCxnSpPr>
            <a:cxnSpLocks/>
          </p:cNvCxnSpPr>
          <p:nvPr/>
        </p:nvCxnSpPr>
        <p:spPr>
          <a:xfrm flipH="1">
            <a:off x="7089552" y="6447577"/>
            <a:ext cx="731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7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Single-stage optimization at BELLA follows strategic roadmap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658600" y="6460405"/>
            <a:ext cx="533400" cy="381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D260E43B-7F43-FA45-AAB7-E054FD6CC4E3}" type="slidenum">
              <a:rPr lang="en-US" smtClean="0">
                <a:solidFill>
                  <a:schemeClr val="tx1"/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4C7C32-D679-4634-878A-49B0E1D66B50}"/>
              </a:ext>
            </a:extLst>
          </p:cNvPr>
          <p:cNvGrpSpPr/>
          <p:nvPr/>
        </p:nvGrpSpPr>
        <p:grpSpPr>
          <a:xfrm>
            <a:off x="125185" y="1064832"/>
            <a:ext cx="6991350" cy="2274299"/>
            <a:chOff x="4991100" y="2124663"/>
            <a:chExt cx="6991350" cy="22742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D79494-86E0-6548-8ABB-6BFD33CE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446"/>
            <a:stretch/>
          </p:blipFill>
          <p:spPr>
            <a:xfrm>
              <a:off x="4991100" y="2124663"/>
              <a:ext cx="6991350" cy="58043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452222-9287-4F86-B836-0747A84487D3}"/>
                </a:ext>
              </a:extLst>
            </p:cNvPr>
            <p:cNvSpPr/>
            <p:nvPr/>
          </p:nvSpPr>
          <p:spPr>
            <a:xfrm>
              <a:off x="7462157" y="2705100"/>
              <a:ext cx="4506685" cy="16938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AB906E6-779C-4322-B3AC-D10E4950E7D5}"/>
              </a:ext>
            </a:extLst>
          </p:cNvPr>
          <p:cNvGrpSpPr/>
          <p:nvPr/>
        </p:nvGrpSpPr>
        <p:grpSpPr>
          <a:xfrm>
            <a:off x="7378521" y="4473794"/>
            <a:ext cx="4392890" cy="1602568"/>
            <a:chOff x="7568995" y="3358492"/>
            <a:chExt cx="4392890" cy="160256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CAB716E-8730-4A80-89D4-9DDE532C7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9824" y="3717157"/>
              <a:ext cx="3955414" cy="121461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01BC19-73FC-4CAA-9FC0-04475CB704DB}"/>
                </a:ext>
              </a:extLst>
            </p:cNvPr>
            <p:cNvGrpSpPr/>
            <p:nvPr/>
          </p:nvGrpSpPr>
          <p:grpSpPr>
            <a:xfrm>
              <a:off x="7568995" y="3358492"/>
              <a:ext cx="4392890" cy="1602568"/>
              <a:chOff x="6236106" y="3241350"/>
              <a:chExt cx="4392890" cy="1453200"/>
            </a:xfrm>
          </p:grpSpPr>
          <p:sp>
            <p:nvSpPr>
              <p:cNvPr id="33" name="Rounded Rectangle 20">
                <a:extLst>
                  <a:ext uri="{FF2B5EF4-FFF2-40B4-BE49-F238E27FC236}">
                    <a16:creationId xmlns:a16="http://schemas.microsoft.com/office/drawing/2014/main" id="{C2CEC0A4-7F1C-49CD-AF22-89047763F40B}"/>
                  </a:ext>
                </a:extLst>
              </p:cNvPr>
              <p:cNvSpPr/>
              <p:nvPr/>
            </p:nvSpPr>
            <p:spPr>
              <a:xfrm>
                <a:off x="6236106" y="3241350"/>
                <a:ext cx="4392890" cy="1453200"/>
              </a:xfrm>
              <a:prstGeom prst="roundRect">
                <a:avLst>
                  <a:gd name="adj" fmla="val 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6F1F4F-90D8-4F42-AC91-16ED01E387D0}"/>
                  </a:ext>
                </a:extLst>
              </p:cNvPr>
              <p:cNvSpPr txBox="1"/>
              <p:nvPr/>
            </p:nvSpPr>
            <p:spPr>
              <a:xfrm>
                <a:off x="6268314" y="3252914"/>
                <a:ext cx="4360681" cy="33855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>
                  <a:defRPr sz="1600">
                    <a:solidFill>
                      <a:prstClr val="black"/>
                    </a:solidFill>
                    <a:latin typeface="Calibri Regular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Positron acceleration with</a:t>
                </a:r>
                <a:r>
                  <a:rPr lang="en-US" sz="1800" kern="0" dirty="0">
                    <a:solidFill>
                      <a:srgbClr val="1F497B"/>
                    </a:solidFill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0" cap="none" spc="0" normalizeH="0" baseline="3000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nd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 Beamline</a:t>
                </a: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0FFE296-2BC2-4806-8EDE-FDDA7EDBCEE6}"/>
              </a:ext>
            </a:extLst>
          </p:cNvPr>
          <p:cNvSpPr txBox="1"/>
          <p:nvPr/>
        </p:nvSpPr>
        <p:spPr>
          <a:xfrm>
            <a:off x="125185" y="6144093"/>
            <a:ext cx="6991350" cy="42251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>
              <a:defRPr sz="1600">
                <a:solidFill>
                  <a:prstClr val="black"/>
                </a:solidFill>
                <a:latin typeface="Calibri Regular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Injection &amp; guiding demonstrations with BELLA PW  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nd</a:t>
            </a:r>
            <a:r>
              <a:rPr lang="en-US" sz="1800" kern="0" dirty="0">
                <a:solidFill>
                  <a:srgbClr val="1F497B"/>
                </a:solidFill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beamline.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1F497B"/>
                </a:solidFill>
              </a:rPr>
              <a:t>Future AIPs for additional beamlines could enable simultaneous injector, guiding, and staging beams for high-beam-quality staging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1F497B"/>
              </a:solidFill>
              <a:effectLst/>
              <a:uLnTx/>
              <a:uFillTx/>
              <a:latin typeface="Calibri Regular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918381-54F4-1D44-A89B-83276C6559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38" y="1453130"/>
            <a:ext cx="1364775" cy="1790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53EEAFE2-EF9A-48C7-A969-25FD8F29CC79}"/>
              </a:ext>
            </a:extLst>
          </p:cNvPr>
          <p:cNvGrpSpPr/>
          <p:nvPr/>
        </p:nvGrpSpPr>
        <p:grpSpPr>
          <a:xfrm>
            <a:off x="7378521" y="946073"/>
            <a:ext cx="4392890" cy="3467270"/>
            <a:chOff x="67742" y="3315161"/>
            <a:chExt cx="4392890" cy="349808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C31019F-1ED3-4071-9BBC-1DAF3E91A900}"/>
                </a:ext>
              </a:extLst>
            </p:cNvPr>
            <p:cNvSpPr txBox="1"/>
            <p:nvPr/>
          </p:nvSpPr>
          <p:spPr>
            <a:xfrm>
              <a:off x="326047" y="3950926"/>
              <a:ext cx="387188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Currently		   Developing   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E: Stable few %	       &lt;1%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E: Stable at 10% 	       &lt;1% 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Diverg: ~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mrad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	       &lt; 0.1mrad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Point: ~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mrad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	       &lt; 0.1 mrad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Emittance: 0.1 µm	       0.01 µm	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Charge: ~10 pC	       ~100pC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Efficiency: few %	       ~30%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Rate: Hz		       ≥ kHz</a:t>
              </a:r>
            </a:p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ranklin Gothic Book" charset="0"/>
                  <a:ea typeface="+mn-ea"/>
                  <a:cs typeface="+mn-cs"/>
                </a:rPr>
                <a:t>e- only		       e-, e+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F4C0885-C10E-4EC5-97A2-CFB871CCA32E}"/>
                </a:ext>
              </a:extLst>
            </p:cNvPr>
            <p:cNvGrpSpPr/>
            <p:nvPr/>
          </p:nvGrpSpPr>
          <p:grpSpPr>
            <a:xfrm>
              <a:off x="67742" y="3315161"/>
              <a:ext cx="4392890" cy="3464321"/>
              <a:chOff x="6236106" y="3005950"/>
              <a:chExt cx="4392890" cy="1651177"/>
            </a:xfrm>
          </p:grpSpPr>
          <p:sp>
            <p:nvSpPr>
              <p:cNvPr id="64" name="Rounded Rectangle 20">
                <a:extLst>
                  <a:ext uri="{FF2B5EF4-FFF2-40B4-BE49-F238E27FC236}">
                    <a16:creationId xmlns:a16="http://schemas.microsoft.com/office/drawing/2014/main" id="{02CF451C-77EA-47DC-8893-8C6531E92C05}"/>
                  </a:ext>
                </a:extLst>
              </p:cNvPr>
              <p:cNvSpPr/>
              <p:nvPr/>
            </p:nvSpPr>
            <p:spPr>
              <a:xfrm>
                <a:off x="6236106" y="3017374"/>
                <a:ext cx="4392890" cy="1639753"/>
              </a:xfrm>
              <a:prstGeom prst="roundRect">
                <a:avLst>
                  <a:gd name="adj" fmla="val 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DDCC3D2-9165-41D4-A326-BF3483A069E0}"/>
                  </a:ext>
                </a:extLst>
              </p:cNvPr>
              <p:cNvSpPr txBox="1"/>
              <p:nvPr/>
            </p:nvSpPr>
            <p:spPr>
              <a:xfrm>
                <a:off x="6291725" y="3005950"/>
                <a:ext cx="4074034" cy="33855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>
                  <a:defRPr sz="1600">
                    <a:solidFill>
                      <a:prstClr val="black"/>
                    </a:solidFill>
                    <a:latin typeface="Calibri Regular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Order of magnitude improvement in performance needed for HEP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7AC190-8BEE-443F-AD5F-E820814A6851}"/>
              </a:ext>
            </a:extLst>
          </p:cNvPr>
          <p:cNvGrpSpPr/>
          <p:nvPr/>
        </p:nvGrpSpPr>
        <p:grpSpPr>
          <a:xfrm>
            <a:off x="3359725" y="3413039"/>
            <a:ext cx="3801495" cy="2157609"/>
            <a:chOff x="3323600" y="3151915"/>
            <a:chExt cx="3801495" cy="215760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B7D7D52-A3D4-45DD-B3CD-97E01BD60348}"/>
                </a:ext>
              </a:extLst>
            </p:cNvPr>
            <p:cNvGrpSpPr/>
            <p:nvPr/>
          </p:nvGrpSpPr>
          <p:grpSpPr>
            <a:xfrm>
              <a:off x="3323600" y="3151915"/>
              <a:ext cx="3801495" cy="2157609"/>
              <a:chOff x="7973285" y="1072244"/>
              <a:chExt cx="3801495" cy="2157609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0E01708-C5FF-4B42-B5BA-F62CDE079D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2156"/>
              <a:stretch/>
            </p:blipFill>
            <p:spPr>
              <a:xfrm>
                <a:off x="8036872" y="1483842"/>
                <a:ext cx="3651994" cy="1415374"/>
              </a:xfrm>
              <a:prstGeom prst="rect">
                <a:avLst/>
              </a:prstGeom>
            </p:spPr>
          </p:pic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A0C33A4-1D27-44D2-9CA7-9D51C12AEA1B}"/>
                  </a:ext>
                </a:extLst>
              </p:cNvPr>
              <p:cNvGrpSpPr/>
              <p:nvPr/>
            </p:nvGrpSpPr>
            <p:grpSpPr>
              <a:xfrm>
                <a:off x="7973285" y="1072244"/>
                <a:ext cx="3801495" cy="2157609"/>
                <a:chOff x="8875098" y="1064833"/>
                <a:chExt cx="2432323" cy="2157609"/>
              </a:xfrm>
            </p:grpSpPr>
            <p:sp>
              <p:nvSpPr>
                <p:cNvPr id="79" name="Rounded Rectangle 33">
                  <a:extLst>
                    <a:ext uri="{FF2B5EF4-FFF2-40B4-BE49-F238E27FC236}">
                      <a16:creationId xmlns:a16="http://schemas.microsoft.com/office/drawing/2014/main" id="{CF2DC2A9-1936-4D10-893E-C05CCAFE23C0}"/>
                    </a:ext>
                  </a:extLst>
                </p:cNvPr>
                <p:cNvSpPr/>
                <p:nvPr/>
              </p:nvSpPr>
              <p:spPr>
                <a:xfrm>
                  <a:off x="8875099" y="1064833"/>
                  <a:ext cx="2432321" cy="2157609"/>
                </a:xfrm>
                <a:prstGeom prst="roundRect">
                  <a:avLst>
                    <a:gd name="adj" fmla="val 0"/>
                  </a:avLst>
                </a:prstGeom>
                <a:noFill/>
                <a:ln w="25400" cap="flat" cmpd="sng" algn="ctr">
                  <a:solidFill>
                    <a:srgbClr val="4F81B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D9808519-CD8B-4639-99AC-5AD5CF654651}"/>
                    </a:ext>
                  </a:extLst>
                </p:cNvPr>
                <p:cNvSpPr txBox="1"/>
                <p:nvPr/>
              </p:nvSpPr>
              <p:spPr>
                <a:xfrm>
                  <a:off x="8875098" y="1077238"/>
                  <a:ext cx="243232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tabLst/>
                    <a:defRPr/>
                  </a:pPr>
                  <a:r>
                    <a:rPr lang="en-US" sz="1600" dirty="0">
                      <a:solidFill>
                        <a:srgbClr val="1F497B"/>
                      </a:solidFill>
                      <a:latin typeface="Calibri"/>
                    </a:rPr>
                    <a:t>Plasma channel development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094C837-95B7-495E-B003-AE33E7FA1191}"/>
                </a:ext>
              </a:extLst>
            </p:cNvPr>
            <p:cNvSpPr txBox="1"/>
            <p:nvPr/>
          </p:nvSpPr>
          <p:spPr>
            <a:xfrm>
              <a:off x="3387187" y="4902300"/>
              <a:ext cx="365199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B. Miao </a:t>
              </a:r>
              <a:r>
                <a:rPr lang="en-US" sz="1100" i="1" dirty="0">
                  <a:solidFill>
                    <a:schemeClr val="tx1"/>
                  </a:solidFill>
                </a:rPr>
                <a:t>et al</a:t>
              </a:r>
              <a:r>
                <a:rPr lang="en-US" sz="1100" dirty="0">
                  <a:solidFill>
                    <a:schemeClr val="tx1"/>
                  </a:solidFill>
                </a:rPr>
                <a:t>., PRL </a:t>
              </a:r>
              <a:r>
                <a:rPr lang="en-US" sz="1100" b="1" dirty="0">
                  <a:solidFill>
                    <a:schemeClr val="tx1"/>
                  </a:solidFill>
                </a:rPr>
                <a:t>125</a:t>
              </a:r>
              <a:r>
                <a:rPr lang="en-US" sz="1100" dirty="0">
                  <a:solidFill>
                    <a:schemeClr val="tx1"/>
                  </a:solidFill>
                </a:rPr>
                <a:t>, 074801 (2020); </a:t>
              </a:r>
              <a:endParaRPr lang="en-US" sz="110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38A7BA-F2B6-4A74-899D-AB1602985EC9}"/>
              </a:ext>
            </a:extLst>
          </p:cNvPr>
          <p:cNvGrpSpPr/>
          <p:nvPr/>
        </p:nvGrpSpPr>
        <p:grpSpPr>
          <a:xfrm>
            <a:off x="2084621" y="1763625"/>
            <a:ext cx="4393431" cy="1462797"/>
            <a:chOff x="2770422" y="1763625"/>
            <a:chExt cx="4393431" cy="146279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CF1BEDE-59F9-4633-AEF6-2F7F904D57A9}"/>
                </a:ext>
              </a:extLst>
            </p:cNvPr>
            <p:cNvGrpSpPr/>
            <p:nvPr/>
          </p:nvGrpSpPr>
          <p:grpSpPr>
            <a:xfrm>
              <a:off x="2847072" y="1905071"/>
              <a:ext cx="4271282" cy="1091002"/>
              <a:chOff x="6992471" y="3867386"/>
              <a:chExt cx="4271282" cy="1091002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7C5C585F-2A6D-4030-BE25-9FF18E8E0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2471" y="3903191"/>
                <a:ext cx="4271282" cy="1055197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889F96F-7848-4B4A-AF9C-C6BD39B788F5}"/>
                  </a:ext>
                </a:extLst>
              </p:cNvPr>
              <p:cNvSpPr/>
              <p:nvPr/>
            </p:nvSpPr>
            <p:spPr>
              <a:xfrm>
                <a:off x="8847285" y="3867386"/>
                <a:ext cx="280827" cy="1187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FB656F0-90ED-42A2-A9EE-6CB3592A1577}"/>
                </a:ext>
              </a:extLst>
            </p:cNvPr>
            <p:cNvGrpSpPr/>
            <p:nvPr/>
          </p:nvGrpSpPr>
          <p:grpSpPr>
            <a:xfrm>
              <a:off x="2770963" y="1763625"/>
              <a:ext cx="4392890" cy="1462797"/>
              <a:chOff x="6236106" y="3005950"/>
              <a:chExt cx="4392890" cy="1688600"/>
            </a:xfrm>
          </p:grpSpPr>
          <p:sp>
            <p:nvSpPr>
              <p:cNvPr id="67" name="Rounded Rectangle 20">
                <a:extLst>
                  <a:ext uri="{FF2B5EF4-FFF2-40B4-BE49-F238E27FC236}">
                    <a16:creationId xmlns:a16="http://schemas.microsoft.com/office/drawing/2014/main" id="{35F75AC7-E2A3-4F61-9BE4-F0A5F5D3CEC3}"/>
                  </a:ext>
                </a:extLst>
              </p:cNvPr>
              <p:cNvSpPr/>
              <p:nvPr/>
            </p:nvSpPr>
            <p:spPr>
              <a:xfrm>
                <a:off x="6236106" y="3017374"/>
                <a:ext cx="4392890" cy="1677176"/>
              </a:xfrm>
              <a:prstGeom prst="roundRect">
                <a:avLst>
                  <a:gd name="adj" fmla="val 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C1835C2-4579-4334-A5A0-F9C652E669FD}"/>
                  </a:ext>
                </a:extLst>
              </p:cNvPr>
              <p:cNvSpPr txBox="1"/>
              <p:nvPr/>
            </p:nvSpPr>
            <p:spPr>
              <a:xfrm>
                <a:off x="6291725" y="3005950"/>
                <a:ext cx="4074034" cy="25780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>
                  <a:defRPr sz="1600">
                    <a:solidFill>
                      <a:prstClr val="black"/>
                    </a:solidFill>
                    <a:latin typeface="Calibri Regular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B"/>
                    </a:solidFill>
                    <a:effectLst/>
                    <a:uLnTx/>
                    <a:uFillTx/>
                    <a:latin typeface="Calibri Regular"/>
                    <a:ea typeface="+mn-ea"/>
                    <a:cs typeface="+mn-cs"/>
                  </a:rPr>
                  <a:t>8GeV LPA demonstrated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2AADEB-EF4C-4D70-9CE3-48EC5C0E9CAE}"/>
                </a:ext>
              </a:extLst>
            </p:cNvPr>
            <p:cNvSpPr txBox="1"/>
            <p:nvPr/>
          </p:nvSpPr>
          <p:spPr>
            <a:xfrm>
              <a:off x="2770422" y="2961832"/>
              <a:ext cx="318703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tx1"/>
                  </a:solidFill>
                </a:rPr>
                <a:t>A. J. Gonsalves </a:t>
              </a:r>
              <a:r>
                <a:rPr lang="en-US" sz="1100" i="1" dirty="0">
                  <a:solidFill>
                    <a:schemeClr val="tx1"/>
                  </a:solidFill>
                </a:rPr>
                <a:t>et al</a:t>
              </a:r>
              <a:r>
                <a:rPr lang="en-US" sz="1100" dirty="0">
                  <a:solidFill>
                    <a:schemeClr val="tx1"/>
                  </a:solidFill>
                </a:rPr>
                <a:t>., PRL </a:t>
              </a:r>
              <a:r>
                <a:rPr lang="en-US" sz="1100" b="1" dirty="0">
                  <a:solidFill>
                    <a:schemeClr val="tx1"/>
                  </a:solidFill>
                </a:rPr>
                <a:t>122</a:t>
              </a:r>
              <a:r>
                <a:rPr lang="en-US" sz="1100" dirty="0">
                  <a:solidFill>
                    <a:schemeClr val="tx1"/>
                  </a:solidFill>
                </a:rPr>
                <a:t>, 084801 (2019)</a:t>
              </a:r>
              <a:endParaRPr lang="en-US" sz="11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3282550-144F-404E-B3C5-0441DDA16B5C}"/>
              </a:ext>
            </a:extLst>
          </p:cNvPr>
          <p:cNvGrpSpPr/>
          <p:nvPr/>
        </p:nvGrpSpPr>
        <p:grpSpPr>
          <a:xfrm>
            <a:off x="90573" y="3425828"/>
            <a:ext cx="3236652" cy="2144820"/>
            <a:chOff x="90573" y="3425828"/>
            <a:chExt cx="3236652" cy="2144820"/>
          </a:xfrm>
        </p:grpSpPr>
        <p:sp>
          <p:nvSpPr>
            <p:cNvPr id="40" name="Rounded Rectangle 33">
              <a:extLst>
                <a:ext uri="{FF2B5EF4-FFF2-40B4-BE49-F238E27FC236}">
                  <a16:creationId xmlns:a16="http://schemas.microsoft.com/office/drawing/2014/main" id="{54D6BA05-8435-4FFA-B4D6-944B582298BE}"/>
                </a:ext>
              </a:extLst>
            </p:cNvPr>
            <p:cNvSpPr/>
            <p:nvPr/>
          </p:nvSpPr>
          <p:spPr>
            <a:xfrm>
              <a:off x="143987" y="3429000"/>
              <a:ext cx="3129825" cy="2141648"/>
            </a:xfrm>
            <a:prstGeom prst="roundRect">
              <a:avLst>
                <a:gd name="adj" fmla="val 0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4663B6D-3775-4A6A-A5D5-2AA2F006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0589" y="3771780"/>
              <a:ext cx="2370492" cy="1385549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F62B3E4-D93E-4809-A9F5-9885440CBD3A}"/>
                </a:ext>
              </a:extLst>
            </p:cNvPr>
            <p:cNvSpPr txBox="1"/>
            <p:nvPr/>
          </p:nvSpPr>
          <p:spPr>
            <a:xfrm>
              <a:off x="143987" y="3425828"/>
              <a:ext cx="3129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nm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B"/>
                  </a:solidFill>
                  <a:effectLst/>
                  <a:uLnTx/>
                  <a:uFillTx/>
                  <a:latin typeface="Symbol" charset="2"/>
                  <a:ea typeface="+mn-ea"/>
                  <a:cs typeface="Symbol" charset="2"/>
                </a:rPr>
                <a:t>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B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injectors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52F145-EFA0-49EC-ADF0-841F5CBE7E64}"/>
                </a:ext>
              </a:extLst>
            </p:cNvPr>
            <p:cNvSpPr txBox="1"/>
            <p:nvPr/>
          </p:nvSpPr>
          <p:spPr>
            <a:xfrm>
              <a:off x="90573" y="5116552"/>
              <a:ext cx="32366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100" dirty="0">
                  <a:solidFill>
                    <a:schemeClr val="tx1"/>
                  </a:solidFill>
                </a:rPr>
                <a:t>C. B. Schroeder et al., PRSTAB </a:t>
              </a:r>
              <a:r>
                <a:rPr lang="da-DK" sz="1100" b="1" dirty="0">
                  <a:solidFill>
                    <a:schemeClr val="tx1"/>
                  </a:solidFill>
                </a:rPr>
                <a:t>17</a:t>
              </a:r>
              <a:r>
                <a:rPr lang="da-DK" sz="1100" dirty="0">
                  <a:solidFill>
                    <a:schemeClr val="tx1"/>
                  </a:solidFill>
                </a:rPr>
                <a:t>, 101301 (2014)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92" name="Left Brace 91">
            <a:extLst>
              <a:ext uri="{FF2B5EF4-FFF2-40B4-BE49-F238E27FC236}">
                <a16:creationId xmlns:a16="http://schemas.microsoft.com/office/drawing/2014/main" id="{5BF921E6-7C9A-4018-AFF5-98EFFD6ED176}"/>
              </a:ext>
            </a:extLst>
          </p:cNvPr>
          <p:cNvSpPr/>
          <p:nvPr/>
        </p:nvSpPr>
        <p:spPr>
          <a:xfrm rot="16200000">
            <a:off x="3514215" y="2302721"/>
            <a:ext cx="270307" cy="70237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3DF32-D594-4FAD-B4E8-ADC37A1BC5FF}"/>
              </a:ext>
            </a:extLst>
          </p:cNvPr>
          <p:cNvSpPr txBox="1"/>
          <p:nvPr/>
        </p:nvSpPr>
        <p:spPr>
          <a:xfrm>
            <a:off x="7301734" y="6300914"/>
            <a:ext cx="4542065" cy="3733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>
              <a:defRPr sz="1600">
                <a:solidFill>
                  <a:prstClr val="black"/>
                </a:solidFill>
                <a:latin typeface="Calibri Regular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Laser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spatio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B"/>
                </a:solidFill>
                <a:effectLst/>
                <a:uLnTx/>
                <a:uFillTx/>
                <a:latin typeface="Calibri Regular"/>
                <a:ea typeface="+mn-ea"/>
                <a:cs typeface="+mn-cs"/>
              </a:rPr>
              <a:t>-temporal shaping &amp; stabilization techniques needed. Expected with future kHz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A60FD-C141-4599-9539-79787EC252F7}"/>
              </a:ext>
            </a:extLst>
          </p:cNvPr>
          <p:cNvSpPr txBox="1"/>
          <p:nvPr/>
        </p:nvSpPr>
        <p:spPr>
          <a:xfrm>
            <a:off x="8206787" y="6602091"/>
            <a:ext cx="3103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L </a:t>
            </a:r>
            <a:r>
              <a:rPr lang="en-US" sz="1200" dirty="0" err="1">
                <a:solidFill>
                  <a:schemeClr val="tx1"/>
                </a:solidFill>
              </a:rPr>
              <a:t>Kiani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FC6A8-B447-45B9-81EB-DD4F1A165B4B}"/>
              </a:ext>
            </a:extLst>
          </p:cNvPr>
          <p:cNvSpPr txBox="1"/>
          <p:nvPr/>
        </p:nvSpPr>
        <p:spPr>
          <a:xfrm>
            <a:off x="143987" y="5313050"/>
            <a:ext cx="31298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C. Benedetti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28C10-9E33-47BD-A6D9-EBF9319F52DB}"/>
              </a:ext>
            </a:extLst>
          </p:cNvPr>
          <p:cNvSpPr txBox="1"/>
          <p:nvPr/>
        </p:nvSpPr>
        <p:spPr>
          <a:xfrm>
            <a:off x="3380639" y="5329300"/>
            <a:ext cx="37805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Gonsalves </a:t>
            </a:r>
            <a:r>
              <a:rPr lang="en-US" sz="1200" i="1" dirty="0">
                <a:solidFill>
                  <a:schemeClr val="tx1"/>
                </a:solidFill>
              </a:rPr>
              <a:t>et al</a:t>
            </a:r>
            <a:r>
              <a:rPr lang="en-US" sz="1200" dirty="0">
                <a:solidFill>
                  <a:schemeClr val="tx1"/>
                </a:solidFill>
              </a:rPr>
              <a:t>., LOI Snowmass21</a:t>
            </a:r>
          </a:p>
        </p:txBody>
      </p:sp>
    </p:spTree>
    <p:extLst>
      <p:ext uri="{BB962C8B-B14F-4D97-AF65-F5344CB8AC3E}">
        <p14:creationId xmlns:p14="http://schemas.microsoft.com/office/powerpoint/2010/main" val="3486939408"/>
      </p:ext>
    </p:extLst>
  </p:cSld>
  <p:clrMapOvr>
    <a:masterClrMapping/>
  </p:clrMapOvr>
</p:sld>
</file>

<file path=ppt/theme/theme1.xml><?xml version="1.0" encoding="utf-8"?>
<a:theme xmlns:a="http://schemas.openxmlformats.org/drawingml/2006/main" name="4_ATAP Blue Footer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spcBef>
            <a:spcPts val="600"/>
          </a:spcBef>
          <a:defRPr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38033</TotalTime>
  <Words>421</Words>
  <Application>Microsoft Office PowerPoint</Application>
  <PresentationFormat>Widescreen</PresentationFormat>
  <Paragraphs>47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Regular</vt:lpstr>
      <vt:lpstr>Courier New</vt:lpstr>
      <vt:lpstr>Franklin Gothic Book</vt:lpstr>
      <vt:lpstr>Symbol</vt:lpstr>
      <vt:lpstr>Times New Roman</vt:lpstr>
      <vt:lpstr>4_ATAP Blue Footer</vt:lpstr>
      <vt:lpstr>Near-term R&amp;D at BELLA towards a laser-plasma-based collider</vt:lpstr>
      <vt:lpstr>BELLA 2nd beamline under construction for staging experiments per strategic roadmap</vt:lpstr>
      <vt:lpstr>Single-stage optimization at BELLA follows strategic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Anthony Gonsalves</cp:lastModifiedBy>
  <cp:revision>776</cp:revision>
  <cp:lastPrinted>2019-08-01T16:54:54Z</cp:lastPrinted>
  <dcterms:created xsi:type="dcterms:W3CDTF">2015-07-10T17:44:33Z</dcterms:created>
  <dcterms:modified xsi:type="dcterms:W3CDTF">2020-09-22T05:39:42Z</dcterms:modified>
</cp:coreProperties>
</file>