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820" r:id="rId1"/>
  </p:sldMasterIdLst>
  <p:notesMasterIdLst>
    <p:notesMasterId r:id="rId5"/>
  </p:notesMasterIdLst>
  <p:handoutMasterIdLst>
    <p:handoutMasterId r:id="rId6"/>
  </p:handoutMasterIdLst>
  <p:sldIdLst>
    <p:sldId id="606" r:id="rId2"/>
    <p:sldId id="1067" r:id="rId3"/>
    <p:sldId id="1068" r:id="rId4"/>
  </p:sldIdLst>
  <p:sldSz cx="12192000" cy="6858000"/>
  <p:notesSz cx="6858000" cy="91440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Franklin Gothic Book" charset="0"/>
        <a:ea typeface="+mn-ea"/>
        <a:cs typeface="+mn-cs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Franklin Gothic Book" charset="0"/>
        <a:ea typeface="+mn-ea"/>
        <a:cs typeface="+mn-cs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Franklin Gothic Book" charset="0"/>
        <a:ea typeface="+mn-ea"/>
        <a:cs typeface="+mn-cs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Franklin Gothic Book" charset="0"/>
        <a:ea typeface="+mn-ea"/>
        <a:cs typeface="+mn-cs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Franklin Gothic Book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Franklin Gothic Book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Franklin Gothic Book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Franklin Gothic Book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Franklin Gothic Book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3202988-0087-9145-89D5-9A387C555A96}">
          <p14:sldIdLst>
            <p14:sldId id="606"/>
            <p14:sldId id="1067"/>
            <p14:sldId id="10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e Chew jtchew@lbl.gov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95A"/>
    <a:srgbClr val="01FF36"/>
    <a:srgbClr val="89A54E"/>
    <a:srgbClr val="4F81BD"/>
    <a:srgbClr val="4B7BB4"/>
    <a:srgbClr val="ACA545"/>
    <a:srgbClr val="4A66AC"/>
    <a:srgbClr val="FFFFFF"/>
    <a:srgbClr val="E56C0A"/>
    <a:srgbClr val="4A36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09"/>
    <p:restoredTop sz="86441" autoAdjust="0"/>
  </p:normalViewPr>
  <p:slideViewPr>
    <p:cSldViewPr snapToGrid="0">
      <p:cViewPr varScale="1">
        <p:scale>
          <a:sx n="88" d="100"/>
          <a:sy n="88" d="100"/>
        </p:scale>
        <p:origin x="87" y="57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36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50" d="100"/>
        <a:sy n="250" d="100"/>
      </p:scale>
      <p:origin x="0" y="9616"/>
    </p:cViewPr>
  </p:sorterViewPr>
  <p:notesViewPr>
    <p:cSldViewPr snapToGrid="0">
      <p:cViewPr varScale="1">
        <p:scale>
          <a:sx n="116" d="100"/>
          <a:sy n="116" d="100"/>
        </p:scale>
        <p:origin x="3120" y="19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11" Type="http://schemas.openxmlformats.org/officeDocument/2006/relationships/tableStyles" Target="tableStyles.xml"/><Relationship Id="rId5" Type="http://schemas.openxmlformats.org/officeDocument/2006/relationships/notesMaster" Target="notesMasters/notesMaster1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AAEAAC-FF4A-BB4E-8F33-70C3EF028A8E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21B7B-7190-7045-8798-B45394289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838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5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6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7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8" name="AutoShape 1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9" name="AutoShape 1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0" name="AutoShape 1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1" name="AutoShape 1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2" name="AutoShape 1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3" name="AutoShape 1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4" name="AutoShape 2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5" name="AutoShape 2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6" name="AutoShape 2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7" name="AutoShape 2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8" name="AutoShape 2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9" name="AutoShape 2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0" name="AutoShape 2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2" name="AutoShape 2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3" name="AutoShape 2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4" name="AutoShape 3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5" name="AutoShape 3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6" name="AutoShape 3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7" name="AutoShape 3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8" name="AutoShape 3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9" name="AutoShape 3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0" name="AutoShape 3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1" name="AutoShape 3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2" name="AutoShape 3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3" name="AutoShape 3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4" name="AutoShape 4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5" name="Text Box 41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6" name="Rectangle 42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083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endParaRPr lang="en-US" altLang="x-none"/>
          </a:p>
        </p:txBody>
      </p:sp>
      <p:sp>
        <p:nvSpPr>
          <p:cNvPr id="6187" name="Rectangle 4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406400" y="685800"/>
            <a:ext cx="5981700" cy="3365500"/>
          </a:xfrm>
          <a:prstGeom prst="rect">
            <a:avLst/>
          </a:prstGeom>
          <a:noFill/>
          <a:ln w="126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88" name="Rectangle 44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22900" cy="405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x-none" altLang="x-none"/>
          </a:p>
        </p:txBody>
      </p:sp>
      <p:sp>
        <p:nvSpPr>
          <p:cNvPr id="6189" name="Text Box 45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0" name="Rectangle 46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083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fld id="{E84E3283-8A06-0E42-A559-FF12BE7771D8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425459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85800"/>
            <a:ext cx="5981700" cy="3365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84E3283-8A06-0E42-A559-FF12BE7771D8}" type="slidenum">
              <a:rPr lang="en-US" altLang="x-none" smtClean="0"/>
              <a:pPr/>
              <a:t>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293250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97813E7-07E4-894D-A99F-D4B7A4263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8600" y="6477001"/>
            <a:ext cx="5334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8" y="990600"/>
            <a:ext cx="12189372" cy="51054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96474" y="6489562"/>
            <a:ext cx="6889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O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5"/>
            <a:ext cx="12192000" cy="855663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endParaRPr lang="x-none" altLang="x-none" sz="2400">
              <a:solidFill>
                <a:srgbClr val="000000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12579"/>
            <a:ext cx="12192000" cy="84308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3CD615-2D8E-C64E-9236-C312BECBFD7A}"/>
              </a:ext>
            </a:extLst>
          </p:cNvPr>
          <p:cNvGrpSpPr/>
          <p:nvPr userDrawn="1"/>
        </p:nvGrpSpPr>
        <p:grpSpPr>
          <a:xfrm>
            <a:off x="0" y="6239580"/>
            <a:ext cx="12192000" cy="618420"/>
            <a:chOff x="0" y="6400800"/>
            <a:chExt cx="12192000" cy="61842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A5DCDE9-B2DA-4D48-B80B-F86CE95E1C96}"/>
                </a:ext>
              </a:extLst>
            </p:cNvPr>
            <p:cNvSpPr/>
            <p:nvPr/>
          </p:nvSpPr>
          <p:spPr>
            <a:xfrm>
              <a:off x="0" y="6400800"/>
              <a:ext cx="12192000" cy="618420"/>
            </a:xfrm>
            <a:prstGeom prst="rect">
              <a:avLst/>
            </a:prstGeom>
            <a:solidFill>
              <a:srgbClr val="00395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16" tIns="45709" rIns="91416" bIns="45709" anchor="ctr"/>
            <a:lstStyle/>
            <a:p>
              <a:pPr algn="ctr" defTabSz="457082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  <a:p>
              <a:pPr algn="ctr" defTabSz="457082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7" name="Picture 1" descr="ATAP_footer_orange_reversed_.png">
              <a:extLst>
                <a:ext uri="{FF2B5EF4-FFF2-40B4-BE49-F238E27FC236}">
                  <a16:creationId xmlns:a16="http://schemas.microsoft.com/office/drawing/2014/main" id="{BDAB032D-C511-FD4F-B789-B6DDA01A8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308" y="6550027"/>
              <a:ext cx="2628592" cy="392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RGB_White-Seal_White-Mark_SC_Horizontal.png">
              <a:extLst>
                <a:ext uri="{FF2B5EF4-FFF2-40B4-BE49-F238E27FC236}">
                  <a16:creationId xmlns:a16="http://schemas.microsoft.com/office/drawing/2014/main" id="{A8A06B13-5917-6B44-B7CE-51EDC216B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29600" y="6518149"/>
              <a:ext cx="2286000" cy="38372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2B7A7CD-7696-FE4C-BAC8-F17098999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6557" y="6409620"/>
              <a:ext cx="775043" cy="584682"/>
            </a:xfrm>
            <a:prstGeom prst="rect">
              <a:avLst/>
            </a:prstGeom>
          </p:spPr>
        </p:pic>
        <p:pic>
          <p:nvPicPr>
            <p:cNvPr id="10" name="Picture 2" descr="The Berkeley Lab Laser Accelerator logo">
              <a:extLst>
                <a:ext uri="{FF2B5EF4-FFF2-40B4-BE49-F238E27FC236}">
                  <a16:creationId xmlns:a16="http://schemas.microsoft.com/office/drawing/2014/main" id="{1250346B-6366-DE40-948F-7127648DE3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0941" y="6553200"/>
              <a:ext cx="2059459" cy="3810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</p:pic>
      </p:grp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D0C11F7-91F7-EF4B-BDE6-9C994AE44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100" y="6510167"/>
            <a:ext cx="688900" cy="347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144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6556" y="1600205"/>
            <a:ext cx="1097926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211627" y="-142629"/>
            <a:ext cx="12596659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0" name="Picture 49" descr="RGB_White-Seal_White-Mark_SC_Horizontal.png">
            <a:extLst>
              <a:ext uri="{FF2B5EF4-FFF2-40B4-BE49-F238E27FC236}">
                <a16:creationId xmlns:a16="http://schemas.microsoft.com/office/drawing/2014/main" id="{D0FC1251-9BFE-214D-9A96-658D94CF131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6356933"/>
            <a:ext cx="2286000" cy="383721"/>
          </a:xfrm>
          <a:prstGeom prst="rect">
            <a:avLst/>
          </a:prstGeom>
        </p:spPr>
      </p:pic>
      <p:sp>
        <p:nvSpPr>
          <p:cNvPr id="51" name="Slide Number Placeholder 5">
            <a:extLst>
              <a:ext uri="{FF2B5EF4-FFF2-40B4-BE49-F238E27FC236}">
                <a16:creationId xmlns:a16="http://schemas.microsoft.com/office/drawing/2014/main" id="{DB98448C-F9A5-154C-B2C0-08CFA44F2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2784" y="6486249"/>
            <a:ext cx="6792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979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2" r:id="rId2"/>
    <p:sldLayoutId id="2147484154" r:id="rId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843086"/>
          </a:xfrm>
        </p:spPr>
        <p:txBody>
          <a:bodyPr/>
          <a:lstStyle/>
          <a:p>
            <a:r>
              <a:rPr lang="en-US" dirty="0"/>
              <a:t>Plasma Sources for Laser Plasma Accelerators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1B1B1D-2F66-854C-8700-5D7F6D389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1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0987" y="1066804"/>
            <a:ext cx="10755084" cy="361053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Avenir Next Condensed Demi Bold"/>
                <a:ea typeface="+mj-ea"/>
                <a:cs typeface="Avenir Next Condensed Demi Bold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082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165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25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332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marL="341313" indent="-341313">
              <a:spcBef>
                <a:spcPts val="900"/>
              </a:spcBef>
              <a:defRPr/>
            </a:pPr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A. J. Gonsalves</a:t>
            </a:r>
            <a:r>
              <a:rPr lang="en-US" sz="2400" b="0" baseline="3000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</a:t>
            </a:r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 B. Cros</a:t>
            </a:r>
            <a:r>
              <a:rPr lang="en-US" sz="2400" b="0" baseline="3000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</a:t>
            </a:r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 E. Esarey</a:t>
            </a:r>
            <a:r>
              <a:rPr lang="en-US" sz="2400" b="0" baseline="3000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</a:t>
            </a:r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 H, M. Milchberg</a:t>
            </a:r>
            <a:r>
              <a:rPr lang="en-US" sz="2400" b="0" baseline="3000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3</a:t>
            </a:r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</a:t>
            </a:r>
          </a:p>
          <a:p>
            <a:pPr marL="341313" indent="-341313">
              <a:spcBef>
                <a:spcPts val="900"/>
              </a:spcBef>
              <a:defRPr/>
            </a:pPr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C. G. R. Geddes</a:t>
            </a:r>
            <a:r>
              <a:rPr lang="en-US" sz="2400" b="0" baseline="3000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</a:t>
            </a:r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 C. B. Schroeder</a:t>
            </a:r>
            <a:r>
              <a:rPr lang="en-US" sz="2400" b="0" baseline="3000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</a:t>
            </a:r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 M. Turner</a:t>
            </a:r>
            <a:r>
              <a:rPr lang="en-US" sz="2400" b="0" baseline="3000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</a:t>
            </a:r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 A. Zigler</a:t>
            </a:r>
            <a:r>
              <a:rPr lang="en-US" sz="2400" b="0" baseline="3000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4</a:t>
            </a:r>
          </a:p>
          <a:p>
            <a:pPr marL="341313" indent="-341313">
              <a:spcBef>
                <a:spcPts val="900"/>
              </a:spcBef>
              <a:defRPr/>
            </a:pPr>
            <a:endParaRPr lang="en-US" sz="2400" b="0" dirty="0">
              <a:solidFill>
                <a:schemeClr val="tx1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41313" indent="-341313">
              <a:spcBef>
                <a:spcPts val="900"/>
              </a:spcBef>
              <a:defRPr/>
            </a:pPr>
            <a:r>
              <a:rPr lang="en-US" sz="2400" b="0" baseline="3000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</a:t>
            </a:r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Lawrence Berkeley National Laboratory, Berkeley, California 94720 USA</a:t>
            </a:r>
          </a:p>
          <a:p>
            <a:pPr marL="341313" indent="-341313">
              <a:spcBef>
                <a:spcPts val="900"/>
              </a:spcBef>
              <a:defRPr/>
            </a:pPr>
            <a:r>
              <a:rPr lang="en-US" sz="2400" b="0" baseline="3000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</a:t>
            </a:r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CNRS, LPGP, </a:t>
            </a:r>
            <a:r>
              <a:rPr lang="en-US" sz="2400" b="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Universite</a:t>
            </a:r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Paris-</a:t>
            </a:r>
            <a:r>
              <a:rPr lang="en-US" sz="2400" b="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Saclay</a:t>
            </a:r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 91405 Orsay, France</a:t>
            </a:r>
          </a:p>
          <a:p>
            <a:pPr marL="341313" indent="-341313">
              <a:spcBef>
                <a:spcPts val="900"/>
              </a:spcBef>
              <a:defRPr/>
            </a:pPr>
            <a:r>
              <a:rPr lang="en-US" sz="2400" b="0" baseline="3000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3</a:t>
            </a:r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University of Maryland, College Park, MD 20742 USA</a:t>
            </a:r>
          </a:p>
          <a:p>
            <a:pPr marL="341313" indent="-341313">
              <a:spcBef>
                <a:spcPts val="900"/>
              </a:spcBef>
              <a:defRPr/>
            </a:pPr>
            <a:r>
              <a:rPr lang="en-US" sz="2400" b="0" baseline="3000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4</a:t>
            </a:r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Hebrew University of Jerusalem, Israel</a:t>
            </a:r>
          </a:p>
          <a:p>
            <a:pPr marL="341313" indent="-341313">
              <a:spcBef>
                <a:spcPts val="900"/>
              </a:spcBef>
              <a:defRPr/>
            </a:pPr>
            <a:endParaRPr lang="en-US" sz="2400" b="0" dirty="0">
              <a:solidFill>
                <a:schemeClr val="tx1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41313" indent="-341313">
              <a:spcBef>
                <a:spcPts val="900"/>
              </a:spcBef>
              <a:defRPr/>
            </a:pPr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Snowmass AF6 Workshop</a:t>
            </a:r>
          </a:p>
          <a:p>
            <a:pPr marL="341313" indent="-341313">
              <a:spcBef>
                <a:spcPts val="900"/>
              </a:spcBef>
              <a:defRPr/>
            </a:pPr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September 24</a:t>
            </a:r>
            <a:r>
              <a:rPr lang="en-US" sz="2400" b="0" baseline="3000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</a:t>
            </a:r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 2020</a:t>
            </a:r>
          </a:p>
          <a:p>
            <a:pPr marL="341313" indent="-341313">
              <a:spcBef>
                <a:spcPts val="900"/>
              </a:spcBef>
              <a:defRPr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0BC7DA-BD83-40C9-A858-D6E2C0A5420E}"/>
              </a:ext>
            </a:extLst>
          </p:cNvPr>
          <p:cNvSpPr/>
          <p:nvPr/>
        </p:nvSpPr>
        <p:spPr>
          <a:xfrm>
            <a:off x="0" y="6232071"/>
            <a:ext cx="12192000" cy="625929"/>
          </a:xfrm>
          <a:prstGeom prst="rect">
            <a:avLst/>
          </a:prstGeom>
          <a:solidFill>
            <a:srgbClr val="00395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61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Plasma channels important for future collider designs. </a:t>
            </a:r>
            <a:br>
              <a:rPr lang="en-US" dirty="0"/>
            </a:br>
            <a:r>
              <a:rPr lang="en-US" dirty="0"/>
              <a:t>Several technologies demonstrated</a:t>
            </a:r>
            <a:endParaRPr lang="en-US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>
                <a:solidFill>
                  <a:schemeClr val="tx1"/>
                </a:solidFill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2</a:t>
            </a:fld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30597B-C2EE-4070-9097-B59585E65324}"/>
              </a:ext>
            </a:extLst>
          </p:cNvPr>
          <p:cNvSpPr txBox="1"/>
          <p:nvPr/>
        </p:nvSpPr>
        <p:spPr>
          <a:xfrm>
            <a:off x="-1" y="893557"/>
            <a:ext cx="1219199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marL="342900" indent="-342900"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85850" lvl="1" indent="-342900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485900" lvl="2" indent="-342900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>
              <a:spcBef>
                <a:spcPts val="600"/>
              </a:spcBef>
            </a:pPr>
            <a:r>
              <a:rPr lang="en-US" dirty="0"/>
              <a:t>Staged, channel-guided LPAs offer potential for high-gradient, efficient colliders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Staging mitigates dephasing and pump depletion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Plasma channel mitigates diffraction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8043B6-BB0F-49D0-BEE7-A8AF4982583E}"/>
              </a:ext>
            </a:extLst>
          </p:cNvPr>
          <p:cNvSpPr txBox="1"/>
          <p:nvPr/>
        </p:nvSpPr>
        <p:spPr>
          <a:xfrm>
            <a:off x="8164286" y="1410948"/>
            <a:ext cx="38589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solidFill>
                  <a:schemeClr val="tx1"/>
                </a:solidFill>
              </a:rPr>
              <a:t>C. B. Schroeder </a:t>
            </a:r>
            <a:r>
              <a:rPr lang="en-US" sz="1100" i="1" dirty="0">
                <a:solidFill>
                  <a:schemeClr val="tx1"/>
                </a:solidFill>
              </a:rPr>
              <a:t>et al</a:t>
            </a:r>
            <a:r>
              <a:rPr lang="en-US" sz="1100" dirty="0">
                <a:solidFill>
                  <a:schemeClr val="tx1"/>
                </a:solidFill>
              </a:rPr>
              <a:t>., PRSTAB  13, 101301 (2010)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3E1FD58-8341-4728-BD96-2CD353B6FCA5}"/>
              </a:ext>
            </a:extLst>
          </p:cNvPr>
          <p:cNvGrpSpPr/>
          <p:nvPr/>
        </p:nvGrpSpPr>
        <p:grpSpPr>
          <a:xfrm>
            <a:off x="190107" y="4561512"/>
            <a:ext cx="2961307" cy="2240373"/>
            <a:chOff x="6236106" y="2850831"/>
            <a:chExt cx="2667225" cy="1843719"/>
          </a:xfrm>
        </p:grpSpPr>
        <p:sp>
          <p:nvSpPr>
            <p:cNvPr id="19" name="Rounded Rectangle 17">
              <a:extLst>
                <a:ext uri="{FF2B5EF4-FFF2-40B4-BE49-F238E27FC236}">
                  <a16:creationId xmlns:a16="http://schemas.microsoft.com/office/drawing/2014/main" id="{2B15F66B-AFBE-4CCB-A85A-B0A8184954F0}"/>
                </a:ext>
              </a:extLst>
            </p:cNvPr>
            <p:cNvSpPr/>
            <p:nvPr/>
          </p:nvSpPr>
          <p:spPr>
            <a:xfrm>
              <a:off x="6236106" y="3017374"/>
              <a:ext cx="2667225" cy="1677176"/>
            </a:xfrm>
            <a:prstGeom prst="roundRect">
              <a:avLst>
                <a:gd name="adj" fmla="val 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C67695A-4346-49EA-A001-C7B620258451}"/>
                </a:ext>
              </a:extLst>
            </p:cNvPr>
            <p:cNvSpPr txBox="1"/>
            <p:nvPr/>
          </p:nvSpPr>
          <p:spPr>
            <a:xfrm>
              <a:off x="6359252" y="2850831"/>
              <a:ext cx="1975405" cy="338554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GB"/>
              </a:defPPr>
              <a:lvl1pPr>
                <a:defRPr sz="1600">
                  <a:solidFill>
                    <a:prstClr val="black"/>
                  </a:solidFill>
                  <a:latin typeface="Calibri Regular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1F497B"/>
                  </a:solidFill>
                  <a:effectLst/>
                  <a:uLnTx/>
                  <a:uFillTx/>
                  <a:latin typeface="Calibri Regular"/>
                  <a:ea typeface="+mn-ea"/>
                  <a:cs typeface="+mn-cs"/>
                </a:rPr>
                <a:t>Dielectric capillaries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E0F4B78-5108-4663-B40D-E1DFA4011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47" y="5085132"/>
            <a:ext cx="2602733" cy="139186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0AC1BFB-22EE-47E1-B2DD-3AA5CA3AFC69}"/>
              </a:ext>
            </a:extLst>
          </p:cNvPr>
          <p:cNvGrpSpPr/>
          <p:nvPr/>
        </p:nvGrpSpPr>
        <p:grpSpPr>
          <a:xfrm>
            <a:off x="5601925" y="1681796"/>
            <a:ext cx="6332854" cy="1660518"/>
            <a:chOff x="5671456" y="3581390"/>
            <a:chExt cx="6332854" cy="166051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E8F440B-75E6-4D5B-9BE4-04A896DAC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156"/>
            <a:stretch/>
          </p:blipFill>
          <p:spPr>
            <a:xfrm>
              <a:off x="5792693" y="3923771"/>
              <a:ext cx="3401099" cy="1318137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8672E28-F640-4418-BA82-46C01573A4C0}"/>
                </a:ext>
              </a:extLst>
            </p:cNvPr>
            <p:cNvGrpSpPr/>
            <p:nvPr/>
          </p:nvGrpSpPr>
          <p:grpSpPr>
            <a:xfrm>
              <a:off x="5671456" y="3581390"/>
              <a:ext cx="6276330" cy="1639233"/>
              <a:chOff x="6236107" y="2848549"/>
              <a:chExt cx="3933088" cy="1351056"/>
            </a:xfrm>
          </p:grpSpPr>
          <p:sp>
            <p:nvSpPr>
              <p:cNvPr id="24" name="Rounded Rectangle 17">
                <a:extLst>
                  <a:ext uri="{FF2B5EF4-FFF2-40B4-BE49-F238E27FC236}">
                    <a16:creationId xmlns:a16="http://schemas.microsoft.com/office/drawing/2014/main" id="{99D12D00-8024-494B-B090-5246226B0283}"/>
                  </a:ext>
                </a:extLst>
              </p:cNvPr>
              <p:cNvSpPr/>
              <p:nvPr/>
            </p:nvSpPr>
            <p:spPr>
              <a:xfrm>
                <a:off x="6236107" y="3017374"/>
                <a:ext cx="3933088" cy="1182231"/>
              </a:xfrm>
              <a:prstGeom prst="roundRect">
                <a:avLst>
                  <a:gd name="adj" fmla="val 0"/>
                </a:avLst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7D31DA6-D9B0-42F0-A2DA-273ACB43B267}"/>
                  </a:ext>
                </a:extLst>
              </p:cNvPr>
              <p:cNvSpPr txBox="1"/>
              <p:nvPr/>
            </p:nvSpPr>
            <p:spPr>
              <a:xfrm>
                <a:off x="6315490" y="2848549"/>
                <a:ext cx="909746" cy="338554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GB"/>
                </a:defPPr>
                <a:lvl1pPr>
                  <a:defRPr sz="1600">
                    <a:solidFill>
                      <a:prstClr val="black"/>
                    </a:solidFill>
                    <a:latin typeface="Calibri Regular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F497B"/>
                    </a:solidFill>
                    <a:effectLst/>
                    <a:uLnTx/>
                    <a:uFillTx/>
                    <a:latin typeface="Calibri Regular"/>
                    <a:ea typeface="+mn-ea"/>
                    <a:cs typeface="+mn-cs"/>
                  </a:rPr>
                  <a:t>Laser-heating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F30D1E5-9F1F-4688-ADA0-270642262646}"/>
                </a:ext>
              </a:extLst>
            </p:cNvPr>
            <p:cNvSpPr txBox="1"/>
            <p:nvPr/>
          </p:nvSpPr>
          <p:spPr>
            <a:xfrm>
              <a:off x="9151691" y="4300116"/>
              <a:ext cx="2852619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chemeClr val="tx1"/>
                  </a:solidFill>
                </a:rPr>
                <a:t>B. Miao </a:t>
              </a:r>
              <a:r>
                <a:rPr lang="en-US" sz="1100" i="1" dirty="0">
                  <a:solidFill>
                    <a:schemeClr val="tx1"/>
                  </a:solidFill>
                </a:rPr>
                <a:t>et al</a:t>
              </a:r>
              <a:r>
                <a:rPr lang="en-US" sz="1100" dirty="0">
                  <a:solidFill>
                    <a:schemeClr val="tx1"/>
                  </a:solidFill>
                </a:rPr>
                <a:t>., PRL </a:t>
              </a:r>
              <a:r>
                <a:rPr lang="en-US" sz="1100" b="1" dirty="0">
                  <a:solidFill>
                    <a:schemeClr val="tx1"/>
                  </a:solidFill>
                </a:rPr>
                <a:t>125</a:t>
              </a:r>
              <a:r>
                <a:rPr lang="en-US" sz="1100" dirty="0">
                  <a:solidFill>
                    <a:schemeClr val="tx1"/>
                  </a:solidFill>
                </a:rPr>
                <a:t>, 074801 (2020); </a:t>
              </a:r>
            </a:p>
            <a:p>
              <a:r>
                <a:rPr lang="da-DK" sz="1100" dirty="0">
                  <a:solidFill>
                    <a:schemeClr val="tx1"/>
                  </a:solidFill>
                </a:rPr>
                <a:t>R. J. Shalloo et al., PRE </a:t>
              </a:r>
              <a:r>
                <a:rPr lang="da-DK" sz="1100" b="1" dirty="0">
                  <a:solidFill>
                    <a:schemeClr val="tx1"/>
                  </a:solidFill>
                </a:rPr>
                <a:t>97</a:t>
              </a:r>
              <a:r>
                <a:rPr lang="da-DK" sz="1100" dirty="0">
                  <a:solidFill>
                    <a:schemeClr val="tx1"/>
                  </a:solidFill>
                </a:rPr>
                <a:t>, 053203 (2018)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84B2F9D-121C-4DC3-A99F-313B068D66A3}"/>
              </a:ext>
            </a:extLst>
          </p:cNvPr>
          <p:cNvSpPr txBox="1"/>
          <p:nvPr/>
        </p:nvSpPr>
        <p:spPr>
          <a:xfrm>
            <a:off x="357222" y="6458426"/>
            <a:ext cx="269705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t>B. Cros </a:t>
            </a:r>
            <a:r>
              <a: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t>et al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t>., PRE 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t>65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charset="0"/>
                <a:ea typeface="+mn-ea"/>
                <a:cs typeface="+mn-cs"/>
              </a:rPr>
              <a:t>, 026405 (2002) 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70EF2E-1824-400F-A548-9565DB89C14A}"/>
              </a:ext>
            </a:extLst>
          </p:cNvPr>
          <p:cNvGrpSpPr/>
          <p:nvPr/>
        </p:nvGrpSpPr>
        <p:grpSpPr>
          <a:xfrm>
            <a:off x="68901" y="2124663"/>
            <a:ext cx="3989376" cy="2436849"/>
            <a:chOff x="81601" y="2549169"/>
            <a:chExt cx="3989376" cy="24368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ED79494-86E0-6548-8ABB-6BFD33CE95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65" r="66446" b="49262"/>
            <a:stretch/>
          </p:blipFill>
          <p:spPr>
            <a:xfrm>
              <a:off x="1725106" y="3018220"/>
              <a:ext cx="2345871" cy="196779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6918381-54F4-1D44-A89B-83276C655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443" y="3023495"/>
              <a:ext cx="1468569" cy="192613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79DE2F-AEBE-41E7-9507-55FC1FF5F2FB}"/>
                </a:ext>
              </a:extLst>
            </p:cNvPr>
            <p:cNvSpPr txBox="1"/>
            <p:nvPr/>
          </p:nvSpPr>
          <p:spPr>
            <a:xfrm>
              <a:off x="81601" y="2549169"/>
              <a:ext cx="3989376" cy="369332"/>
            </a:xfrm>
            <a:prstGeom prst="rect">
              <a:avLst/>
            </a:prstGeom>
            <a:noFill/>
            <a:ln w="19050">
              <a:solidFill>
                <a:srgbClr val="01FF36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dirty="0">
                  <a:solidFill>
                    <a:schemeClr val="tx1"/>
                  </a:solidFill>
                  <a:latin typeface="+mn-lt"/>
                </a:rPr>
                <a:t>Plasma channels on DOE roadmap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9B2794A-1FAF-439E-BD63-4506D6666180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>
              <a:off x="2076289" y="2918501"/>
              <a:ext cx="918943" cy="968132"/>
            </a:xfrm>
            <a:prstGeom prst="straightConnector1">
              <a:avLst/>
            </a:prstGeom>
            <a:ln>
              <a:solidFill>
                <a:srgbClr val="01FF36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70086CF-4895-4629-BB6E-65AABEA55704}"/>
              </a:ext>
            </a:extLst>
          </p:cNvPr>
          <p:cNvGrpSpPr/>
          <p:nvPr/>
        </p:nvGrpSpPr>
        <p:grpSpPr>
          <a:xfrm>
            <a:off x="4097424" y="3494248"/>
            <a:ext cx="8028131" cy="2988200"/>
            <a:chOff x="4097424" y="3336401"/>
            <a:chExt cx="8028131" cy="298820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B4FFBF1-BAF5-405D-B152-792368BF1D2F}"/>
                </a:ext>
              </a:extLst>
            </p:cNvPr>
            <p:cNvSpPr txBox="1"/>
            <p:nvPr/>
          </p:nvSpPr>
          <p:spPr>
            <a:xfrm>
              <a:off x="4262215" y="4475030"/>
              <a:ext cx="393038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chemeClr val="tx1"/>
                  </a:solidFill>
                </a:rPr>
                <a:t>A. J. Gonsalves </a:t>
              </a:r>
              <a:r>
                <a:rPr lang="en-US" sz="1100" i="1" dirty="0">
                  <a:solidFill>
                    <a:schemeClr val="tx1"/>
                  </a:solidFill>
                </a:rPr>
                <a:t>et al</a:t>
              </a:r>
              <a:r>
                <a:rPr lang="en-US" sz="1100" dirty="0">
                  <a:solidFill>
                    <a:schemeClr val="tx1"/>
                  </a:solidFill>
                </a:rPr>
                <a:t>., PRL </a:t>
              </a:r>
              <a:r>
                <a:rPr lang="en-US" sz="1100" b="1" dirty="0">
                  <a:solidFill>
                    <a:schemeClr val="tx1"/>
                  </a:solidFill>
                </a:rPr>
                <a:t>122</a:t>
              </a:r>
              <a:r>
                <a:rPr lang="en-US" sz="1100" dirty="0">
                  <a:solidFill>
                    <a:schemeClr val="tx1"/>
                  </a:solidFill>
                </a:rPr>
                <a:t>, 084801 (2019)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CEC2A9A-EB7F-4F22-A2F6-CB73CB60DA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288" b="3047"/>
            <a:stretch/>
          </p:blipFill>
          <p:spPr>
            <a:xfrm>
              <a:off x="8195963" y="3612266"/>
              <a:ext cx="1680035" cy="1180913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24B4238-778A-4D72-AF43-8D9DDB73C94A}"/>
                </a:ext>
              </a:extLst>
            </p:cNvPr>
            <p:cNvGrpSpPr/>
            <p:nvPr/>
          </p:nvGrpSpPr>
          <p:grpSpPr>
            <a:xfrm>
              <a:off x="4151516" y="3336401"/>
              <a:ext cx="7824042" cy="2988200"/>
              <a:chOff x="6236106" y="2844702"/>
              <a:chExt cx="2619560" cy="2686040"/>
            </a:xfrm>
          </p:grpSpPr>
          <p:sp>
            <p:nvSpPr>
              <p:cNvPr id="39" name="Rounded Rectangle 17">
                <a:extLst>
                  <a:ext uri="{FF2B5EF4-FFF2-40B4-BE49-F238E27FC236}">
                    <a16:creationId xmlns:a16="http://schemas.microsoft.com/office/drawing/2014/main" id="{C075B3FA-7632-49E9-B3CB-AFB151F4DD53}"/>
                  </a:ext>
                </a:extLst>
              </p:cNvPr>
              <p:cNvSpPr/>
              <p:nvPr/>
            </p:nvSpPr>
            <p:spPr>
              <a:xfrm>
                <a:off x="6236106" y="3017373"/>
                <a:ext cx="2619560" cy="2513369"/>
              </a:xfrm>
              <a:prstGeom prst="roundRect">
                <a:avLst>
                  <a:gd name="adj" fmla="val 0"/>
                </a:avLst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BF8F7CA-946A-45E7-B516-077554F8DC83}"/>
                  </a:ext>
                </a:extLst>
              </p:cNvPr>
              <p:cNvSpPr txBox="1"/>
              <p:nvPr/>
            </p:nvSpPr>
            <p:spPr>
              <a:xfrm>
                <a:off x="6273169" y="2844702"/>
                <a:ext cx="1229163" cy="338554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GB"/>
                </a:defPPr>
                <a:lvl1pPr>
                  <a:defRPr sz="1600">
                    <a:solidFill>
                      <a:prstClr val="black"/>
                    </a:solidFill>
                    <a:latin typeface="Calibri Regular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F497B"/>
                    </a:solidFill>
                    <a:effectLst/>
                    <a:uLnTx/>
                    <a:uFillTx/>
                    <a:latin typeface="Calibri Regular"/>
                    <a:ea typeface="+mn-ea"/>
                    <a:cs typeface="+mn-cs"/>
                  </a:rPr>
                  <a:t>Capillary discharges (&amp; laser-heating)</a:t>
                </a:r>
              </a:p>
            </p:txBody>
          </p:sp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D1AD7CC-3A35-492E-B133-2219F5982F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346" t="45841" r="11173" b="35127"/>
            <a:stretch/>
          </p:blipFill>
          <p:spPr>
            <a:xfrm>
              <a:off x="4263009" y="3718855"/>
              <a:ext cx="4060878" cy="73086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726C5CC-A96D-45AE-A11D-541FFB4840E0}"/>
                </a:ext>
              </a:extLst>
            </p:cNvPr>
            <p:cNvSpPr txBox="1"/>
            <p:nvPr/>
          </p:nvSpPr>
          <p:spPr>
            <a:xfrm>
              <a:off x="9982446" y="3985229"/>
              <a:ext cx="2143109" cy="6759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GB"/>
              </a:defPPr>
              <a:lvl1pPr>
                <a:defRPr sz="1600">
                  <a:solidFill>
                    <a:prstClr val="black"/>
                  </a:solidFill>
                  <a:latin typeface="Calibri Regular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1F497B"/>
                  </a:solidFill>
                  <a:effectLst/>
                  <a:uLnTx/>
                  <a:uFillTx/>
                  <a:latin typeface="Calibri Regular"/>
                  <a:ea typeface="+mn-ea"/>
                  <a:cs typeface="+mn-cs"/>
                </a:rPr>
                <a:t>Use</a:t>
              </a:r>
              <a:r>
                <a:rPr lang="en-US" sz="1800" kern="0" dirty="0">
                  <a:solidFill>
                    <a:srgbClr val="1F497B"/>
                  </a:solidFill>
                </a:rPr>
                <a:t>d to produce e beams up to 8GeV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F497B"/>
                </a:solidFill>
                <a:effectLst/>
                <a:uLnTx/>
                <a:uFillTx/>
                <a:latin typeface="Calibri Regular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0443E6D-8269-41AC-BCA4-5FF9F5930147}"/>
                </a:ext>
              </a:extLst>
            </p:cNvPr>
            <p:cNvSpPr txBox="1"/>
            <p:nvPr/>
          </p:nvSpPr>
          <p:spPr>
            <a:xfrm>
              <a:off x="9275677" y="5618398"/>
              <a:ext cx="2579914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GB"/>
              </a:defPPr>
              <a:lvl1pPr>
                <a:defRPr sz="1050">
                  <a:solidFill>
                    <a:schemeClr val="tx1"/>
                  </a:solidFill>
                </a:defRPr>
              </a:lvl1pPr>
            </a:lstStyle>
            <a:p>
              <a:pPr algn="r"/>
              <a:r>
                <a:rPr lang="fr-FR" sz="1100" dirty="0"/>
                <a:t>A. </a:t>
              </a:r>
              <a:r>
                <a:rPr lang="fr-FR" sz="1100" dirty="0" err="1"/>
                <a:t>Zigler</a:t>
              </a:r>
              <a:r>
                <a:rPr lang="fr-FR" sz="1100" dirty="0"/>
                <a:t> </a:t>
              </a:r>
              <a:r>
                <a:rPr lang="fr-FR" sz="1100" i="1" dirty="0"/>
                <a:t>et al</a:t>
              </a:r>
              <a:r>
                <a:rPr lang="fr-FR" sz="1100" dirty="0"/>
                <a:t>., APL 113, 183505 (2018)</a:t>
              </a:r>
              <a:endParaRPr lang="en-US" sz="11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3239B61-0732-4689-8427-61D0CEC6D104}"/>
                </a:ext>
              </a:extLst>
            </p:cNvPr>
            <p:cNvSpPr txBox="1"/>
            <p:nvPr/>
          </p:nvSpPr>
          <p:spPr>
            <a:xfrm>
              <a:off x="9134163" y="5297320"/>
              <a:ext cx="2721428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GB"/>
              </a:defPPr>
              <a:lvl1pPr>
                <a:defRPr sz="1050">
                  <a:solidFill>
                    <a:schemeClr val="tx1"/>
                  </a:solidFill>
                </a:defRPr>
              </a:lvl1pPr>
            </a:lstStyle>
            <a:p>
              <a:pPr algn="r"/>
              <a:r>
                <a:rPr lang="da-DK" sz="1100" dirty="0"/>
                <a:t>S. Steinke </a:t>
              </a:r>
              <a:r>
                <a:rPr lang="da-DK" sz="1100" i="1" dirty="0"/>
                <a:t>et al</a:t>
              </a:r>
              <a:r>
                <a:rPr lang="da-DK" sz="1100" dirty="0"/>
                <a:t>., Nature 530, 190 (2016)</a:t>
              </a:r>
              <a:endParaRPr lang="en-US" sz="11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45DABF-E8E3-4384-BE36-35C71EA05C7F}"/>
                </a:ext>
              </a:extLst>
            </p:cNvPr>
            <p:cNvSpPr txBox="1"/>
            <p:nvPr/>
          </p:nvSpPr>
          <p:spPr>
            <a:xfrm>
              <a:off x="8987207" y="5939476"/>
              <a:ext cx="2868384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GB"/>
              </a:defPPr>
              <a:lvl1pPr>
                <a:defRPr sz="1050">
                  <a:solidFill>
                    <a:schemeClr val="tx1"/>
                  </a:solidFill>
                </a:defRPr>
              </a:lvl1pPr>
            </a:lstStyle>
            <a:p>
              <a:pPr algn="r"/>
              <a:r>
                <a:rPr lang="en-US" sz="1100" dirty="0"/>
                <a:t>S. K. Barber et al., APL 116, 234108 (2020)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8128BD0-E89E-4581-97AE-8A3E1EAB0B4E}"/>
                </a:ext>
              </a:extLst>
            </p:cNvPr>
            <p:cNvSpPr txBox="1"/>
            <p:nvPr/>
          </p:nvSpPr>
          <p:spPr>
            <a:xfrm>
              <a:off x="4097424" y="4893670"/>
              <a:ext cx="6493328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marL="342900" indent="-342900">
                <a:buClr>
                  <a:schemeClr val="tx2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1085850" lvl="1" indent="-342900">
                <a:buClr>
                  <a:schemeClr val="tx2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485900" lvl="2" indent="-342900">
                <a:buClr>
                  <a:schemeClr val="tx2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</a:lstStyle>
            <a:p>
              <a:pPr marL="0">
                <a:spcBef>
                  <a:spcPts val="600"/>
                </a:spcBef>
              </a:pPr>
              <a:r>
                <a:rPr lang="en-US" sz="1800" dirty="0"/>
                <a:t>Also can provide for:</a:t>
              </a:r>
            </a:p>
            <a:p>
              <a:pPr marL="457200" lvl="1">
                <a:spcBef>
                  <a:spcPts val="600"/>
                </a:spcBef>
              </a:pPr>
              <a:r>
                <a:rPr lang="en-US" sz="1600" dirty="0"/>
                <a:t>Bunch transport (focusing) between stages</a:t>
              </a:r>
            </a:p>
            <a:p>
              <a:pPr marL="457200" lvl="1">
                <a:spcBef>
                  <a:spcPts val="600"/>
                </a:spcBef>
              </a:pPr>
              <a:r>
                <a:rPr lang="en-US" sz="1600" dirty="0"/>
                <a:t>Laser pulse coupling between stages</a:t>
              </a:r>
            </a:p>
            <a:p>
              <a:pPr marL="457200" lvl="1">
                <a:spcBef>
                  <a:spcPts val="600"/>
                </a:spcBef>
              </a:pPr>
              <a:r>
                <a:rPr lang="en-US" sz="1600" dirty="0"/>
                <a:t>Multi-GeV energy &amp; emittance measurements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51401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n-lt"/>
              </a:rPr>
              <a:t>Further plasma channel R&amp;D required for HEP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>
                <a:solidFill>
                  <a:schemeClr val="tx1"/>
                </a:solidFill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3</a:t>
            </a:fld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BF0058-8EE8-441F-887F-0DD69A8C88AA}"/>
              </a:ext>
            </a:extLst>
          </p:cNvPr>
          <p:cNvSpPr txBox="1"/>
          <p:nvPr/>
        </p:nvSpPr>
        <p:spPr>
          <a:xfrm>
            <a:off x="0" y="977009"/>
            <a:ext cx="12191999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marL="342900" indent="-342900"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85850" lvl="1" indent="-342900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485900" lvl="2" indent="-342900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>
              <a:spcBef>
                <a:spcPts val="600"/>
              </a:spcBef>
            </a:pPr>
            <a:r>
              <a:rPr lang="en-US" dirty="0"/>
              <a:t>Plasma channel requirements have not been demonstrated simultaneously: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density ~10</a:t>
            </a:r>
            <a:r>
              <a:rPr lang="en-US" baseline="30000" dirty="0"/>
              <a:t>17</a:t>
            </a:r>
            <a:r>
              <a:rPr lang="en-US" dirty="0"/>
              <a:t>cm</a:t>
            </a:r>
            <a:r>
              <a:rPr lang="en-US" baseline="30000" dirty="0"/>
              <a:t>-3</a:t>
            </a:r>
            <a:r>
              <a:rPr lang="en-US" dirty="0"/>
              <a:t>, matched spot size tens of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m, length tens of cm, kHz repetition rate, stable. </a:t>
            </a:r>
          </a:p>
          <a:p>
            <a:pPr>
              <a:spcBef>
                <a:spcPts val="600"/>
              </a:spcBef>
            </a:pPr>
            <a:r>
              <a:rPr lang="en-US" dirty="0"/>
              <a:t>Example R&amp;D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Can laser-heating in discharge capillaries operate at ~1x10</a:t>
            </a:r>
            <a:r>
              <a:rPr lang="en-US" baseline="30000" dirty="0"/>
              <a:t>17</a:t>
            </a:r>
            <a:r>
              <a:rPr lang="en-US" dirty="0"/>
              <a:t>cm</a:t>
            </a:r>
            <a:r>
              <a:rPr lang="en-US" baseline="30000" dirty="0"/>
              <a:t>-3 </a:t>
            </a:r>
            <a:r>
              <a:rPr lang="en-US" dirty="0"/>
              <a:t>lower density with laser heater while maintaining ~60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 matched spot size for ~10GeV stages? Needs optimization of heater laser. Operation at kHz repetition rates? Needs photon acceleration of a trailing beam.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Demonstrate low-leakage, high-power guiding in laser-based channels. Can they be made stable? Needs both neutral gas and laser stabilization and control. High rep rate feedback.</a:t>
            </a:r>
          </a:p>
          <a:p>
            <a:pPr>
              <a:spcBef>
                <a:spcPts val="600"/>
              </a:spcBef>
            </a:pPr>
            <a:r>
              <a:rPr lang="en-US" dirty="0"/>
              <a:t>R&amp;D on hollow channels for ideal E fields &amp; Coulomb scattering mitigation needed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Requires orders of magnitude lower on-axis density than wall density of ~10</a:t>
            </a:r>
            <a:r>
              <a:rPr lang="en-US" baseline="30000" dirty="0"/>
              <a:t>17</a:t>
            </a:r>
            <a:r>
              <a:rPr lang="en-US" dirty="0"/>
              <a:t>cm</a:t>
            </a:r>
            <a:r>
              <a:rPr lang="en-US" baseline="30000" dirty="0"/>
              <a:t>-3</a:t>
            </a:r>
            <a:r>
              <a:rPr lang="en-US" dirty="0"/>
              <a:t> &amp; transition over ~micron length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How to generate?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In a dielectric capillary? How to lower wall density and maintain sharp transition? How to operate at high repetition rate (mitigate laser damage)?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Using cluster jets and flow around obstacles? Can high enough cluster fraction be produced?</a:t>
            </a:r>
          </a:p>
        </p:txBody>
      </p:sp>
    </p:spTree>
    <p:extLst>
      <p:ext uri="{BB962C8B-B14F-4D97-AF65-F5344CB8AC3E}">
        <p14:creationId xmlns:p14="http://schemas.microsoft.com/office/powerpoint/2010/main" val="1875110856"/>
      </p:ext>
    </p:extLst>
  </p:cSld>
  <p:clrMapOvr>
    <a:masterClrMapping/>
  </p:clrMapOvr>
</p:sld>
</file>

<file path=ppt/theme/theme1.xml><?xml version="1.0" encoding="utf-8"?>
<a:theme xmlns:a="http://schemas.openxmlformats.org/drawingml/2006/main" name="4_ATAP Blue Footer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spcBef>
            <a:spcPts val="600"/>
          </a:spcBef>
          <a:defRPr dirty="0" err="1" smtClean="0">
            <a:solidFill>
              <a:schemeClr val="tx1"/>
            </a:solidFill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38219</TotalTime>
  <Words>484</Words>
  <Application>Microsoft Office PowerPoint</Application>
  <PresentationFormat>Widescreen</PresentationFormat>
  <Paragraphs>47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1" baseType="lpstr">
      <vt:lpstr>Arial</vt:lpstr>
      <vt:lpstr>Calibri</vt:lpstr>
      <vt:lpstr>Calibri Regular</vt:lpstr>
      <vt:lpstr>Courier New</vt:lpstr>
      <vt:lpstr>Franklin Gothic Book</vt:lpstr>
      <vt:lpstr>Symbol</vt:lpstr>
      <vt:lpstr>Times New Roman</vt:lpstr>
      <vt:lpstr>4_ATAP Blue Footer</vt:lpstr>
      <vt:lpstr>Plasma Sources for Laser Plasma Accelerators</vt:lpstr>
      <vt:lpstr>Plasma channels important for future collider designs.  Several technologies demonstrated</vt:lpstr>
      <vt:lpstr>Further plasma channel R&amp;D required for HEP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teid05</dc:creator>
  <cp:lastModifiedBy>Anthony Gonsalves</cp:lastModifiedBy>
  <cp:revision>780</cp:revision>
  <cp:lastPrinted>2019-08-01T16:54:54Z</cp:lastPrinted>
  <dcterms:created xsi:type="dcterms:W3CDTF">2015-07-10T17:44:33Z</dcterms:created>
  <dcterms:modified xsi:type="dcterms:W3CDTF">2020-09-22T05:36:52Z</dcterms:modified>
</cp:coreProperties>
</file>