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3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1">
          <p15:clr>
            <a:srgbClr val="A4A3A4"/>
          </p15:clr>
        </p15:guide>
        <p15:guide id="2" orient="horz" pos="4175">
          <p15:clr>
            <a:srgbClr val="A4A3A4"/>
          </p15:clr>
        </p15:guide>
        <p15:guide id="3" orient="horz" pos="311">
          <p15:clr>
            <a:srgbClr val="A4A3A4"/>
          </p15:clr>
        </p15:guide>
        <p15:guide id="4" pos="5503">
          <p15:clr>
            <a:srgbClr val="A4A3A4"/>
          </p15:clr>
        </p15:guide>
        <p15:guide id="5" pos="317">
          <p15:clr>
            <a:srgbClr val="A4A3A4"/>
          </p15:clr>
        </p15:guide>
        <p15:guide id="6" pos="151">
          <p15:clr>
            <a:srgbClr val="A4A3A4"/>
          </p15:clr>
        </p15:guide>
        <p15:guide id="7" pos="55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J" initials="M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353"/>
    <a:srgbClr val="0B1F8F"/>
    <a:srgbClr val="A12B2F"/>
    <a:srgbClr val="007836"/>
    <a:srgbClr val="ECAA00"/>
    <a:srgbClr val="76777B"/>
    <a:srgbClr val="00609C"/>
    <a:srgbClr val="ECAC00"/>
    <a:srgbClr val="00A19C"/>
    <a:srgbClr val="0082C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7" autoAdjust="0"/>
    <p:restoredTop sz="93544" autoAdjust="0"/>
  </p:normalViewPr>
  <p:slideViewPr>
    <p:cSldViewPr snapToGrid="0" showGuides="1">
      <p:cViewPr varScale="1">
        <p:scale>
          <a:sx n="80" d="100"/>
          <a:sy n="80" d="100"/>
        </p:scale>
        <p:origin x="1608" y="62"/>
      </p:cViewPr>
      <p:guideLst>
        <p:guide orient="horz" pos="671"/>
        <p:guide orient="horz" pos="4175"/>
        <p:guide orient="horz" pos="311"/>
        <p:guide pos="5503"/>
        <p:guide pos="317"/>
        <p:guide pos="151"/>
        <p:guide pos="55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020C5-7D24-614D-A035-08DD14C29A39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E3C83-7C43-C847-935B-4BBF0CC6B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86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0A489-9093-C54A-B1C3-374F661A0010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A7A1A-8011-3A42-91B8-EE1BD44E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9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3" y="-26260"/>
            <a:ext cx="9144793" cy="601117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-14246"/>
            <a:ext cx="9143999" cy="5999163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8" y="6285169"/>
            <a:ext cx="4287546" cy="30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1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6630" y="1711594"/>
            <a:ext cx="3790374" cy="374415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76630" y="5497444"/>
            <a:ext cx="3840480" cy="585031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765130" y="1710816"/>
            <a:ext cx="3790374" cy="374415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65130" y="5496666"/>
            <a:ext cx="3840480" cy="585031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7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85427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5879" y="3616113"/>
            <a:ext cx="2465584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81086" y="3616113"/>
            <a:ext cx="2465584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3079" y="1697093"/>
            <a:ext cx="2361244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88286" y="1697093"/>
            <a:ext cx="2361244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61696" y="3618612"/>
            <a:ext cx="2465584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68896" y="1699592"/>
            <a:ext cx="2361244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IMAGES –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</p:spTree>
    <p:extLst>
      <p:ext uri="{BB962C8B-B14F-4D97-AF65-F5344CB8AC3E}">
        <p14:creationId xmlns:p14="http://schemas.microsoft.com/office/powerpoint/2010/main" val="41748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701473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701473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701473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701473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706193"/>
            <a:ext cx="8434552" cy="1752260"/>
          </a:xfrm>
          <a:noFill/>
        </p:spPr>
        <p:txBody>
          <a:bodyPr lIns="0" tIns="91440"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800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four images, captions and bullets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4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3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1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201421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four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276999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87437" y="1574666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7437" y="3443426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</a:t>
            </a:r>
          </a:p>
          <a:p>
            <a:endParaRPr lang="en-US" dirty="0"/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912432" y="1574666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912432" y="3443426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</a:t>
            </a:r>
          </a:p>
          <a:p>
            <a:endParaRPr lang="en-US" dirty="0"/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87437" y="4025151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87437" y="5898516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</a:t>
            </a:r>
          </a:p>
          <a:p>
            <a:endParaRPr lang="en-US" dirty="0"/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912432" y="4025151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912432" y="5902307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9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graph, chart or table slide. </a:t>
            </a:r>
            <a:br>
              <a:rPr lang="en-US" dirty="0"/>
            </a:br>
            <a:r>
              <a:rPr lang="en-US" dirty="0"/>
              <a:t>Headline in all caps, Arial Font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99606"/>
            <a:ext cx="8372901" cy="402985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below to add a chart, graph, or table.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85775" y="5821651"/>
            <a:ext cx="3711039" cy="290392"/>
          </a:xfrm>
        </p:spPr>
        <p:txBody>
          <a:bodyPr bIns="0" anchor="t" anchorCtr="0"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5004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>
            <a:off x="0" y="-27021"/>
            <a:ext cx="9143999" cy="6011939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4246"/>
            <a:ext cx="9143999" cy="5999163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closing statement</a:t>
            </a:r>
          </a:p>
        </p:txBody>
      </p:sp>
      <p:pic>
        <p:nvPicPr>
          <p:cNvPr id="7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8" y="6285169"/>
            <a:ext cx="4287546" cy="30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6724"/>
            <a:ext cx="9144000" cy="6864724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372901" cy="806017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AND CONTENT SLIDE. </a:t>
            </a:r>
            <a:br>
              <a:rPr lang="en-US" dirty="0"/>
            </a:br>
            <a:r>
              <a:rPr lang="en-US" dirty="0"/>
              <a:t>Headline in all caps, Arial Font</a:t>
            </a:r>
          </a:p>
        </p:txBody>
      </p:sp>
    </p:spTree>
    <p:extLst>
      <p:ext uri="{BB962C8B-B14F-4D97-AF65-F5344CB8AC3E}">
        <p14:creationId xmlns:p14="http://schemas.microsoft.com/office/powerpoint/2010/main" val="3595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8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021" y="627296"/>
            <a:ext cx="1859645" cy="6699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5" y="1689100"/>
            <a:ext cx="4280275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689100"/>
            <a:ext cx="4863724" cy="2706624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A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689100"/>
            <a:ext cx="239714" cy="2706624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6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6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5" y="6094281"/>
            <a:ext cx="2692871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31799" y="730250"/>
            <a:ext cx="618807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Optional one line subhead, </a:t>
            </a:r>
            <a:r>
              <a:rPr lang="en-US" dirty="0" err="1"/>
              <a:t>url</a:t>
            </a:r>
            <a:r>
              <a:rPr lang="en-US" dirty="0"/>
              <a:t> or date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8" y="6285169"/>
            <a:ext cx="4287546" cy="30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>
            <a:off x="0" y="-27021"/>
            <a:ext cx="9143999" cy="6011939"/>
          </a:xfrm>
          <a:prstGeom prst="rect">
            <a:avLst/>
          </a:prstGeom>
        </p:spPr>
      </p:pic>
      <p:sp>
        <p:nvSpPr>
          <p:cNvPr id="84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27020"/>
            <a:ext cx="9144000" cy="6011938"/>
          </a:xfrm>
          <a:solidFill>
            <a:schemeClr val="accent2">
              <a:alpha val="85000"/>
            </a:schemeClr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r>
              <a:rPr lang="en-US" dirty="0"/>
              <a:t> </a:t>
            </a:r>
          </a:p>
        </p:txBody>
      </p:sp>
      <p:pic>
        <p:nvPicPr>
          <p:cNvPr id="17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5" y="1689100"/>
            <a:ext cx="4280275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689100"/>
            <a:ext cx="4863724" cy="2706624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204952"/>
            <a:ext cx="5851526" cy="1292225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presentation date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6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6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689100"/>
            <a:ext cx="239714" cy="2706624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8" y="6285169"/>
            <a:ext cx="4287546" cy="30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99995"/>
            <a:ext cx="8372901" cy="442277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79" y="167614"/>
            <a:ext cx="1546986" cy="557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6" y="6094281"/>
            <a:ext cx="2692871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899574"/>
            <a:ext cx="8925874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726366"/>
            <a:ext cx="8452904" cy="862880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 cover option c 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6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6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4589246"/>
            <a:ext cx="8484914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899573"/>
            <a:ext cx="224589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03238" y="366274"/>
            <a:ext cx="8484914" cy="331077"/>
          </a:xfrm>
        </p:spPr>
        <p:txBody>
          <a:bodyPr/>
          <a:lstStyle>
            <a:lvl1pPr marL="0" indent="0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000" b="0" cap="all" dirty="0">
                <a:solidFill>
                  <a:srgbClr val="000000"/>
                </a:solidFill>
              </a:rPr>
              <a:t>Type in name of </a:t>
            </a:r>
            <a:r>
              <a:rPr lang="en-US" sz="1000" b="0" cap="all" dirty="0" err="1">
                <a:solidFill>
                  <a:srgbClr val="000000"/>
                </a:solidFill>
              </a:rPr>
              <a:t>fACILITY</a:t>
            </a:r>
            <a:r>
              <a:rPr lang="en-US" sz="1000" b="0" cap="all" dirty="0">
                <a:solidFill>
                  <a:srgbClr val="000000"/>
                </a:solidFill>
              </a:rPr>
              <a:t>, division, group, program or </a:t>
            </a:r>
            <a:r>
              <a:rPr lang="en-US" sz="1000" dirty="0">
                <a:solidFill>
                  <a:srgbClr val="000000"/>
                </a:solidFill>
              </a:rPr>
              <a:t>www.anl.gov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8" y="6285169"/>
            <a:ext cx="4287546" cy="30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320210"/>
            <a:ext cx="1546986" cy="557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5" y="6094281"/>
            <a:ext cx="2692871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1631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4959068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1631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4959068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1681606"/>
            <a:ext cx="8925874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116710"/>
            <a:ext cx="6776128" cy="1119234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</a:t>
            </a:r>
            <a:br>
              <a:rPr lang="en-US" dirty="0"/>
            </a:br>
            <a:r>
              <a:rPr lang="en-US" dirty="0"/>
              <a:t>Cover option D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6" y="4581631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6" y="4959068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1229593"/>
            <a:ext cx="8484914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681605"/>
            <a:ext cx="224589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8" y="6285169"/>
            <a:ext cx="4287546" cy="30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6" y="0"/>
            <a:ext cx="8925873" cy="68580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 then right click image and “SEND IMAGE TO BACK”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775200"/>
            <a:ext cx="9144000" cy="20828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5042974"/>
            <a:ext cx="8321040" cy="1373592"/>
          </a:xfrm>
        </p:spPr>
        <p:txBody>
          <a:bodyPr lIns="0" anchor="t"/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Full-frame image layout  –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072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656122"/>
            <a:ext cx="9144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6" y="-1"/>
            <a:ext cx="8925873" cy="3656013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807284"/>
            <a:ext cx="8674100" cy="787098"/>
          </a:xfrm>
        </p:spPr>
        <p:txBody>
          <a:bodyPr lIns="0"/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one image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5949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656122"/>
            <a:ext cx="9144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0"/>
            <a:ext cx="4480560" cy="3663950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2525" y="0"/>
            <a:ext cx="4480560" cy="3663950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807284"/>
            <a:ext cx="8674100" cy="787098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TWO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0953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3656122"/>
            <a:ext cx="9144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0"/>
            <a:ext cx="2990088" cy="367364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194237" y="0"/>
            <a:ext cx="2990088" cy="367364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86112" y="0"/>
            <a:ext cx="2957888" cy="367364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807284"/>
            <a:ext cx="8674100" cy="787098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Three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129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000" cy="6858000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654175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654175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654175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654175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four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4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3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1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2286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9565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TITLE AND CONTENT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50"/>
            <a:ext cx="8372901" cy="499714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148350" y="14455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699995"/>
            <a:ext cx="4023360" cy="4422775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00588" y="1685707"/>
            <a:ext cx="4023360" cy="4422775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</p:spTree>
    <p:extLst>
      <p:ext uri="{BB962C8B-B14F-4D97-AF65-F5344CB8AC3E}">
        <p14:creationId xmlns:p14="http://schemas.microsoft.com/office/powerpoint/2010/main" val="34075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0895" y="2263770"/>
            <a:ext cx="4114800" cy="383588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4875" y="2263770"/>
            <a:ext cx="4114800" cy="383588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14875" y="1684229"/>
            <a:ext cx="4114800" cy="6209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  <a:noFill/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0895" y="1684229"/>
            <a:ext cx="4114800" cy="6209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with box treatment</a:t>
            </a:r>
          </a:p>
        </p:txBody>
      </p:sp>
    </p:spTree>
    <p:extLst>
      <p:ext uri="{BB962C8B-B14F-4D97-AF65-F5344CB8AC3E}">
        <p14:creationId xmlns:p14="http://schemas.microsoft.com/office/powerpoint/2010/main" val="34234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03575" y="1699995"/>
            <a:ext cx="4319750" cy="2249430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699995"/>
            <a:ext cx="3729481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95679" y="4080588"/>
            <a:ext cx="3729481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03575" y="4066957"/>
            <a:ext cx="4319750" cy="2249430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5309" y="1731527"/>
            <a:ext cx="5814912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89394" y="1720414"/>
            <a:ext cx="2023746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87014" y="3290408"/>
            <a:ext cx="2028507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THREE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045309" y="3304768"/>
            <a:ext cx="5814912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87013" y="4872981"/>
            <a:ext cx="2028507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045309" y="4856121"/>
            <a:ext cx="5814912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3998349"/>
            <a:ext cx="4114800" cy="2129163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3998349"/>
            <a:ext cx="4097585" cy="2129163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69999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69999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top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</p:spTree>
    <p:extLst>
      <p:ext uri="{BB962C8B-B14F-4D97-AF65-F5344CB8AC3E}">
        <p14:creationId xmlns:p14="http://schemas.microsoft.com/office/powerpoint/2010/main" val="420135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699995"/>
            <a:ext cx="4114800" cy="1717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1699995"/>
            <a:ext cx="4114800" cy="1717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4146" y="343731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30864" y="343731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bottom HORIZONTAL</a:t>
            </a:r>
            <a:br>
              <a:rPr lang="en-US" dirty="0"/>
            </a:br>
            <a:r>
              <a:rPr lang="en-US" dirty="0"/>
              <a:t>WITH CAPTIONS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6265" y="5735092"/>
            <a:ext cx="3995723" cy="56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750289" y="5735092"/>
            <a:ext cx="3995723" cy="56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57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miesen\Desktop\anlrgbpptlogo.png"/>
          <p:cNvPicPr>
            <a:picLocks noChangeAspect="1" noChangeArrowheads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160" y="6436886"/>
            <a:ext cx="769422" cy="2771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72901" cy="82894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Headline in all caps </a:t>
            </a:r>
            <a:r>
              <a:rPr lang="en-US" dirty="0" err="1"/>
              <a:t>28pt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9995"/>
            <a:ext cx="8372901" cy="4422775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473709"/>
            <a:ext cx="457200" cy="18288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0" y="-2"/>
            <a:ext cx="228600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6486224"/>
            <a:ext cx="2238464" cy="16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686" r:id="rId2"/>
    <p:sldLayoutId id="2147483687" r:id="rId3"/>
    <p:sldLayoutId id="2147483688" r:id="rId4"/>
    <p:sldLayoutId id="2147483690" r:id="rId5"/>
    <p:sldLayoutId id="2147483774" r:id="rId6"/>
    <p:sldLayoutId id="2147483711" r:id="rId7"/>
    <p:sldLayoutId id="2147483692" r:id="rId8"/>
    <p:sldLayoutId id="2147483693" r:id="rId9"/>
    <p:sldLayoutId id="2147483709" r:id="rId10"/>
    <p:sldLayoutId id="2147483695" r:id="rId11"/>
    <p:sldLayoutId id="2147483739" r:id="rId12"/>
    <p:sldLayoutId id="2147483696" r:id="rId13"/>
    <p:sldLayoutId id="2147483689" r:id="rId14"/>
    <p:sldLayoutId id="2147483710" r:id="rId15"/>
    <p:sldLayoutId id="2147483706" r:id="rId16"/>
    <p:sldLayoutId id="2147483704" r:id="rId17"/>
    <p:sldLayoutId id="2147483769" r:id="rId18"/>
    <p:sldLayoutId id="2147483770" r:id="rId19"/>
    <p:sldLayoutId id="2147483771" r:id="rId20"/>
    <p:sldLayoutId id="2147483772" r:id="rId21"/>
    <p:sldLayoutId id="2147483761" r:id="rId22"/>
    <p:sldLayoutId id="2147483762" r:id="rId23"/>
    <p:sldLayoutId id="2147483763" r:id="rId24"/>
    <p:sldLayoutId id="2147483765" r:id="rId25"/>
    <p:sldLayoutId id="2147483766" r:id="rId2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2800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spcBef>
          <a:spcPts val="600"/>
        </a:spcBef>
        <a:spcAft>
          <a:spcPts val="0"/>
        </a:spcAft>
        <a:buFont typeface="Wingdings" pitchFamily="2" charset="2"/>
        <a:buChar char="§"/>
        <a:defRPr sz="18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20700" indent="-236538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03275" indent="-18732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087438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Rectangle 321">
            <a:extLst>
              <a:ext uri="{FF2B5EF4-FFF2-40B4-BE49-F238E27FC236}">
                <a16:creationId xmlns:a16="http://schemas.microsoft.com/office/drawing/2014/main" id="{440D74A7-21B1-4EA8-A339-0519C43F4AD0}"/>
              </a:ext>
            </a:extLst>
          </p:cNvPr>
          <p:cNvSpPr/>
          <p:nvPr/>
        </p:nvSpPr>
        <p:spPr>
          <a:xfrm>
            <a:off x="4860036" y="4131230"/>
            <a:ext cx="986790" cy="3291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id="{FC735791-18D0-4744-8747-B6CBED509FF6}"/>
              </a:ext>
            </a:extLst>
          </p:cNvPr>
          <p:cNvSpPr/>
          <p:nvPr/>
        </p:nvSpPr>
        <p:spPr>
          <a:xfrm>
            <a:off x="3318509" y="3787120"/>
            <a:ext cx="227331" cy="34257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9C2B80B1-355B-49CE-8F1E-1AA67CFD42B3}"/>
              </a:ext>
            </a:extLst>
          </p:cNvPr>
          <p:cNvSpPr/>
          <p:nvPr/>
        </p:nvSpPr>
        <p:spPr>
          <a:xfrm>
            <a:off x="3239269" y="3429000"/>
            <a:ext cx="87877" cy="3653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069981CD-2CAE-4CAD-9FAF-62A491935659}"/>
              </a:ext>
            </a:extLst>
          </p:cNvPr>
          <p:cNvSpPr/>
          <p:nvPr/>
        </p:nvSpPr>
        <p:spPr>
          <a:xfrm>
            <a:off x="3239268" y="3785552"/>
            <a:ext cx="83051" cy="344138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E4779FFD-B3FF-42FA-8234-74D29FE32EAA}"/>
              </a:ext>
            </a:extLst>
          </p:cNvPr>
          <p:cNvSpPr/>
          <p:nvPr/>
        </p:nvSpPr>
        <p:spPr>
          <a:xfrm>
            <a:off x="3322319" y="3424391"/>
            <a:ext cx="223521" cy="370008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DC61B5C7-6BAC-40C0-9818-B4F46CF50141}"/>
              </a:ext>
            </a:extLst>
          </p:cNvPr>
          <p:cNvSpPr/>
          <p:nvPr/>
        </p:nvSpPr>
        <p:spPr>
          <a:xfrm>
            <a:off x="3224282" y="5992379"/>
            <a:ext cx="1347718" cy="329184"/>
          </a:xfrm>
          <a:prstGeom prst="rect">
            <a:avLst/>
          </a:prstGeom>
          <a:solidFill>
            <a:srgbClr val="FF53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AC56DE3F-7533-4155-90DE-5A73282BD281}"/>
              </a:ext>
            </a:extLst>
          </p:cNvPr>
          <p:cNvSpPr/>
          <p:nvPr/>
        </p:nvSpPr>
        <p:spPr>
          <a:xfrm>
            <a:off x="3240538" y="4131230"/>
            <a:ext cx="1619498" cy="329184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6725" y="114299"/>
            <a:ext cx="8372901" cy="636861"/>
          </a:xfrm>
        </p:spPr>
        <p:txBody>
          <a:bodyPr/>
          <a:lstStyle/>
          <a:p>
            <a:r>
              <a:rPr lang="en-US" sz="2000" dirty="0"/>
              <a:t>SWFA demonstrators with integrated technologies for future large-scale machines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20AFE6B-D970-4B8E-972C-0D74981A7D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" y="1085568"/>
            <a:ext cx="8372901" cy="610894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 dirty="0"/>
              <a:t>Goal: Demonstrate technology integrations needed for large-scale SWFA-based machines (steppingstone facilities and ultimately linear colliders)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1600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1457F01-0540-467B-ACCA-0FA44EF1D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89727"/>
              </p:ext>
            </p:extLst>
          </p:nvPr>
        </p:nvGraphicFramePr>
        <p:xfrm>
          <a:off x="605542" y="2093081"/>
          <a:ext cx="5257800" cy="23719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21250784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746997689"/>
                    </a:ext>
                  </a:extLst>
                </a:gridCol>
              </a:tblGrid>
              <a:tr h="33884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Key performance of one module (20 total)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0722472"/>
                  </a:ext>
                </a:extLst>
              </a:tr>
              <a:tr h="3388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Accelerator concept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Two Beam Acceleration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411324"/>
                  </a:ext>
                </a:extLst>
              </a:tr>
              <a:tr h="3388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RF power from decelerator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26 GHz, 1 GW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413824"/>
                  </a:ext>
                </a:extLst>
              </a:tr>
              <a:tr h="3388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Accelerating gradient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270 MV/m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193240"/>
                  </a:ext>
                </a:extLst>
              </a:tr>
              <a:tr h="3388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Main beam energy gain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150 GeV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019046"/>
                  </a:ext>
                </a:extLst>
              </a:tr>
              <a:tr h="3388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Staging acceleration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 stages, 38 ACCs/stage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1211810"/>
                  </a:ext>
                </a:extLst>
              </a:tr>
              <a:tr h="3388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AC-to-RF efficiency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&gt;30%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3397686"/>
                  </a:ext>
                </a:extLst>
              </a:tr>
            </a:tbl>
          </a:graphicData>
        </a:graphic>
      </p:graphicFrame>
      <p:sp>
        <p:nvSpPr>
          <p:cNvPr id="301" name="Text Placeholder 3">
            <a:extLst>
              <a:ext uri="{FF2B5EF4-FFF2-40B4-BE49-F238E27FC236}">
                <a16:creationId xmlns:a16="http://schemas.microsoft.com/office/drawing/2014/main" id="{D48DA512-1D2A-4103-8483-51090AE82004}"/>
              </a:ext>
            </a:extLst>
          </p:cNvPr>
          <p:cNvSpPr txBox="1">
            <a:spLocks/>
          </p:cNvSpPr>
          <p:nvPr/>
        </p:nvSpPr>
        <p:spPr>
          <a:xfrm>
            <a:off x="466725" y="1737244"/>
            <a:ext cx="8372901" cy="3677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20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3-TeV Argonne Flexible Linear Collider (AFLC)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97D885-B995-495C-86F8-6AF8576B05D2}"/>
              </a:ext>
            </a:extLst>
          </p:cNvPr>
          <p:cNvSpPr txBox="1"/>
          <p:nvPr/>
        </p:nvSpPr>
        <p:spPr>
          <a:xfrm>
            <a:off x="6021743" y="2086383"/>
            <a:ext cx="2743200" cy="553998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500 MeV demonstrator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2 stage, 2 structures/stage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9EE45A16-BC53-4984-A391-02DF7FB0CF6D}"/>
              </a:ext>
            </a:extLst>
          </p:cNvPr>
          <p:cNvSpPr txBox="1"/>
          <p:nvPr/>
        </p:nvSpPr>
        <p:spPr>
          <a:xfrm>
            <a:off x="6021743" y="2908770"/>
            <a:ext cx="2743200" cy="76944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3 GeV demonstrator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4 stage, 6 structures/stage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13 GHz main beam, 20% </a:t>
            </a:r>
            <a:r>
              <a:rPr lang="el-GR" sz="1400" dirty="0">
                <a:solidFill>
                  <a:schemeClr val="bg1"/>
                </a:solidFill>
              </a:rPr>
              <a:t>η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4EC54DEC-56F2-4257-89E0-6608DC3768B7}"/>
              </a:ext>
            </a:extLst>
          </p:cNvPr>
          <p:cNvSpPr txBox="1"/>
          <p:nvPr/>
        </p:nvSpPr>
        <p:spPr>
          <a:xfrm>
            <a:off x="6018274" y="3946600"/>
            <a:ext cx="2743200" cy="553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3 GeV demonstrator</a:t>
            </a:r>
          </a:p>
          <a:p>
            <a:pPr algn="ctr"/>
            <a:r>
              <a:rPr lang="en-US" sz="1400" dirty="0"/>
              <a:t>30% </a:t>
            </a:r>
            <a:r>
              <a:rPr lang="el-GR" sz="1400" dirty="0"/>
              <a:t>η</a:t>
            </a:r>
            <a:r>
              <a:rPr lang="en-US" sz="1400" dirty="0"/>
              <a:t> with advanced klystron</a:t>
            </a:r>
          </a:p>
        </p:txBody>
      </p:sp>
      <p:sp>
        <p:nvSpPr>
          <p:cNvPr id="324" name="Text Placeholder 3">
            <a:extLst>
              <a:ext uri="{FF2B5EF4-FFF2-40B4-BE49-F238E27FC236}">
                <a16:creationId xmlns:a16="http://schemas.microsoft.com/office/drawing/2014/main" id="{275AE3A5-BF10-4085-9B36-6D1CE16CA752}"/>
              </a:ext>
            </a:extLst>
          </p:cNvPr>
          <p:cNvSpPr txBox="1">
            <a:spLocks/>
          </p:cNvSpPr>
          <p:nvPr/>
        </p:nvSpPr>
        <p:spPr>
          <a:xfrm>
            <a:off x="466725" y="4661375"/>
            <a:ext cx="8372901" cy="3677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20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5-GeV Multi-beam XFEL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326" name="Table 2">
            <a:extLst>
              <a:ext uri="{FF2B5EF4-FFF2-40B4-BE49-F238E27FC236}">
                <a16:creationId xmlns:a16="http://schemas.microsoft.com/office/drawing/2014/main" id="{646FD249-7631-48DF-A526-AFE52DBDE2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911658"/>
              </p:ext>
            </p:extLst>
          </p:nvPr>
        </p:nvGraphicFramePr>
        <p:xfrm>
          <a:off x="595382" y="4972862"/>
          <a:ext cx="5257800" cy="13548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21250784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746997689"/>
                    </a:ext>
                  </a:extLst>
                </a:gridCol>
              </a:tblGrid>
              <a:tr h="33870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Key performance of one beamline (10 total)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0722472"/>
                  </a:ext>
                </a:extLst>
              </a:tr>
              <a:tr h="3387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Accelerator concept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Collinear Wakefield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3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411324"/>
                  </a:ext>
                </a:extLst>
              </a:tr>
              <a:tr h="3387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Transformer ratio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3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469277"/>
                  </a:ext>
                </a:extLst>
              </a:tr>
              <a:tr h="338702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Accelerating gradient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MV/m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8415705"/>
                  </a:ext>
                </a:extLst>
              </a:tr>
            </a:tbl>
          </a:graphicData>
        </a:graphic>
      </p:graphicFrame>
      <p:sp>
        <p:nvSpPr>
          <p:cNvPr id="330" name="TextBox 329">
            <a:extLst>
              <a:ext uri="{FF2B5EF4-FFF2-40B4-BE49-F238E27FC236}">
                <a16:creationId xmlns:a16="http://schemas.microsoft.com/office/drawing/2014/main" id="{0FF8FAE0-25EB-44E0-A493-FD66181800F5}"/>
              </a:ext>
            </a:extLst>
          </p:cNvPr>
          <p:cNvSpPr txBox="1"/>
          <p:nvPr/>
        </p:nvSpPr>
        <p:spPr>
          <a:xfrm>
            <a:off x="6018274" y="5373267"/>
            <a:ext cx="2743200" cy="553998"/>
          </a:xfrm>
          <a:prstGeom prst="rect">
            <a:avLst/>
          </a:prstGeom>
          <a:solidFill>
            <a:srgbClr val="FF5353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CWA energy </a:t>
            </a:r>
            <a:r>
              <a:rPr lang="en-US" sz="1600" b="1" dirty="0" err="1">
                <a:solidFill>
                  <a:schemeClr val="bg1"/>
                </a:solidFill>
              </a:rPr>
              <a:t>doubler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180 GHz, 2 structures</a:t>
            </a:r>
          </a:p>
        </p:txBody>
      </p:sp>
      <p:pic>
        <p:nvPicPr>
          <p:cNvPr id="3" name="Picture 2" descr="The Advanced Photon Source (APS)">
            <a:extLst>
              <a:ext uri="{FF2B5EF4-FFF2-40B4-BE49-F238E27FC236}">
                <a16:creationId xmlns:a16="http://schemas.microsoft.com/office/drawing/2014/main" id="{B8726D51-00F6-43B4-9DCD-D912571D9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050" y="730897"/>
            <a:ext cx="1052443" cy="36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993F7B-F3F5-4262-8AAC-2DC814340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983" y="792562"/>
            <a:ext cx="614101" cy="2763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1181B3-5BA9-4810-9F6F-E27B13133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5774" y="732381"/>
            <a:ext cx="872361" cy="355058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1C66055-7F17-4F34-84B7-D785A4691D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7649" y="834239"/>
            <a:ext cx="364917" cy="1888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87AFCB-BC81-4D00-AF4F-F9E8C8A2E1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2080" y="743720"/>
            <a:ext cx="890390" cy="332380"/>
          </a:xfrm>
          <a:prstGeom prst="rect">
            <a:avLst/>
          </a:prstGeom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EC38E1C4-1A3D-420B-B553-31481FD7C77D}"/>
              </a:ext>
            </a:extLst>
          </p:cNvPr>
          <p:cNvSpPr/>
          <p:nvPr/>
        </p:nvSpPr>
        <p:spPr>
          <a:xfrm>
            <a:off x="8760628" y="2069796"/>
            <a:ext cx="431982" cy="2441334"/>
          </a:xfrm>
          <a:prstGeom prst="downArrow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E23ED3-A26A-4A92-813C-95B1B46900E1}"/>
              </a:ext>
            </a:extLst>
          </p:cNvPr>
          <p:cNvSpPr txBox="1"/>
          <p:nvPr/>
        </p:nvSpPr>
        <p:spPr>
          <a:xfrm rot="16200000">
            <a:off x="8127640" y="3121186"/>
            <a:ext cx="1691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SWFA roadmap</a:t>
            </a:r>
          </a:p>
        </p:txBody>
      </p:sp>
    </p:spTree>
    <p:extLst>
      <p:ext uri="{BB962C8B-B14F-4D97-AF65-F5344CB8AC3E}">
        <p14:creationId xmlns:p14="http://schemas.microsoft.com/office/powerpoint/2010/main" val="360480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6725" y="114299"/>
            <a:ext cx="8372901" cy="636861"/>
          </a:xfrm>
        </p:spPr>
        <p:txBody>
          <a:bodyPr/>
          <a:lstStyle/>
          <a:p>
            <a:r>
              <a:rPr lang="en-US" sz="2000" dirty="0"/>
              <a:t>SWFA demonstrators with integrated technologies for future large-scale machines</a:t>
            </a:r>
          </a:p>
        </p:txBody>
      </p:sp>
      <p:sp>
        <p:nvSpPr>
          <p:cNvPr id="301" name="Text Placeholder 3">
            <a:extLst>
              <a:ext uri="{FF2B5EF4-FFF2-40B4-BE49-F238E27FC236}">
                <a16:creationId xmlns:a16="http://schemas.microsoft.com/office/drawing/2014/main" id="{D48DA512-1D2A-4103-8483-51090AE82004}"/>
              </a:ext>
            </a:extLst>
          </p:cNvPr>
          <p:cNvSpPr txBox="1">
            <a:spLocks/>
          </p:cNvSpPr>
          <p:nvPr/>
        </p:nvSpPr>
        <p:spPr>
          <a:xfrm>
            <a:off x="466725" y="911109"/>
            <a:ext cx="8372901" cy="3677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20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500 MeV demonstrator fitting into AWA’s current bunker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EF1168A-CA56-45A6-95D6-01A1018FDB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23" t="36336" r="44614"/>
          <a:stretch/>
        </p:blipFill>
        <p:spPr>
          <a:xfrm>
            <a:off x="797546" y="1858750"/>
            <a:ext cx="8041531" cy="135330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434D8FFB-E11D-4D5C-B773-5C627ACE5022}"/>
              </a:ext>
            </a:extLst>
          </p:cNvPr>
          <p:cNvSpPr/>
          <p:nvPr/>
        </p:nvSpPr>
        <p:spPr>
          <a:xfrm>
            <a:off x="794695" y="1829499"/>
            <a:ext cx="6715022" cy="1311195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CB3619C-D518-4889-B905-ADA4820DA948}"/>
              </a:ext>
            </a:extLst>
          </p:cNvPr>
          <p:cNvSpPr txBox="1"/>
          <p:nvPr/>
        </p:nvSpPr>
        <p:spPr>
          <a:xfrm>
            <a:off x="5986517" y="1265812"/>
            <a:ext cx="304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609C"/>
                </a:solidFill>
              </a:rPr>
              <a:t>70 MeV drive beam to two stages</a:t>
            </a:r>
          </a:p>
          <a:p>
            <a:r>
              <a:rPr lang="en-US" sz="1400" b="1" dirty="0">
                <a:solidFill>
                  <a:srgbClr val="00609C"/>
                </a:solidFill>
              </a:rPr>
              <a:t>2 x 8-bunch trains, 40 </a:t>
            </a:r>
            <a:r>
              <a:rPr lang="en-US" sz="1400" b="1" dirty="0" err="1">
                <a:solidFill>
                  <a:srgbClr val="00609C"/>
                </a:solidFill>
              </a:rPr>
              <a:t>nC</a:t>
            </a:r>
            <a:r>
              <a:rPr lang="en-US" sz="1400" b="1" dirty="0">
                <a:solidFill>
                  <a:srgbClr val="00609C"/>
                </a:solidFill>
              </a:rPr>
              <a:t>/bunch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39FB222-9B98-4C38-B35B-C3CEF7563272}"/>
              </a:ext>
            </a:extLst>
          </p:cNvPr>
          <p:cNvCxnSpPr>
            <a:cxnSpLocks/>
            <a:stCxn id="31" idx="1"/>
          </p:cNvCxnSpPr>
          <p:nvPr/>
        </p:nvCxnSpPr>
        <p:spPr>
          <a:xfrm flipH="1" flipV="1">
            <a:off x="5659120" y="1523418"/>
            <a:ext cx="327397" cy="4004"/>
          </a:xfrm>
          <a:prstGeom prst="straightConnector1">
            <a:avLst/>
          </a:prstGeom>
          <a:ln w="19050">
            <a:solidFill>
              <a:srgbClr val="0060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B671326-8005-4BC7-BC46-63A799ED6162}"/>
              </a:ext>
            </a:extLst>
          </p:cNvPr>
          <p:cNvSpPr txBox="1"/>
          <p:nvPr/>
        </p:nvSpPr>
        <p:spPr>
          <a:xfrm>
            <a:off x="835811" y="1278891"/>
            <a:ext cx="2322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609C"/>
                </a:solidFill>
              </a:rPr>
              <a:t>Decelerated to 20 MeV by 2 PETS in each stage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E2C7A62-B26D-4182-9828-59993A7173B6}"/>
              </a:ext>
            </a:extLst>
          </p:cNvPr>
          <p:cNvCxnSpPr>
            <a:cxnSpLocks/>
            <a:stCxn id="33" idx="2"/>
          </p:cNvCxnSpPr>
          <p:nvPr/>
        </p:nvCxnSpPr>
        <p:spPr>
          <a:xfrm flipH="1">
            <a:off x="834700" y="1802111"/>
            <a:ext cx="1162503" cy="148609"/>
          </a:xfrm>
          <a:prstGeom prst="straightConnector1">
            <a:avLst/>
          </a:prstGeom>
          <a:ln w="19050">
            <a:solidFill>
              <a:srgbClr val="0060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801351D-28D5-4E92-B75D-18D3391DD279}"/>
              </a:ext>
            </a:extLst>
          </p:cNvPr>
          <p:cNvCxnSpPr>
            <a:cxnSpLocks/>
            <a:stCxn id="33" idx="2"/>
          </p:cNvCxnSpPr>
          <p:nvPr/>
        </p:nvCxnSpPr>
        <p:spPr>
          <a:xfrm>
            <a:off x="1997203" y="1802111"/>
            <a:ext cx="503565" cy="514369"/>
          </a:xfrm>
          <a:prstGeom prst="straightConnector1">
            <a:avLst/>
          </a:prstGeom>
          <a:ln w="19050">
            <a:solidFill>
              <a:srgbClr val="0060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9E6C807-8FBA-4273-A687-A120AFE36460}"/>
              </a:ext>
            </a:extLst>
          </p:cNvPr>
          <p:cNvSpPr txBox="1"/>
          <p:nvPr/>
        </p:nvSpPr>
        <p:spPr>
          <a:xfrm>
            <a:off x="861498" y="3179920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15 MeV main beam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Single bunch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36DC07A-BCEC-4B94-814A-04F8C2A9383E}"/>
              </a:ext>
            </a:extLst>
          </p:cNvPr>
          <p:cNvCxnSpPr>
            <a:cxnSpLocks/>
            <a:stCxn id="36" idx="3"/>
          </p:cNvCxnSpPr>
          <p:nvPr/>
        </p:nvCxnSpPr>
        <p:spPr>
          <a:xfrm>
            <a:off x="2649167" y="3441530"/>
            <a:ext cx="398833" cy="124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41D738C-4304-4BB1-8431-33409536C0D2}"/>
              </a:ext>
            </a:extLst>
          </p:cNvPr>
          <p:cNvSpPr txBox="1"/>
          <p:nvPr/>
        </p:nvSpPr>
        <p:spPr>
          <a:xfrm>
            <a:off x="5659121" y="3210412"/>
            <a:ext cx="234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Accelerated to 500 MeV by 4 accelerators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67F6462-938F-45FB-A8E8-93BBC9E6015F}"/>
              </a:ext>
            </a:extLst>
          </p:cNvPr>
          <p:cNvSpPr txBox="1"/>
          <p:nvPr/>
        </p:nvSpPr>
        <p:spPr>
          <a:xfrm>
            <a:off x="6643233" y="2462904"/>
            <a:ext cx="1933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B050"/>
                </a:solidFill>
              </a:rPr>
              <a:t>14.5 m x 1.5 m testing area at AWA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7980114-D86B-4E6A-9449-D937F1259FEC}"/>
              </a:ext>
            </a:extLst>
          </p:cNvPr>
          <p:cNvSpPr txBox="1">
            <a:spLocks/>
          </p:cNvSpPr>
          <p:nvPr/>
        </p:nvSpPr>
        <p:spPr>
          <a:xfrm>
            <a:off x="771099" y="3803350"/>
            <a:ext cx="8211500" cy="517020"/>
          </a:xfrm>
          <a:prstGeom prst="rect">
            <a:avLst/>
          </a:prstGeom>
          <a:solidFill>
            <a:srgbClr val="00B050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20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Key technologies integration: 1) high charge drive beam generation and transportation; 2) advanced wakefield structure; 3) high fidelity staging acceleration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94FAF0B-04F5-49D9-8F88-7FBA81C40B2F}"/>
              </a:ext>
            </a:extLst>
          </p:cNvPr>
          <p:cNvSpPr txBox="1">
            <a:spLocks/>
          </p:cNvSpPr>
          <p:nvPr/>
        </p:nvSpPr>
        <p:spPr>
          <a:xfrm>
            <a:off x="466725" y="4497058"/>
            <a:ext cx="8372901" cy="3677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20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CWA energy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</a:rPr>
              <a:t>doubler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 fitting into AWA’s current bunker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2E7F82C-8A22-4F7C-856F-0A3B5C847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360" y="4840939"/>
            <a:ext cx="3630778" cy="15396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8FFC761-7C21-4FDF-BFFC-CE8177EC9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700" y="5386131"/>
            <a:ext cx="1343114" cy="99445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5BFF4E8-B8DC-4C2C-B03E-8D30A4BA963F}"/>
              </a:ext>
            </a:extLst>
          </p:cNvPr>
          <p:cNvSpPr txBox="1"/>
          <p:nvPr/>
        </p:nvSpPr>
        <p:spPr>
          <a:xfrm rot="21077475">
            <a:off x="932796" y="4871583"/>
            <a:ext cx="1887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609C"/>
                </a:solidFill>
              </a:rPr>
              <a:t>40 MeV drive beam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100 MeV main beam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44A5B16-B6A3-4033-9E0E-343CC6610F91}"/>
              </a:ext>
            </a:extLst>
          </p:cNvPr>
          <p:cNvSpPr txBox="1"/>
          <p:nvPr/>
        </p:nvSpPr>
        <p:spPr>
          <a:xfrm rot="20929911">
            <a:off x="3612128" y="6154540"/>
            <a:ext cx="2472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609C"/>
                </a:solidFill>
              </a:rPr>
              <a:t>50 MeV shaped drive beam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50 MeV main beam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90B6597-98E7-4EE8-B883-218F84ECE21E}"/>
              </a:ext>
            </a:extLst>
          </p:cNvPr>
          <p:cNvCxnSpPr>
            <a:cxnSpLocks/>
            <a:stCxn id="40" idx="1"/>
          </p:cNvCxnSpPr>
          <p:nvPr/>
        </p:nvCxnSpPr>
        <p:spPr>
          <a:xfrm flipH="1">
            <a:off x="3241040" y="6655564"/>
            <a:ext cx="394496" cy="68907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094CEF46-7065-446F-9192-83B030009EFC}"/>
              </a:ext>
            </a:extLst>
          </p:cNvPr>
          <p:cNvSpPr txBox="1">
            <a:spLocks/>
          </p:cNvSpPr>
          <p:nvPr/>
        </p:nvSpPr>
        <p:spPr>
          <a:xfrm>
            <a:off x="6054588" y="4970043"/>
            <a:ext cx="2928011" cy="1353304"/>
          </a:xfrm>
          <a:prstGeom prst="rect">
            <a:avLst/>
          </a:prstGeom>
          <a:solidFill>
            <a:srgbClr val="FF5353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20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1600" dirty="0">
                <a:solidFill>
                  <a:schemeClr val="bg1"/>
                </a:solidFill>
              </a:rPr>
              <a:t>Key technologies integration: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1600" dirty="0">
                <a:solidFill>
                  <a:schemeClr val="bg1"/>
                </a:solidFill>
              </a:rPr>
              <a:t>1) high charge drive beam shaping; 2) high frequency structure with BBU control;  3) staging acceleration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DAB17C-E9D6-4ACC-889F-A9BE6D300CDD}"/>
              </a:ext>
            </a:extLst>
          </p:cNvPr>
          <p:cNvSpPr txBox="1"/>
          <p:nvPr/>
        </p:nvSpPr>
        <p:spPr>
          <a:xfrm>
            <a:off x="6012504" y="6358861"/>
            <a:ext cx="16401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A. </a:t>
            </a:r>
            <a:r>
              <a:rPr lang="en-US" sz="900" dirty="0" err="1"/>
              <a:t>Zholents</a:t>
            </a:r>
            <a:r>
              <a:rPr lang="en-US" sz="900" dirty="0"/>
              <a:t> et al. </a:t>
            </a:r>
            <a:r>
              <a:rPr lang="en-US" sz="900" i="1" dirty="0"/>
              <a:t>IPAC2018</a:t>
            </a:r>
            <a:endParaRPr lang="en-US" sz="9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DE8751-5A96-436E-B504-68D0F98FFFCE}"/>
              </a:ext>
            </a:extLst>
          </p:cNvPr>
          <p:cNvSpPr txBox="1"/>
          <p:nvPr/>
        </p:nvSpPr>
        <p:spPr>
          <a:xfrm>
            <a:off x="2969307" y="2937250"/>
            <a:ext cx="15440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J. Shao et al. </a:t>
            </a:r>
            <a:r>
              <a:rPr lang="en-US" sz="900" i="1"/>
              <a:t>NAPAC2019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62679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presentation_4x3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rgonne presentation_4x3" id="{7A81163B-1588-FE4A-AB33-A27D946CB6B5}" vid="{D5CC8C83-8356-434A-95AA-E37020066A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Argonne presentation_4x3</Template>
  <TotalTime>1466</TotalTime>
  <Words>312</Words>
  <Application>Microsoft Office PowerPoint</Application>
  <PresentationFormat>On-screen Show (4:3)</PresentationFormat>
  <Paragraphs>53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presentation_4x3</vt:lpstr>
      <vt:lpstr>SWFA demonstrators with integrated technologies for future large-scale machines</vt:lpstr>
      <vt:lpstr>SWFA demonstrators with integrated technologies for future large-scale machines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Doran, Scott</dc:creator>
  <cp:lastModifiedBy>Shao Jiahang</cp:lastModifiedBy>
  <cp:revision>23</cp:revision>
  <cp:lastPrinted>2018-04-26T21:12:57Z</cp:lastPrinted>
  <dcterms:created xsi:type="dcterms:W3CDTF">2018-06-01T14:12:53Z</dcterms:created>
  <dcterms:modified xsi:type="dcterms:W3CDTF">2020-09-22T03:54:13Z</dcterms:modified>
</cp:coreProperties>
</file>