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1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311">
          <p15:clr>
            <a:srgbClr val="A4A3A4"/>
          </p15:clr>
        </p15:guide>
        <p15:guide id="4" pos="5503">
          <p15:clr>
            <a:srgbClr val="A4A3A4"/>
          </p15:clr>
        </p15:guide>
        <p15:guide id="5" pos="317">
          <p15:clr>
            <a:srgbClr val="A4A3A4"/>
          </p15:clr>
        </p15:guide>
        <p15:guide id="6" pos="151">
          <p15:clr>
            <a:srgbClr val="A4A3A4"/>
          </p15:clr>
        </p15:guide>
        <p15:guide id="7" pos="55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A12B2F"/>
    <a:srgbClr val="007836"/>
    <a:srgbClr val="ECAA00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7" autoAdjust="0"/>
    <p:restoredTop sz="93544" autoAdjust="0"/>
  </p:normalViewPr>
  <p:slideViewPr>
    <p:cSldViewPr snapToGrid="0" showGuides="1">
      <p:cViewPr varScale="1">
        <p:scale>
          <a:sx n="80" d="100"/>
          <a:sy n="80" d="100"/>
        </p:scale>
        <p:origin x="1608" y="62"/>
      </p:cViewPr>
      <p:guideLst>
        <p:guide orient="horz" pos="671"/>
        <p:guide orient="horz" pos="4175"/>
        <p:guide orient="horz" pos="311"/>
        <p:guide pos="5503"/>
        <p:guide pos="317"/>
        <p:guide pos="151"/>
        <p:guide pos="5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020C5-7D24-614D-A035-08DD14C29A3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E3C83-7C43-C847-935B-4BBF0CC6B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8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-26260"/>
            <a:ext cx="9144793" cy="601117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5821651"/>
            <a:ext cx="3711039" cy="290392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0" y="-27021"/>
            <a:ext cx="9143999" cy="6011939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5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0" y="-27021"/>
            <a:ext cx="9143999" cy="6011939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6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5" y="6094281"/>
            <a:ext cx="2692871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8" y="6285169"/>
            <a:ext cx="4287546" cy="3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6486224"/>
            <a:ext cx="2238464" cy="1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09" r:id="rId10"/>
    <p:sldLayoutId id="2147483695" r:id="rId11"/>
    <p:sldLayoutId id="2147483739" r:id="rId12"/>
    <p:sldLayoutId id="2147483696" r:id="rId13"/>
    <p:sldLayoutId id="2147483689" r:id="rId14"/>
    <p:sldLayoutId id="2147483710" r:id="rId15"/>
    <p:sldLayoutId id="2147483706" r:id="rId16"/>
    <p:sldLayoutId id="2147483704" r:id="rId17"/>
    <p:sldLayoutId id="2147483769" r:id="rId18"/>
    <p:sldLayoutId id="2147483770" r:id="rId19"/>
    <p:sldLayoutId id="2147483771" r:id="rId20"/>
    <p:sldLayoutId id="2147483772" r:id="rId21"/>
    <p:sldLayoutId id="2147483761" r:id="rId22"/>
    <p:sldLayoutId id="2147483762" r:id="rId23"/>
    <p:sldLayoutId id="2147483763" r:id="rId24"/>
    <p:sldLayoutId id="2147483765" r:id="rId25"/>
    <p:sldLayoutId id="2147483766" r:id="rId2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g"/><Relationship Id="rId2" Type="http://schemas.openxmlformats.org/officeDocument/2006/relationships/image" Target="../media/image50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19" Type="http://schemas.openxmlformats.org/officeDocument/2006/relationships/image" Target="../media/image21.jpg"/><Relationship Id="rId4" Type="http://schemas.openxmlformats.org/officeDocument/2006/relationships/image" Target="../media/image70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9.jpg"/><Relationship Id="rId10" Type="http://schemas.openxmlformats.org/officeDocument/2006/relationships/image" Target="../media/image13.png"/><Relationship Id="rId4" Type="http://schemas.openxmlformats.org/officeDocument/2006/relationships/image" Target="../media/image25.pn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9388"/>
            <a:ext cx="8372901" cy="828948"/>
          </a:xfrm>
        </p:spPr>
        <p:txBody>
          <a:bodyPr/>
          <a:lstStyle/>
          <a:p>
            <a:r>
              <a:rPr lang="en-US" sz="2000" dirty="0"/>
              <a:t>Short-pulse wakefield structure R&amp;D for high gradient and high efficiency acceleration in future large-scale machines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C71543F-6898-407F-B22C-CA56061F5C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380843"/>
            <a:ext cx="8372901" cy="61089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Goal of LOI: Identify directions of structure R&amp;D to increase gradient and efficiency in short-pulse wakefield acceleration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5AED9D9-FC50-4D25-9CEC-AA6E835BB9E5}"/>
              </a:ext>
            </a:extLst>
          </p:cNvPr>
          <p:cNvSpPr txBox="1">
            <a:spLocks/>
          </p:cNvSpPr>
          <p:nvPr/>
        </p:nvSpPr>
        <p:spPr>
          <a:xfrm>
            <a:off x="529600" y="1994419"/>
            <a:ext cx="8372901" cy="3677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Advanced structure R&amp;D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91D7F-4AC5-4632-B30C-27CFD1DDAC6A}"/>
              </a:ext>
            </a:extLst>
          </p:cNvPr>
          <p:cNvSpPr txBox="1"/>
          <p:nvPr/>
        </p:nvSpPr>
        <p:spPr>
          <a:xfrm>
            <a:off x="643937" y="2502045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High gradient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(0.3-1 GeV/m)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D1E3C-57BC-4AED-9698-408962A36F81}"/>
              </a:ext>
            </a:extLst>
          </p:cNvPr>
          <p:cNvSpPr txBox="1"/>
          <p:nvPr/>
        </p:nvSpPr>
        <p:spPr>
          <a:xfrm>
            <a:off x="7504179" y="1730199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High efficiency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(AC-to-RF &gt;30%)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A7E75F-265E-4BCF-95E5-63708BB04950}"/>
                  </a:ext>
                </a:extLst>
              </p:cNvPr>
              <p:cNvSpPr txBox="1"/>
              <p:nvPr/>
            </p:nvSpPr>
            <p:spPr>
              <a:xfrm>
                <a:off x="2176493" y="2367880"/>
                <a:ext cx="1309205" cy="315792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𝑩𝑫𝑹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sup>
                      </m:sSup>
                      <m:sSup>
                        <m:sSup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A7E75F-265E-4BCF-95E5-63708BB04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493" y="2367880"/>
                <a:ext cx="1309205" cy="3157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6A0651-6BB4-4C2D-80F4-CC1EFB6D7D18}"/>
                  </a:ext>
                </a:extLst>
              </p:cNvPr>
              <p:cNvSpPr txBox="1"/>
              <p:nvPr/>
            </p:nvSpPr>
            <p:spPr>
              <a:xfrm>
                <a:off x="2176493" y="2866633"/>
                <a:ext cx="1565900" cy="320040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</m:rad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6A0651-6BB4-4C2D-80F4-CC1EFB6D7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493" y="2866633"/>
                <a:ext cx="1565900" cy="320040"/>
              </a:xfrm>
              <a:prstGeom prst="rect">
                <a:avLst/>
              </a:prstGeom>
              <a:blipFill>
                <a:blip r:embed="rId3"/>
                <a:stretch>
                  <a:fillRect b="-10909"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467A5E-3E7B-4EC7-BA77-EB6401BD8921}"/>
                  </a:ext>
                </a:extLst>
              </p:cNvPr>
              <p:cNvSpPr txBox="1"/>
              <p:nvPr/>
            </p:nvSpPr>
            <p:spPr>
              <a:xfrm>
                <a:off x="7592886" y="2355617"/>
                <a:ext cx="1432636" cy="320040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𝒇𝒍𝒂𝒕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𝒑𝒖𝒍𝒔𝒆</m:t>
                          </m:r>
                        </m:sub>
                      </m:sSub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467A5E-3E7B-4EC7-BA77-EB6401BD8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886" y="2355617"/>
                <a:ext cx="1432636" cy="320040"/>
              </a:xfrm>
              <a:prstGeom prst="rect">
                <a:avLst/>
              </a:prstGeom>
              <a:blipFill>
                <a:blip r:embed="rId4"/>
                <a:stretch>
                  <a:fillRect b="-3636"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64DE4F-1F59-4527-B79A-0A0F90D6CA5B}"/>
                  </a:ext>
                </a:extLst>
              </p:cNvPr>
              <p:cNvSpPr txBox="1"/>
              <p:nvPr/>
            </p:nvSpPr>
            <p:spPr>
              <a:xfrm>
                <a:off x="4622483" y="2367880"/>
                <a:ext cx="1020216" cy="307777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𝒏𝒔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64DE4F-1F59-4527-B79A-0A0F90D6C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83" y="2367880"/>
                <a:ext cx="102021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847194E-7D63-47FB-B9B1-817F57779FBE}"/>
              </a:ext>
            </a:extLst>
          </p:cNvPr>
          <p:cNvSpPr txBox="1"/>
          <p:nvPr/>
        </p:nvSpPr>
        <p:spPr>
          <a:xfrm>
            <a:off x="6522788" y="2866633"/>
            <a:ext cx="1853392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High group velocity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E0D992-60D2-4E4A-97E4-6FD8251C25E0}"/>
              </a:ext>
            </a:extLst>
          </p:cNvPr>
          <p:cNvSpPr txBox="1"/>
          <p:nvPr/>
        </p:nvSpPr>
        <p:spPr>
          <a:xfrm>
            <a:off x="4081662" y="2878896"/>
            <a:ext cx="2101857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High shunt impedance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A581474-07D1-4F74-BDFF-08EE99EAE0CB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1981163" y="2525776"/>
            <a:ext cx="195330" cy="2378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4EA7672-5CA2-4474-9960-D6E2598F8321}"/>
              </a:ext>
            </a:extLst>
          </p:cNvPr>
          <p:cNvCxnSpPr>
            <a:cxnSpLocks/>
            <a:stCxn id="14" idx="3"/>
            <a:endCxn id="20" idx="1"/>
          </p:cNvCxnSpPr>
          <p:nvPr/>
        </p:nvCxnSpPr>
        <p:spPr>
          <a:xfrm flipV="1">
            <a:off x="3485698" y="2521769"/>
            <a:ext cx="113678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CA25ADE-B1A8-441C-85A5-DB3C7CC17C15}"/>
              </a:ext>
            </a:extLst>
          </p:cNvPr>
          <p:cNvCxnSpPr>
            <a:cxnSpLocks/>
            <a:stCxn id="3" idx="3"/>
            <a:endCxn id="16" idx="1"/>
          </p:cNvCxnSpPr>
          <p:nvPr/>
        </p:nvCxnSpPr>
        <p:spPr>
          <a:xfrm>
            <a:off x="1981163" y="2763655"/>
            <a:ext cx="195330" cy="2629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84B9DDB-1D77-4ECC-986B-5C8E53290F0E}"/>
              </a:ext>
            </a:extLst>
          </p:cNvPr>
          <p:cNvCxnSpPr>
            <a:cxnSpLocks/>
            <a:stCxn id="16" idx="3"/>
            <a:endCxn id="24" idx="1"/>
          </p:cNvCxnSpPr>
          <p:nvPr/>
        </p:nvCxnSpPr>
        <p:spPr>
          <a:xfrm>
            <a:off x="3742393" y="3026653"/>
            <a:ext cx="33926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C2B011D-2F02-49A0-9ABC-0571F8730F2B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>
            <a:off x="5132591" y="2675657"/>
            <a:ext cx="2316893" cy="1909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9819EAB-1B24-4BC5-AB72-6EA1DF2C6BAC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flipH="1">
            <a:off x="7449484" y="2675657"/>
            <a:ext cx="859720" cy="1909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0654102-22E9-4A43-9C23-7DA0EC2C7640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305040" y="2186672"/>
            <a:ext cx="4164" cy="1689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8" name="Picture 2">
            <a:extLst>
              <a:ext uri="{FF2B5EF4-FFF2-40B4-BE49-F238E27FC236}">
                <a16:creationId xmlns:a16="http://schemas.microsoft.com/office/drawing/2014/main" id="{1E5D3B27-259D-4C44-8967-344E90995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9837" y="3631288"/>
            <a:ext cx="2988144" cy="175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 descr="A close up of a device&#10;&#10;Description automatically generated">
            <a:extLst>
              <a:ext uri="{FF2B5EF4-FFF2-40B4-BE49-F238E27FC236}">
                <a16:creationId xmlns:a16="http://schemas.microsoft.com/office/drawing/2014/main" id="{A5D9612F-F89A-43A6-89B6-D845017C921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65098" y="3656067"/>
            <a:ext cx="1602988" cy="111014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25BA9E8-A1E9-4CC6-9840-D6B954575B57}"/>
              </a:ext>
            </a:extLst>
          </p:cNvPr>
          <p:cNvPicPr/>
          <p:nvPr/>
        </p:nvPicPr>
        <p:blipFill>
          <a:blip r:embed="rId8" cstate="print"/>
          <a:srcRect t="9778" b="10222"/>
          <a:stretch>
            <a:fillRect/>
          </a:stretch>
        </p:blipFill>
        <p:spPr bwMode="auto">
          <a:xfrm>
            <a:off x="4265098" y="4782935"/>
            <a:ext cx="1602988" cy="108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E5FFDC0-EE52-4D15-88A3-D3A7CC718F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8686" y="3694009"/>
            <a:ext cx="2181148" cy="106020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A163DAA-D2AD-464C-99CB-07A1BE8EADB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579826" y="4785426"/>
            <a:ext cx="1891435" cy="1078832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1EA0BA7-6EAA-42E5-934D-C418076D2DEE}"/>
              </a:ext>
            </a:extLst>
          </p:cNvPr>
          <p:cNvSpPr txBox="1"/>
          <p:nvPr/>
        </p:nvSpPr>
        <p:spPr>
          <a:xfrm>
            <a:off x="1407631" y="3323511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Dielectric loaded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A3C2BC1-BA39-47C6-8ACB-AEADE5615DDE}"/>
              </a:ext>
            </a:extLst>
          </p:cNvPr>
          <p:cNvSpPr txBox="1"/>
          <p:nvPr/>
        </p:nvSpPr>
        <p:spPr>
          <a:xfrm>
            <a:off x="6969775" y="332513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Metamaterial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B865934-7828-40D9-9376-962863EC3691}"/>
              </a:ext>
            </a:extLst>
          </p:cNvPr>
          <p:cNvSpPr txBox="1"/>
          <p:nvPr/>
        </p:nvSpPr>
        <p:spPr>
          <a:xfrm>
            <a:off x="643937" y="5432466"/>
            <a:ext cx="307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Most developed, simple geometry, low cost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5EE5298-1B1B-4B30-9C26-E2FD154A9A54}"/>
              </a:ext>
            </a:extLst>
          </p:cNvPr>
          <p:cNvSpPr txBox="1"/>
          <p:nvPr/>
        </p:nvSpPr>
        <p:spPr>
          <a:xfrm>
            <a:off x="4265098" y="3323511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Dielectric disk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3A39B42-1188-498D-9E93-B115E5383339}"/>
              </a:ext>
            </a:extLst>
          </p:cNvPr>
          <p:cNvSpPr/>
          <p:nvPr/>
        </p:nvSpPr>
        <p:spPr>
          <a:xfrm>
            <a:off x="4080977" y="3308649"/>
            <a:ext cx="4749124" cy="2647034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ED6FB6B-A193-453D-B02C-B4609BAC9B23}"/>
              </a:ext>
            </a:extLst>
          </p:cNvPr>
          <p:cNvCxnSpPr>
            <a:cxnSpLocks/>
            <a:stCxn id="89" idx="3"/>
            <a:endCxn id="91" idx="1"/>
          </p:cNvCxnSpPr>
          <p:nvPr/>
        </p:nvCxnSpPr>
        <p:spPr>
          <a:xfrm flipV="1">
            <a:off x="3810000" y="4632166"/>
            <a:ext cx="270977" cy="6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AD51ACC-AC47-414E-B1FA-9E11759B930F}"/>
              </a:ext>
            </a:extLst>
          </p:cNvPr>
          <p:cNvSpPr txBox="1"/>
          <p:nvPr/>
        </p:nvSpPr>
        <p:spPr>
          <a:xfrm>
            <a:off x="1265522" y="6048587"/>
            <a:ext cx="6901056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Target: Develop fully functional structure for </a:t>
            </a:r>
            <a:r>
              <a:rPr lang="en-US" sz="1600" b="1" dirty="0" err="1">
                <a:solidFill>
                  <a:schemeClr val="bg1"/>
                </a:solidFill>
              </a:rPr>
              <a:t>TeV</a:t>
            </a:r>
            <a:r>
              <a:rPr lang="en-US" sz="1600" b="1" dirty="0">
                <a:solidFill>
                  <a:schemeClr val="bg1"/>
                </a:solidFill>
              </a:rPr>
              <a:t>-scale linear collider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0640214-94FE-4103-8190-12E2AC24A278}"/>
              </a:ext>
            </a:extLst>
          </p:cNvPr>
          <p:cNvSpPr/>
          <p:nvPr/>
        </p:nvSpPr>
        <p:spPr>
          <a:xfrm>
            <a:off x="553810" y="3308649"/>
            <a:ext cx="3256190" cy="2648404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he Advanced Photon Source (APS)">
            <a:extLst>
              <a:ext uri="{FF2B5EF4-FFF2-40B4-BE49-F238E27FC236}">
                <a16:creationId xmlns:a16="http://schemas.microsoft.com/office/drawing/2014/main" id="{42A0B8A7-E757-4762-9E25-15F86BA8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3" y="970398"/>
            <a:ext cx="1052443" cy="36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BB0BE7-8945-4EAF-A452-A34E757C5F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3284" y="1030829"/>
            <a:ext cx="614101" cy="2763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CAF538-26CF-4309-9239-8943BC32B0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7338" y="971882"/>
            <a:ext cx="872361" cy="355058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9AF348-51BD-4AEC-9847-22CC88C453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9652" y="1073201"/>
            <a:ext cx="364917" cy="188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412BDB-0EB3-4A4F-B8E8-0844B00C3B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24569" y="991847"/>
            <a:ext cx="890390" cy="3323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2EFC76-A034-4F9E-9942-41706522180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02763" y="771813"/>
            <a:ext cx="1155996" cy="770664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07A351-F903-46A5-8D1B-BFCD13DAF6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96799" y="1072247"/>
            <a:ext cx="571381" cy="1697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1178BB6-43C3-4DD0-A5AA-E8D42B0E196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87776" y="937520"/>
            <a:ext cx="760990" cy="4301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72BC677-A142-4794-8961-A2C3B74729C9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8329" t="28363" r="19459" b="32052"/>
          <a:stretch/>
        </p:blipFill>
        <p:spPr>
          <a:xfrm>
            <a:off x="6886806" y="1008336"/>
            <a:ext cx="646701" cy="2884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59A3EF3-011A-4AE3-A1A3-EAD53E4BAE8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31845" y="985202"/>
            <a:ext cx="760804" cy="3489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9B8B850-83C6-4474-BB85-C89FFC1E53C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90987" y="956769"/>
            <a:ext cx="391626" cy="39162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D27A5FC-5EF9-40BB-9CC9-D29B1938021C}"/>
              </a:ext>
            </a:extLst>
          </p:cNvPr>
          <p:cNvSpPr txBox="1"/>
          <p:nvPr/>
        </p:nvSpPr>
        <p:spPr>
          <a:xfrm>
            <a:off x="6886806" y="5804089"/>
            <a:ext cx="2063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X. Lu et al. </a:t>
            </a:r>
            <a:r>
              <a:rPr lang="en-US" sz="900" i="1" dirty="0"/>
              <a:t>PRL</a:t>
            </a:r>
            <a:r>
              <a:rPr lang="en-US" sz="900" dirty="0"/>
              <a:t> </a:t>
            </a:r>
            <a:r>
              <a:rPr lang="en-US" sz="900" b="1" dirty="0"/>
              <a:t>122</a:t>
            </a:r>
            <a:r>
              <a:rPr lang="en-US" sz="900" dirty="0"/>
              <a:t>, 014801 (2019)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38992D-AD95-4670-BCC0-B187CAAEA5EF}"/>
              </a:ext>
            </a:extLst>
          </p:cNvPr>
          <p:cNvSpPr txBox="1"/>
          <p:nvPr/>
        </p:nvSpPr>
        <p:spPr>
          <a:xfrm>
            <a:off x="4467982" y="5798924"/>
            <a:ext cx="19543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B. </a:t>
            </a:r>
            <a:r>
              <a:rPr lang="en-US" sz="900" dirty="0" err="1"/>
              <a:t>Freemire</a:t>
            </a:r>
            <a:r>
              <a:rPr lang="en-US" sz="900" dirty="0"/>
              <a:t> et al. To be published</a:t>
            </a:r>
          </a:p>
        </p:txBody>
      </p:sp>
    </p:spTree>
    <p:extLst>
      <p:ext uri="{BB962C8B-B14F-4D97-AF65-F5344CB8AC3E}">
        <p14:creationId xmlns:p14="http://schemas.microsoft.com/office/powerpoint/2010/main" val="3604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9388"/>
            <a:ext cx="8372901" cy="828948"/>
          </a:xfrm>
        </p:spPr>
        <p:txBody>
          <a:bodyPr/>
          <a:lstStyle/>
          <a:p>
            <a:r>
              <a:rPr lang="en-US" sz="2000" dirty="0"/>
              <a:t>Short-pulse wakefield structure R&amp;D for high gradient and high efficiency acceleration in future large-scale machines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5AED9D9-FC50-4D25-9CEC-AA6E835BB9E5}"/>
              </a:ext>
            </a:extLst>
          </p:cNvPr>
          <p:cNvSpPr txBox="1">
            <a:spLocks/>
          </p:cNvSpPr>
          <p:nvPr/>
        </p:nvSpPr>
        <p:spPr>
          <a:xfrm>
            <a:off x="529600" y="1099069"/>
            <a:ext cx="8372901" cy="3677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mm-wave/THz structure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R&amp;D enabled by advanced fabrication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6A0651-6BB4-4C2D-80F4-CC1EFB6D7D18}"/>
                  </a:ext>
                </a:extLst>
              </p:cNvPr>
              <p:cNvSpPr txBox="1"/>
              <p:nvPr/>
            </p:nvSpPr>
            <p:spPr>
              <a:xfrm>
                <a:off x="2359929" y="1409628"/>
                <a:ext cx="1565900" cy="320040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</m:rad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6A0651-6BB4-4C2D-80F4-CC1EFB6D7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29" y="1409628"/>
                <a:ext cx="1565900" cy="320040"/>
              </a:xfrm>
              <a:prstGeom prst="rect">
                <a:avLst/>
              </a:prstGeom>
              <a:blipFill>
                <a:blip r:embed="rId2"/>
                <a:stretch>
                  <a:fillRect b="-10909"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2E0D992-60D2-4E4A-97E4-6FD8251C25E0}"/>
              </a:ext>
            </a:extLst>
          </p:cNvPr>
          <p:cNvSpPr txBox="1"/>
          <p:nvPr/>
        </p:nvSpPr>
        <p:spPr>
          <a:xfrm>
            <a:off x="4265098" y="1421891"/>
            <a:ext cx="1527982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GV/m capability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84B9DDB-1D77-4ECC-986B-5C8E53290F0E}"/>
              </a:ext>
            </a:extLst>
          </p:cNvPr>
          <p:cNvCxnSpPr>
            <a:cxnSpLocks/>
            <a:stCxn id="16" idx="3"/>
            <a:endCxn id="24" idx="1"/>
          </p:cNvCxnSpPr>
          <p:nvPr/>
        </p:nvCxnSpPr>
        <p:spPr>
          <a:xfrm>
            <a:off x="3925829" y="1569648"/>
            <a:ext cx="339269" cy="61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AD51ACC-AC47-414E-B1FA-9E11759B930F}"/>
              </a:ext>
            </a:extLst>
          </p:cNvPr>
          <p:cNvSpPr txBox="1"/>
          <p:nvPr/>
        </p:nvSpPr>
        <p:spPr>
          <a:xfrm>
            <a:off x="457200" y="3910215"/>
            <a:ext cx="8474564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Target: Develop mm-wave/THz conceptual layouts and technology for linear colliders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431D4B-8A08-4DC2-85FC-37C4AEB4F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379" y="2218820"/>
            <a:ext cx="2300986" cy="1555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F5C4A-5E37-47DC-92E8-506BC1027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523" y="2258390"/>
            <a:ext cx="1244600" cy="14464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2D4649-EB8A-4037-B525-D55F868B9B99}"/>
              </a:ext>
            </a:extLst>
          </p:cNvPr>
          <p:cNvSpPr txBox="1"/>
          <p:nvPr/>
        </p:nvSpPr>
        <p:spPr>
          <a:xfrm>
            <a:off x="838504" y="1937157"/>
            <a:ext cx="3187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400 GHz dielectric-loaded structure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E13CE9-96D6-40F4-A0E0-59A82840034F}"/>
              </a:ext>
            </a:extLst>
          </p:cNvPr>
          <p:cNvSpPr txBox="1"/>
          <p:nvPr/>
        </p:nvSpPr>
        <p:spPr>
          <a:xfrm>
            <a:off x="4843675" y="1937157"/>
            <a:ext cx="3475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180 GHz metallic disk-loaded structure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1A6CDF-09DF-4F2E-A47C-20AE0F3E6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25" y="3114691"/>
            <a:ext cx="571381" cy="1697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D93F47-EBC7-4DF5-BC70-744252FDC8DB}"/>
              </a:ext>
            </a:extLst>
          </p:cNvPr>
          <p:cNvSpPr txBox="1"/>
          <p:nvPr/>
        </p:nvSpPr>
        <p:spPr>
          <a:xfrm>
            <a:off x="943778" y="3334798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320 MeV/m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B5FA61A-365F-4C6B-826A-A272D246B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714" y="2307567"/>
            <a:ext cx="1379340" cy="6629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3E3F1CD-AF6D-4E4E-AE56-C7F6DA9D4381}"/>
              </a:ext>
            </a:extLst>
          </p:cNvPr>
          <p:cNvSpPr txBox="1"/>
          <p:nvPr/>
        </p:nvSpPr>
        <p:spPr>
          <a:xfrm>
            <a:off x="4902495" y="3334798"/>
            <a:ext cx="185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Under development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2E111F-5969-4984-AF41-FD11F9C4DF9D}"/>
              </a:ext>
            </a:extLst>
          </p:cNvPr>
          <p:cNvSpPr/>
          <p:nvPr/>
        </p:nvSpPr>
        <p:spPr>
          <a:xfrm>
            <a:off x="750777" y="1927170"/>
            <a:ext cx="3735498" cy="1847163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09936E6-1783-4547-9234-3CBFD8BAD461}"/>
              </a:ext>
            </a:extLst>
          </p:cNvPr>
          <p:cNvSpPr txBox="1">
            <a:spLocks/>
          </p:cNvSpPr>
          <p:nvPr/>
        </p:nvSpPr>
        <p:spPr>
          <a:xfrm>
            <a:off x="529599" y="4392680"/>
            <a:ext cx="8372901" cy="3677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Fundamental gradient limits study with short RF pulse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0" name="图片 3">
            <a:extLst>
              <a:ext uri="{FF2B5EF4-FFF2-40B4-BE49-F238E27FC236}">
                <a16:creationId xmlns:a16="http://schemas.microsoft.com/office/drawing/2014/main" id="{6F38EA4E-4CC3-41E8-A69C-308BE9D5EE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4568" y="4755349"/>
            <a:ext cx="1687800" cy="1093018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id="{DD5CD448-8C29-41DE-B546-A50E3971D2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6275" y="4665475"/>
            <a:ext cx="1795856" cy="134689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9E2DBFD-8BD3-46E3-A862-C78421E74825}"/>
              </a:ext>
            </a:extLst>
          </p:cNvPr>
          <p:cNvSpPr txBox="1"/>
          <p:nvPr/>
        </p:nvSpPr>
        <p:spPr>
          <a:xfrm>
            <a:off x="529599" y="4732439"/>
            <a:ext cx="1600118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RF breakdown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</a:rPr>
              <a:t>Multipacting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Field emission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Others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9A5EA6-20B5-47AE-A696-419BA3BF63AF}"/>
              </a:ext>
            </a:extLst>
          </p:cNvPr>
          <p:cNvSpPr txBox="1"/>
          <p:nvPr/>
        </p:nvSpPr>
        <p:spPr>
          <a:xfrm>
            <a:off x="6231959" y="4915207"/>
            <a:ext cx="2781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X-band single-cell powered by 9 ns RF pulse, no breakdown at 250 MV/m acc gradient*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C0D281-8AE5-42E8-8E9B-95F737D433A1}"/>
              </a:ext>
            </a:extLst>
          </p:cNvPr>
          <p:cNvSpPr txBox="1"/>
          <p:nvPr/>
        </p:nvSpPr>
        <p:spPr>
          <a:xfrm>
            <a:off x="7776871" y="4723251"/>
            <a:ext cx="11256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b="1" dirty="0">
                <a:solidFill>
                  <a:schemeClr val="tx1">
                    <a:lumMod val="50000"/>
                  </a:schemeClr>
                </a:solidFill>
              </a:rPr>
              <a:t>* Preliminary result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85E2AA-D248-4AA7-BC2C-76E7EAB76905}"/>
              </a:ext>
            </a:extLst>
          </p:cNvPr>
          <p:cNvSpPr txBox="1"/>
          <p:nvPr/>
        </p:nvSpPr>
        <p:spPr>
          <a:xfrm>
            <a:off x="943778" y="6058407"/>
            <a:ext cx="7289944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Target: Explore and understand fundamental limits in short-pulse regime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DA72E-6979-4830-854D-05C2E0AD2E88}"/>
              </a:ext>
            </a:extLst>
          </p:cNvPr>
          <p:cNvSpPr txBox="1"/>
          <p:nvPr/>
        </p:nvSpPr>
        <p:spPr>
          <a:xfrm>
            <a:off x="2563086" y="2170954"/>
            <a:ext cx="201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B.D. O’Shea et al. </a:t>
            </a:r>
            <a:r>
              <a:rPr lang="en-US" sz="900" i="1" dirty="0"/>
              <a:t>Nat. </a:t>
            </a:r>
            <a:r>
              <a:rPr lang="en-US" sz="900" i="1" dirty="0" err="1"/>
              <a:t>Commun</a:t>
            </a:r>
            <a:r>
              <a:rPr lang="en-US" sz="900" i="1" dirty="0"/>
              <a:t>.</a:t>
            </a:r>
            <a:r>
              <a:rPr lang="en-US" sz="900" dirty="0"/>
              <a:t> 12763 (2016)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F7695-15C1-4332-B800-B2D5E8133813}"/>
              </a:ext>
            </a:extLst>
          </p:cNvPr>
          <p:cNvSpPr txBox="1"/>
          <p:nvPr/>
        </p:nvSpPr>
        <p:spPr>
          <a:xfrm>
            <a:off x="5234877" y="3543501"/>
            <a:ext cx="16401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A. </a:t>
            </a:r>
            <a:r>
              <a:rPr lang="en-US" sz="900" dirty="0" err="1"/>
              <a:t>Zholents</a:t>
            </a:r>
            <a:r>
              <a:rPr lang="en-US" sz="900" dirty="0"/>
              <a:t> et al. </a:t>
            </a:r>
            <a:r>
              <a:rPr lang="en-US" sz="900" i="1" dirty="0"/>
              <a:t>IPAC2018</a:t>
            </a:r>
            <a:endParaRPr lang="en-US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B8BAA-1963-4CA0-AC34-202E1AA11C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329" t="28363" r="19459" b="32052"/>
          <a:stretch/>
        </p:blipFill>
        <p:spPr>
          <a:xfrm>
            <a:off x="1444916" y="3054670"/>
            <a:ext cx="646701" cy="288491"/>
          </a:xfrm>
          <a:prstGeom prst="rect">
            <a:avLst/>
          </a:prstGeom>
        </p:spPr>
      </p:pic>
      <p:pic>
        <p:nvPicPr>
          <p:cNvPr id="6" name="Picture 5" descr="The Advanced Photon Source (APS)">
            <a:extLst>
              <a:ext uri="{FF2B5EF4-FFF2-40B4-BE49-F238E27FC236}">
                <a16:creationId xmlns:a16="http://schemas.microsoft.com/office/drawing/2014/main" id="{1BB97C56-84E3-4F40-AAC4-46E299F4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33" y="3007111"/>
            <a:ext cx="961098" cy="33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1FE0E43-38DD-47ED-9CAE-099C144415E8}"/>
              </a:ext>
            </a:extLst>
          </p:cNvPr>
          <p:cNvSpPr/>
          <p:nvPr/>
        </p:nvSpPr>
        <p:spPr>
          <a:xfrm>
            <a:off x="4826908" y="1937157"/>
            <a:ext cx="3735498" cy="1847163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he Advanced Photon Source (APS)">
            <a:extLst>
              <a:ext uri="{FF2B5EF4-FFF2-40B4-BE49-F238E27FC236}">
                <a16:creationId xmlns:a16="http://schemas.microsoft.com/office/drawing/2014/main" id="{73E2D45D-2498-4A1E-986F-902118E3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30" y="4768639"/>
            <a:ext cx="838364" cy="29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gonne presentation_4x3" id="{7A81163B-1588-FE4A-AB33-A27D946CB6B5}" vid="{D5CC8C83-8356-434A-95AA-E37020066A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presentation_4x3</Template>
  <TotalTime>97</TotalTime>
  <Words>256</Words>
  <Application>Microsoft Office PowerPoint</Application>
  <PresentationFormat>On-screen Show (4:3)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Cambria Math</vt:lpstr>
      <vt:lpstr>Wingdings</vt:lpstr>
      <vt:lpstr>presentation_4x3</vt:lpstr>
      <vt:lpstr>Short-pulse wakefield structure R&amp;D for high gradient and high efficiency acceleration in future large-scale machines</vt:lpstr>
      <vt:lpstr>Short-pulse wakefield structure R&amp;D for high gradient and high efficiency acceleration in future large-scale machines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Doran, Scott</dc:creator>
  <cp:lastModifiedBy>Shao Jiahang</cp:lastModifiedBy>
  <cp:revision>25</cp:revision>
  <cp:lastPrinted>2018-04-26T21:12:57Z</cp:lastPrinted>
  <dcterms:created xsi:type="dcterms:W3CDTF">2018-06-01T14:12:53Z</dcterms:created>
  <dcterms:modified xsi:type="dcterms:W3CDTF">2020-09-22T04:12:52Z</dcterms:modified>
</cp:coreProperties>
</file>