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62" r:id="rId2"/>
    <p:sldId id="264" r:id="rId3"/>
  </p:sldIdLst>
  <p:sldSz cx="9144000" cy="5143500" type="screen16x9"/>
  <p:notesSz cx="6858000" cy="9144000"/>
  <p:embeddedFontLst>
    <p:embeddedFont>
      <p:font typeface="Lato" panose="020F0502020204030203" pitchFamily="34" charset="77"/>
      <p:regular r:id="rId5"/>
      <p:bold r:id="rId6"/>
      <p:italic r:id="rId7"/>
      <p:boldItalic r:id="rId8"/>
    </p:embeddedFont>
    <p:embeddedFont>
      <p:font typeface="Raleway" panose="020B0203030101060003" pitchFamily="34" charset="77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5"/>
    <p:restoredTop sz="94694"/>
  </p:normalViewPr>
  <p:slideViewPr>
    <p:cSldViewPr snapToGrid="0">
      <p:cViewPr varScale="1">
        <p:scale>
          <a:sx n="161" d="100"/>
          <a:sy n="161" d="100"/>
        </p:scale>
        <p:origin x="776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b388e705f_0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b388e705f_0_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5934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b388e705f_0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b388e705f_0_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1945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oogle Shape;25;p4"/>
          <p:cNvGrpSpPr/>
          <p:nvPr/>
        </p:nvGrpSpPr>
        <p:grpSpPr>
          <a:xfrm>
            <a:off x="729450" y="857733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40240" y="206082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640240" y="1043757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2000"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 lang="en-US" dirty="0"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body" idx="4294967295"/>
          </p:nvPr>
        </p:nvSpPr>
        <p:spPr>
          <a:xfrm>
            <a:off x="223838" y="855663"/>
            <a:ext cx="8920162" cy="1716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>
              <a:spcAft>
                <a:spcPts val="1600"/>
              </a:spcAft>
            </a:pPr>
            <a:r>
              <a:rPr lang="en-US" sz="1800" dirty="0"/>
              <a:t>Plasma accelerators require a community effort</a:t>
            </a:r>
          </a:p>
          <a:p>
            <a:pPr marL="342900" indent="-342900">
              <a:spcAft>
                <a:spcPts val="1600"/>
              </a:spcAft>
            </a:pPr>
            <a:r>
              <a:rPr lang="en-US" sz="1800" dirty="0"/>
              <a:t>In the US, research in plasma accelerators is fragmented, with little collaboration or coordination between institutions</a:t>
            </a:r>
          </a:p>
          <a:p>
            <a:pPr marL="342900" indent="-342900">
              <a:spcAft>
                <a:spcPts val="1600"/>
              </a:spcAft>
            </a:pPr>
            <a:r>
              <a:rPr lang="en-US" sz="1800" dirty="0"/>
              <a:t>Plasma based accelerators lie at the intersection of two research areas (Accelerator Science for HEP and Plasma Sciences for Fusion) </a:t>
            </a:r>
          </a:p>
          <a:p>
            <a:pPr marL="800100" lvl="1" indent="-342900">
              <a:spcAft>
                <a:spcPts val="1600"/>
              </a:spcAft>
            </a:pPr>
            <a:r>
              <a:rPr lang="en-US" sz="1800" dirty="0"/>
              <a:t>New HEP capability is a goal of the research, but plasma physics is important in understanding the accelerator performance</a:t>
            </a:r>
          </a:p>
          <a:p>
            <a:pPr marL="342900" indent="-342900">
              <a:spcAft>
                <a:spcPts val="1600"/>
              </a:spcAft>
            </a:pPr>
            <a:r>
              <a:rPr lang="en-US" sz="1800" dirty="0"/>
              <a:t>Scientists, Educators and Graduate students in this area are not completely served by organizations in accelerator physics or plasma physics</a:t>
            </a:r>
          </a:p>
        </p:txBody>
      </p:sp>
      <p:sp>
        <p:nvSpPr>
          <p:cNvPr id="92" name="Google Shape;92;p14"/>
          <p:cNvSpPr txBox="1">
            <a:spLocks noGrp="1"/>
          </p:cNvSpPr>
          <p:nvPr>
            <p:ph type="title" idx="4294967295"/>
          </p:nvPr>
        </p:nvSpPr>
        <p:spPr>
          <a:xfrm>
            <a:off x="223838" y="134389"/>
            <a:ext cx="6369606" cy="534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sz="2400" dirty="0"/>
              <a:t>Plasma accelerator research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94270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body" idx="4294967295"/>
          </p:nvPr>
        </p:nvSpPr>
        <p:spPr>
          <a:xfrm>
            <a:off x="298449" y="136525"/>
            <a:ext cx="4472333" cy="24352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-342900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One step would be to create a Plasma Accelerator Science Community Organization that would support</a:t>
            </a:r>
          </a:p>
          <a:p>
            <a:pPr marL="0" lvl="1" indent="-342900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graduate education programs in plasma accelerators – e.g. expanding the scope of USPAS, other summer schools with hands on experience and workshops with HEP supported codes</a:t>
            </a:r>
          </a:p>
          <a:p>
            <a:pPr marL="0" lvl="1" indent="-342900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research programs in plasma accelerators – e.g. coordinating community events, fomenting multi-institution funding initiatives, identifying open challenges</a:t>
            </a:r>
          </a:p>
          <a:p>
            <a:pPr marL="0" lvl="1" indent="-342900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the general plasma accelerator community – providing information and forums</a:t>
            </a:r>
            <a:br>
              <a:rPr lang="en-US" sz="1600" dirty="0"/>
            </a:br>
            <a:endParaRPr lang="en-US" sz="1600" dirty="0"/>
          </a:p>
          <a:p>
            <a:pPr marL="0" lvl="1" indent="-342900"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sp>
        <p:nvSpPr>
          <p:cNvPr id="4" name="Google Shape;93;p14">
            <a:extLst>
              <a:ext uri="{FF2B5EF4-FFF2-40B4-BE49-F238E27FC236}">
                <a16:creationId xmlns:a16="http://schemas.microsoft.com/office/drawing/2014/main" id="{30F30665-67C9-E745-A3D7-C9ACBB223BB8}"/>
              </a:ext>
            </a:extLst>
          </p:cNvPr>
          <p:cNvSpPr txBox="1">
            <a:spLocks/>
          </p:cNvSpPr>
          <p:nvPr/>
        </p:nvSpPr>
        <p:spPr>
          <a:xfrm>
            <a:off x="4929809" y="369237"/>
            <a:ext cx="4134678" cy="2686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20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 b="0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342900" indent="-342900">
              <a:spcAft>
                <a:spcPts val="1600"/>
              </a:spcAft>
            </a:pPr>
            <a:r>
              <a:rPr lang="en-US" sz="1600" i="1" dirty="0"/>
              <a:t>Benefits to HEP missions and community in general: </a:t>
            </a:r>
          </a:p>
          <a:p>
            <a:pPr marL="342900" indent="-342900">
              <a:spcAft>
                <a:spcPts val="1600"/>
              </a:spcAft>
            </a:pPr>
            <a:r>
              <a:rPr lang="en-US" sz="1600" dirty="0"/>
              <a:t>More well-trained graduate students, better coordination between Universities, Laboratories and Industry – anecdotally, many postdocs in US in this field come from overseas</a:t>
            </a:r>
          </a:p>
          <a:p>
            <a:pPr marL="342900" indent="-342900">
              <a:spcAft>
                <a:spcPts val="1600"/>
              </a:spcAft>
            </a:pPr>
            <a:r>
              <a:rPr lang="en-US" sz="1600" dirty="0"/>
              <a:t>Awareness of HEP needs in broad plasma accelerator community, identification of open problems and networks, should lead to workforce development and rapid technological progress in plasma accelerators for HEP applications</a:t>
            </a:r>
          </a:p>
        </p:txBody>
      </p:sp>
    </p:spTree>
    <p:extLst>
      <p:ext uri="{BB962C8B-B14F-4D97-AF65-F5344CB8AC3E}">
        <p14:creationId xmlns:p14="http://schemas.microsoft.com/office/powerpoint/2010/main" val="493941884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235</Words>
  <Application>Microsoft Macintosh PowerPoint</Application>
  <PresentationFormat>On-screen Show (16:9)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Raleway</vt:lpstr>
      <vt:lpstr>Lato</vt:lpstr>
      <vt:lpstr>Arial</vt:lpstr>
      <vt:lpstr>Streamline</vt:lpstr>
      <vt:lpstr>Plasma accelerator research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– Speaker/Affiliation (template)</dc:title>
  <cp:lastModifiedBy>Microsoft Office User</cp:lastModifiedBy>
  <cp:revision>26</cp:revision>
  <dcterms:modified xsi:type="dcterms:W3CDTF">2020-09-23T01:41:35Z</dcterms:modified>
</cp:coreProperties>
</file>