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349" r:id="rId5"/>
    <p:sldId id="374" r:id="rId6"/>
    <p:sldId id="372" r:id="rId7"/>
    <p:sldId id="377" r:id="rId8"/>
    <p:sldId id="373" r:id="rId9"/>
    <p:sldId id="37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1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2C8B-C333-451C-98D2-EC207372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851E6-9D60-4BBC-8CC1-0B5706B5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A475-174E-41BF-9D4B-11CE2477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1CA0B-F659-46D5-A275-061C5A46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DD57-2829-481B-A379-88962C0C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7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4810-ED3E-4ADA-941F-CAFEC18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31489-D59C-473F-928A-B7700D3F7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A47E-4FE1-4FC4-8EA7-E0F7D32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C8D-6309-4A9F-B1A4-D5D627CD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C66D-3265-43CA-A46D-AA216AE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3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F6DD4-7DBB-488D-8407-B89534997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03B0-2640-4CA9-BDDD-E2ECB38FA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EFF6-D366-409C-AACD-065B3E87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D3802-8878-49A4-9170-71FFC91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E600C-8CF5-4855-BE32-0CB34A5C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4A7F-891D-4FA2-842E-68841DE7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B1C-4D86-4844-9E8D-E71BC3D5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01A36-9646-4580-9B65-2F5DCE62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ADE2-2AF4-4BC1-B784-2A6533E7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D64-DD02-493E-9C84-CBAC168B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1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3EFC-EAB0-44C0-9562-E76CB102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2801-CFCF-4C2F-8B95-D09C0D2A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B6E9-CE24-4B76-985A-A21B990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782E-1074-4EC9-AE90-EF122F29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8B45-9D9A-4C22-85D4-717B068F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B345-C74A-4A8F-B99A-1B577817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9983-4AE5-4563-853E-2848B4D6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1A556-3B16-4708-B125-5AFE718D3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CAE7C-FA62-4358-BF49-594B6A29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A1FC-4B14-4EFC-8509-601A7336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E117-709D-41FE-9242-00501871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2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E711-F5C0-4B2C-A6F4-CB3BC699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A859E-FFAB-47DE-8C37-7796698A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C3C4F-F585-4265-BB93-54DD4821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3A270-653F-4016-A717-0C59DC117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93F48-ED1F-4051-9A68-B71156BC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B64D9-C9E7-46A3-A190-17881C97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45EC0-B6D2-42C8-B045-3073F6B7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F42B7-F73B-41DF-BEA3-E9BC154A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3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2205-A453-437D-A45C-02467EE1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D2341-DE9E-4F41-8CFD-71EF1CAC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DF145-CA8F-46D5-9325-7982C4FB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9BFC3-1F7A-43C9-83EE-F3B61327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A8A3A-5A49-4379-B9F9-A2CEF3AF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46138-E675-416E-91B3-6C2F0BCD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CC049-E244-4F3A-B6A6-A3400A1E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870B-8C52-43AC-9DE0-13F3E4E0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D790-8119-46EA-8B2D-2BCBECDF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78496-A0AC-4DF5-8B49-378FE330C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FD26B-E66F-4528-8325-8939FCA4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7DF00-F327-4315-823F-5E067095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1EFA8-7547-47CE-9D29-02038FEA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9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4932-AD2C-4CFF-AE80-BE451470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288DB-1EA4-4E1D-85FB-7320B4ED3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FD1DE-E5E1-46E0-A812-7FC145C0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4F049-06A1-44C2-BF1B-320C3ED4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BAAE-E40F-4E89-AFB3-8BBEE8BB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356EA-4B6E-4A88-B80A-C6DA29F1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F005A-A81A-4C17-B569-C5830B29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1193-DBD8-4DD6-98C7-1FD14262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1837-2402-4C13-8C17-0E2A85C3E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C3AC-AFDB-44DC-83C9-FD0EF6E3D027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DB34-A3E3-495F-A8CE-C64BB77BB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EF202-615D-4687-99DE-D9B7EE93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BF95-685F-4B29-B725-64AE52146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3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8BE6-F973-0249-8D22-0190EF42C57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F80A-0B76-284B-B3DD-95F236F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727555" TargetMode="External"/><Relationship Id="rId13" Type="http://schemas.openxmlformats.org/officeDocument/2006/relationships/hyperlink" Target="https://indico.gsi.de/event/1045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indico.gsi.de/event/8575" TargetMode="External"/><Relationship Id="rId12" Type="http://schemas.openxmlformats.org/officeDocument/2006/relationships/hyperlink" Target="https://indico.cern.ch/event/86753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772326/" TargetMode="External"/><Relationship Id="rId11" Type="http://schemas.openxmlformats.org/officeDocument/2006/relationships/hyperlink" Target="https://indico.cern.ch/event/828559/" TargetMode="External"/><Relationship Id="rId5" Type="http://schemas.openxmlformats.org/officeDocument/2006/relationships/hyperlink" Target="https://agenda.infn.it/event/16334/" TargetMode="External"/><Relationship Id="rId10" Type="http://schemas.openxmlformats.org/officeDocument/2006/relationships/hyperlink" Target="https://indico.cern.ch/event/835947/" TargetMode="External"/><Relationship Id="rId4" Type="http://schemas.openxmlformats.org/officeDocument/2006/relationships/hyperlink" Target="https://indico.gsi.de/event/7510/" TargetMode="External"/><Relationship Id="rId9" Type="http://schemas.openxmlformats.org/officeDocument/2006/relationships/hyperlink" Target="https://indico.cern.ch/event/7751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ndico.cern.ch/event/867535/,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10458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gard.org/" TargetMode="External"/><Relationship Id="rId2" Type="http://schemas.openxmlformats.org/officeDocument/2006/relationships/hyperlink" Target="https://aries.web.cern.ch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6FB60D-84FB-45F8-B111-8B60E4A4C18E}"/>
              </a:ext>
            </a:extLst>
          </p:cNvPr>
          <p:cNvSpPr/>
          <p:nvPr/>
        </p:nvSpPr>
        <p:spPr>
          <a:xfrm>
            <a:off x="106017" y="0"/>
            <a:ext cx="119799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Exploiting Global Accelerator Network Synergies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en-GB" sz="2000" i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Aleksan</a:t>
            </a:r>
            <a:r>
              <a:rPr lang="en-GB" sz="2000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(CEA), A. Bogacz (</a:t>
            </a:r>
            <a:r>
              <a:rPr lang="en-GB" sz="2000" i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GB" sz="2000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S. Cousineau (ORNL), W. Fischer (BNL), </a:t>
            </a:r>
            <a:r>
              <a:rPr lang="en-GB" sz="20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Franchetti (GSI)</a:t>
            </a:r>
            <a:r>
              <a:rPr lang="en-GB" sz="2000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Qiang (LBNL), D. Ratner (SLAC), V. Shiltsev (FNAL), M. Vretenar (CERN), </a:t>
            </a:r>
            <a:r>
              <a:rPr lang="en-GB" sz="20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Zimmermann (CERN) </a:t>
            </a:r>
            <a:endParaRPr lang="en-GB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3AF19-6489-4AED-99B7-7E49D4A6F8C1}"/>
              </a:ext>
            </a:extLst>
          </p:cNvPr>
          <p:cNvSpPr/>
          <p:nvPr/>
        </p:nvSpPr>
        <p:spPr>
          <a:xfrm>
            <a:off x="106017" y="2026773"/>
            <a:ext cx="47840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70C0"/>
                </a:solidFill>
              </a:rPr>
              <a:t>Series of EU co-funded accelerator networks </a:t>
            </a:r>
            <a:r>
              <a:rPr lang="en-GB" sz="2000" dirty="0">
                <a:solidFill>
                  <a:prstClr val="black"/>
                </a:solidFill>
              </a:rPr>
              <a:t>– including CARE (2004-2008), </a:t>
            </a:r>
            <a:r>
              <a:rPr lang="en-GB" sz="2000" dirty="0" err="1">
                <a:solidFill>
                  <a:prstClr val="black"/>
                </a:solidFill>
              </a:rPr>
              <a:t>EuCARD</a:t>
            </a:r>
            <a:r>
              <a:rPr lang="en-GB" sz="2000" dirty="0">
                <a:solidFill>
                  <a:prstClr val="black"/>
                </a:solidFill>
              </a:rPr>
              <a:t> (2009-2013), EuCARD-2 (2013-2017), and the ongoing ARIES (2017-2021) [1] – have developed the European accelerator R&amp;D landscape into a “</a:t>
            </a:r>
            <a:r>
              <a:rPr lang="en-GB" sz="2000" b="1" dirty="0">
                <a:solidFill>
                  <a:srgbClr val="0070C0"/>
                </a:solidFill>
              </a:rPr>
              <a:t>super-advanced community</a:t>
            </a:r>
            <a:r>
              <a:rPr lang="en-GB" sz="2000" dirty="0">
                <a:solidFill>
                  <a:prstClr val="black"/>
                </a:solidFill>
              </a:rPr>
              <a:t>”, through a succession of topical workshops. So far 19 projects, with total cost &gt;305 M€, and EC contribution ~105 M€, &gt;100 partners (labs, universities, industry) in 21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A4D40-53CE-4ED2-95E7-B2F52ECF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86" y="1841241"/>
            <a:ext cx="6958480" cy="460713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7B9E4C-4AA1-4975-B9EC-69F7B3991F37}"/>
              </a:ext>
            </a:extLst>
          </p:cNvPr>
          <p:cNvSpPr/>
          <p:nvPr/>
        </p:nvSpPr>
        <p:spPr>
          <a:xfrm>
            <a:off x="106017" y="6125209"/>
            <a:ext cx="1191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EU co-funded European accelerator projects coordinated by the European</a:t>
            </a:r>
          </a:p>
          <a:p>
            <a:r>
              <a:rPr lang="en-GB" sz="1200" dirty="0"/>
              <a:t> Steering Group for Accelerator R&amp;D (ESGARD) [3] and Test Infrastructure and Accelerator Research Area (TIARA) [4] (from [2]) [IA: Integrating Activity; DS: Design Study; PP: Preparatory Project; INNOV: exploiting the Innovation potential of research infrastructures; MSC: Marie </a:t>
            </a:r>
            <a:r>
              <a:rPr lang="en-GB" sz="1200" dirty="0" err="1"/>
              <a:t>Sklodowska</a:t>
            </a:r>
            <a:r>
              <a:rPr lang="en-GB" sz="1200" dirty="0"/>
              <a:t>-Curie action; FET: Future and Emerging Technologies].</a:t>
            </a:r>
          </a:p>
        </p:txBody>
      </p:sp>
    </p:spTree>
    <p:extLst>
      <p:ext uri="{BB962C8B-B14F-4D97-AF65-F5344CB8AC3E}">
        <p14:creationId xmlns:p14="http://schemas.microsoft.com/office/powerpoint/2010/main" val="32418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DF36FC-6C5B-4B13-BDE8-DED85B6BB883}"/>
              </a:ext>
            </a:extLst>
          </p:cNvPr>
          <p:cNvSpPr/>
          <p:nvPr/>
        </p:nvSpPr>
        <p:spPr>
          <a:xfrm>
            <a:off x="198782" y="243512"/>
            <a:ext cx="117944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New EU instrument – Innovation Pilot – well adapted for super-advanced communities, next project </a:t>
            </a:r>
            <a:r>
              <a:rPr lang="en-GB" sz="2400" b="1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“Innovation Fostering Accelerators Science and Technology” (I.FAST)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[5]. If approved by the EC, I.FAST will be launched mid-2021, and extend over 4 years. </a:t>
            </a: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 propose to </a:t>
            </a:r>
            <a:r>
              <a:rPr lang="en-GB" sz="2400" b="1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widen the I.FAST network activity beyond the borders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of Europe, and strengthening links with the North-American accelerator community as a natural next step.  Idea: leverage and extend the European network model to allow for a greater flexibility in catalysing new developments, not limited by any project scope, and to put to use the significant and complementary expertise available in the US. Widening I-FAST will also be of great benefit for the European accelerator science since it will receive new stimuli from the US community.</a:t>
            </a: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2400" b="1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Jointly organized US/I.FAST workshops, held either in Europe or in the US or remotely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as zoom meetings, could address some of the numerous </a:t>
            </a:r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intriguing opportunities at US facilities, such as IOTA, FRIB, CBETA, LCLS-II, PIP-II, EIC, SNS Proton Power Upgrade, and SNS Beam Test Facility.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Other joint topical events could </a:t>
            </a:r>
            <a:r>
              <a:rPr lang="en-GB" sz="2400" b="1" dirty="0">
                <a:solidFill>
                  <a:srgbClr val="00B05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explore the grand challenges identified by the Snowmass process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and help develop </a:t>
            </a:r>
            <a:r>
              <a:rPr lang="en-GB" sz="2400" b="1" dirty="0">
                <a:solidFill>
                  <a:srgbClr val="00B05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longer-term strategies, e.g. for muon accelerators or micro/nanostructure-based highest-gradient accelerators. 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1118" y="151729"/>
            <a:ext cx="43158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recent</a:t>
            </a:r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</a:rPr>
              <a:t> HORIZON 2020 </a:t>
            </a:r>
          </a:p>
          <a:p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</a:rPr>
              <a:t>ARIES WP6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workshops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8" y="1"/>
            <a:ext cx="1717247" cy="129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30" y="61647"/>
            <a:ext cx="1618921" cy="11342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8051" y="1377722"/>
            <a:ext cx="11661913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APEC2018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workshop, Frankfurt am Main, Germany, 10-12 December 2018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DAFNE as Open Accelerator Test Facility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Frascati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 December 2018 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Beam Tests and Commissioning of Low Emittance Rings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KIT, 18-20 February 2019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High Intensity RFQ meets Reality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Heidelberg, 15-16 April 2019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FCC Week 2019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Brussels, 24-28 June 2019 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Mitigation of Coherent Beam Instabilities in particle accelerators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(MCBI2019), Zermatt, 23-27 September 2019 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Electrons for the LHC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Chavannes-de-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Bogis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24-25 October 2019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Space Charge mini-workshop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CERN, 4-6 November 2019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0318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Accelerator Applications of Crystals and Nanotubes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EPFL Lausanne, 10-11 March 2020  </a:t>
            </a: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Mitigation Approaches for Hadron Storage Rings and Synchrotrons (Mitigations2020),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virtual space, 22 June – 1 July 2020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3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318A7DD-8262-4753-8151-B672AD42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41541E-C52C-4300-9AED-289D4F37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24" y="2033202"/>
            <a:ext cx="4443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5C23E-7BA7-4148-868B-3510311385C4}"/>
              </a:ext>
            </a:extLst>
          </p:cNvPr>
          <p:cNvSpPr/>
          <p:nvPr/>
        </p:nvSpPr>
        <p:spPr>
          <a:xfrm>
            <a:off x="6704265" y="494319"/>
            <a:ext cx="494696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geographical distribution of ARIES WP6 workshop attendees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27EF7-6748-477A-A70A-2B93AA87C385}"/>
              </a:ext>
            </a:extLst>
          </p:cNvPr>
          <p:cNvSpPr/>
          <p:nvPr/>
        </p:nvSpPr>
        <p:spPr>
          <a:xfrm>
            <a:off x="1317397" y="5139562"/>
            <a:ext cx="4143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fraction of women participants in all WP6 workshops </a:t>
            </a:r>
          </a:p>
          <a:p>
            <a:pPr algn="r"/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AF44D-FE7A-4FB6-B2D8-EC083566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0181"/>
            <a:ext cx="5777402" cy="362467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A72EED-71EE-440A-95F0-D371BC58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494319"/>
            <a:ext cx="6114300" cy="36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7A346-F306-4F20-A2A2-783DE16BC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b="56649"/>
          <a:stretch/>
        </p:blipFill>
        <p:spPr>
          <a:xfrm>
            <a:off x="304479" y="891300"/>
            <a:ext cx="3849143" cy="1673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9267D-0C79-4EFB-9416-4AEC4CB84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56458"/>
          <a:stretch/>
        </p:blipFill>
        <p:spPr>
          <a:xfrm>
            <a:off x="7934782" y="1034235"/>
            <a:ext cx="3750713" cy="1556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8FCCA-5D9C-4502-A84C-B7F486C59C67}"/>
              </a:ext>
            </a:extLst>
          </p:cNvPr>
          <p:cNvSpPr txBox="1"/>
          <p:nvPr/>
        </p:nvSpPr>
        <p:spPr>
          <a:xfrm>
            <a:off x="1748965" y="148852"/>
            <a:ext cx="80611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recent</a:t>
            </a:r>
            <a:r>
              <a:rPr lang="en-US" sz="3200" b="1" cap="all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ARIES WP6 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milestones and deliverables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1D83E-F839-44A7-93CF-3F88AF102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8" y="920567"/>
            <a:ext cx="2910469" cy="167345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3A169B-3B91-4ADC-9477-990D43AD2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2" y="2698577"/>
            <a:ext cx="2969838" cy="176032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F649F4-3847-48CF-8DCC-406ADCB1B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41" y="2966682"/>
            <a:ext cx="3240107" cy="181433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563FAF-7A5D-4367-B0A1-E80C10971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16" y="2966682"/>
            <a:ext cx="3240108" cy="1545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05EDA-6C5C-4D41-ACF2-EF539BB26D40}"/>
              </a:ext>
            </a:extLst>
          </p:cNvPr>
          <p:cNvSpPr txBox="1"/>
          <p:nvPr/>
        </p:nvSpPr>
        <p:spPr>
          <a:xfrm rot="19934972">
            <a:off x="721100" y="1203005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44140-43B1-45E7-883B-AB086A74EA54}"/>
              </a:ext>
            </a:extLst>
          </p:cNvPr>
          <p:cNvSpPr txBox="1"/>
          <p:nvPr/>
        </p:nvSpPr>
        <p:spPr>
          <a:xfrm rot="19934972">
            <a:off x="8219731" y="1275387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25515-0C79-47E8-95A9-E1332BE47F81}"/>
              </a:ext>
            </a:extLst>
          </p:cNvPr>
          <p:cNvSpPr txBox="1"/>
          <p:nvPr/>
        </p:nvSpPr>
        <p:spPr>
          <a:xfrm rot="19934972">
            <a:off x="495266" y="3041595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52119-C085-4532-A723-717289F0EE3D}"/>
              </a:ext>
            </a:extLst>
          </p:cNvPr>
          <p:cNvSpPr txBox="1"/>
          <p:nvPr/>
        </p:nvSpPr>
        <p:spPr>
          <a:xfrm rot="19934972">
            <a:off x="4392017" y="1133329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15AC7-2C71-4917-9FC5-065FD5FCCF62}"/>
              </a:ext>
            </a:extLst>
          </p:cNvPr>
          <p:cNvSpPr txBox="1"/>
          <p:nvPr/>
        </p:nvSpPr>
        <p:spPr>
          <a:xfrm rot="19934972">
            <a:off x="5143761" y="3174199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F0CA7C-01FA-44A1-9A06-582350E63E5D}"/>
              </a:ext>
            </a:extLst>
          </p:cNvPr>
          <p:cNvSpPr txBox="1"/>
          <p:nvPr/>
        </p:nvSpPr>
        <p:spPr>
          <a:xfrm rot="19934972">
            <a:off x="9050688" y="3174199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B76E0A-1B43-4A66-BD9C-662EA8881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/>
          <a:stretch/>
        </p:blipFill>
        <p:spPr>
          <a:xfrm>
            <a:off x="2514942" y="4827073"/>
            <a:ext cx="3395570" cy="17716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C7C6C1-D027-4E92-8F05-635368F55D12}"/>
              </a:ext>
            </a:extLst>
          </p:cNvPr>
          <p:cNvSpPr txBox="1"/>
          <p:nvPr/>
        </p:nvSpPr>
        <p:spPr>
          <a:xfrm rot="19934972">
            <a:off x="2859980" y="5666921"/>
            <a:ext cx="160261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approved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28F7C2-7A71-486A-BE90-40EF46CA55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0"/>
          <a:stretch/>
        </p:blipFill>
        <p:spPr>
          <a:xfrm>
            <a:off x="6904677" y="4976567"/>
            <a:ext cx="3348843" cy="1556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1B2E27-86AF-44E6-A76E-0E143FCB3F54}"/>
              </a:ext>
            </a:extLst>
          </p:cNvPr>
          <p:cNvSpPr txBox="1"/>
          <p:nvPr/>
        </p:nvSpPr>
        <p:spPr>
          <a:xfrm rot="19934972">
            <a:off x="8508197" y="5451310"/>
            <a:ext cx="1706942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submitted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FE95F-D3A9-4565-9E62-47E0B7DD3CC4}"/>
              </a:ext>
            </a:extLst>
          </p:cNvPr>
          <p:cNvSpPr txBox="1"/>
          <p:nvPr/>
        </p:nvSpPr>
        <p:spPr>
          <a:xfrm>
            <a:off x="1854506" y="151730"/>
            <a:ext cx="83424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recent </a:t>
            </a:r>
            <a:r>
              <a:rPr lang="en-US" sz="3200" b="1" cap="all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ARIES WP6 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proceedings &amp; monographs</a:t>
            </a:r>
          </a:p>
        </p:txBody>
      </p:sp>
      <p:pic>
        <p:nvPicPr>
          <p:cNvPr id="4" name="Picture 3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CD67F949-B964-457A-9378-C3393602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4" y="713440"/>
            <a:ext cx="2986717" cy="4539930"/>
          </a:xfrm>
          <a:prstGeom prst="rect">
            <a:avLst/>
          </a:prstGeom>
        </p:spPr>
      </p:pic>
      <p:pic>
        <p:nvPicPr>
          <p:cNvPr id="6" name="Picture 5" descr="A picture containing flower&#10;&#10;Description automatically generated">
            <a:extLst>
              <a:ext uri="{FF2B5EF4-FFF2-40B4-BE49-F238E27FC236}">
                <a16:creationId xmlns:a16="http://schemas.microsoft.com/office/drawing/2014/main" id="{1FEFD32B-841C-4826-A592-27531332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07" y="2249971"/>
            <a:ext cx="3150406" cy="445630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0FA7038-E2C5-416F-9637-C9C24BEC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505" y="2432315"/>
            <a:ext cx="3021496" cy="4273956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F14B79E4-B5EF-4608-B7F7-EF8F06798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934" y="736505"/>
            <a:ext cx="2779373" cy="38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33EA8D-37C9-4D03-A83F-8CC5DCAFC2F1}"/>
              </a:ext>
            </a:extLst>
          </p:cNvPr>
          <p:cNvSpPr/>
          <p:nvPr/>
        </p:nvSpPr>
        <p:spPr>
          <a:xfrm>
            <a:off x="-1" y="153197"/>
            <a:ext cx="994673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Applications of Crystals and Nanotubes for Acceleration and Manipulation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EPFL Lausanne, 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held during eruption of Covid-19 crisis </a:t>
            </a:r>
            <a:endParaRPr lang="en-GB" sz="2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2051" name="Picture 2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76C4987-B1C0-421C-8635-B8380EE9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0" y="1009922"/>
            <a:ext cx="4360124" cy="34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8FD7F66-7D04-4078-AE79-5241CC28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4" y="1046090"/>
            <a:ext cx="5029027" cy="33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7" descr="A picture containing knife, food&#10;&#10;Description automatically generated">
            <a:extLst>
              <a:ext uri="{FF2B5EF4-FFF2-40B4-BE49-F238E27FC236}">
                <a16:creationId xmlns:a16="http://schemas.microsoft.com/office/drawing/2014/main" id="{E0E70273-6CB3-442C-84B2-0575E8FF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6" y="4252817"/>
            <a:ext cx="4360124" cy="26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ED88C93-546B-4ABB-A60B-64148768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587" y="16730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C8E208-15E1-4284-A8A6-8B216755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380" y="5233971"/>
            <a:ext cx="62815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3D PIC simulation of near solid electron beam-driven crunch-in </a:t>
            </a:r>
            <a:r>
              <a:rPr lang="en-GB" altLang="en-US" sz="2000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wakefield</a:t>
            </a:r>
            <a:r>
              <a:rPr lang="en-GB" altLang="en-US" sz="2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a nanostructured tube of 200nm core diameter [Aakash Sahai] </a:t>
            </a:r>
            <a:endParaRPr lang="en-GB" alt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303A8-4304-4604-BC5F-18C2375A1705}"/>
              </a:ext>
            </a:extLst>
          </p:cNvPr>
          <p:cNvSpPr txBox="1"/>
          <p:nvPr/>
        </p:nvSpPr>
        <p:spPr>
          <a:xfrm>
            <a:off x="1446750" y="1295041"/>
            <a:ext cx="254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318FF"/>
                </a:solidFill>
                <a:highlight>
                  <a:srgbClr val="FFFF00"/>
                </a:highlight>
                <a:latin typeface="Calibri" panose="020F0502020204030204"/>
              </a:rPr>
              <a:t>10 live participants</a:t>
            </a:r>
            <a:endParaRPr lang="en-GB" sz="2400" dirty="0">
              <a:solidFill>
                <a:srgbClr val="0318FF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3773E-C61A-4DE7-B312-5E25BC79793F}"/>
              </a:ext>
            </a:extLst>
          </p:cNvPr>
          <p:cNvSpPr txBox="1"/>
          <p:nvPr/>
        </p:nvSpPr>
        <p:spPr>
          <a:xfrm>
            <a:off x="6970218" y="4414442"/>
            <a:ext cx="458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318FF"/>
                </a:solidFill>
                <a:highlight>
                  <a:srgbClr val="FFFF00"/>
                </a:highlight>
                <a:latin typeface="Calibri" panose="020F0502020204030204"/>
              </a:rPr>
              <a:t>a few of the 19 remote participants</a:t>
            </a:r>
            <a:endParaRPr lang="en-GB" sz="2400" dirty="0">
              <a:solidFill>
                <a:srgbClr val="0318FF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32D2E-9E9F-4EEF-9982-DEB64A5A2315}"/>
              </a:ext>
            </a:extLst>
          </p:cNvPr>
          <p:cNvSpPr/>
          <p:nvPr/>
        </p:nvSpPr>
        <p:spPr>
          <a:xfrm>
            <a:off x="9489457" y="153197"/>
            <a:ext cx="2974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prstClr val="black"/>
              </a:buClr>
              <a:buSzPct val="100000"/>
              <a:defRPr/>
            </a:pP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Clr>
                <a:prstClr val="black"/>
              </a:buClr>
              <a:buSzPct val="100000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Tatiana Pieloni, </a:t>
            </a:r>
          </a:p>
          <a:p>
            <a:pPr lvl="1">
              <a:buClr>
                <a:prstClr val="black"/>
              </a:buClr>
              <a:buSzPct val="100000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Zanetti, </a:t>
            </a:r>
          </a:p>
          <a:p>
            <a:pPr lvl="1">
              <a:buClr>
                <a:prstClr val="black"/>
              </a:buClr>
              <a:buSzPct val="100000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 Zimmermann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3896F-65C0-45F2-BAC3-B7D5ECCE5973}"/>
              </a:ext>
            </a:extLst>
          </p:cNvPr>
          <p:cNvSpPr txBox="1"/>
          <p:nvPr/>
        </p:nvSpPr>
        <p:spPr>
          <a:xfrm>
            <a:off x="8321387" y="6385063"/>
            <a:ext cx="321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workshop summary available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022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0D25C-DB61-46B7-AD5E-54EBA585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35" y="955736"/>
            <a:ext cx="9090991" cy="5767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BA872A-CD5D-438A-9FDD-EA974418B277}"/>
              </a:ext>
            </a:extLst>
          </p:cNvPr>
          <p:cNvSpPr/>
          <p:nvPr/>
        </p:nvSpPr>
        <p:spPr>
          <a:xfrm>
            <a:off x="0" y="135198"/>
            <a:ext cx="1204622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ARIES-APEC workshop on “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Mitigation Approaches for Hadron Storage Rings and Synchrotrons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(Mitigations2020) was held,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 the covid-19 pandemic, from 22 June to 1 July in a safe virtual space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90D9E65-69BD-498C-A1D7-4C5266339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243971"/>
            <a:ext cx="2685964" cy="2352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552BDB-B2C2-4180-8409-FC979133A525}"/>
              </a:ext>
            </a:extLst>
          </p:cNvPr>
          <p:cNvSpPr/>
          <p:nvPr/>
        </p:nvSpPr>
        <p:spPr>
          <a:xfrm>
            <a:off x="342596" y="3997527"/>
            <a:ext cx="1871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118 participants</a:t>
            </a:r>
          </a:p>
        </p:txBody>
      </p:sp>
    </p:spTree>
    <p:extLst>
      <p:ext uri="{BB962C8B-B14F-4D97-AF65-F5344CB8AC3E}">
        <p14:creationId xmlns:p14="http://schemas.microsoft.com/office/powerpoint/2010/main" val="236458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E1FB1-500F-4CA2-973E-07D8C9E19F62}"/>
              </a:ext>
            </a:extLst>
          </p:cNvPr>
          <p:cNvSpPr/>
          <p:nvPr/>
        </p:nvSpPr>
        <p:spPr>
          <a:xfrm>
            <a:off x="940904" y="820507"/>
            <a:ext cx="1031019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References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GB" sz="2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https://aries.web.cern.ch/home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GB" sz="28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Aleksan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TIARA Collaboration Council, June 2018.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GB" sz="2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http://www.esgard.org/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GB" sz="2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http://www.eu-tiara.eu/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Vretenar et al., “Innovation Fostering in Accelerator Science and Technology (I.FAST)”, proposal no. 101004730, submitted to the European Commission’s H2020 Call H2020-INFRAINNOV-2019-2020 (Demonstrating the role of Research Infrastructures in the translation of Open Science into Open Innovation) on 17 March 2020.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841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Palatino Linotype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Zimmermann</dc:creator>
  <cp:lastModifiedBy>Frank Zimmermann</cp:lastModifiedBy>
  <cp:revision>53</cp:revision>
  <dcterms:created xsi:type="dcterms:W3CDTF">2020-09-23T14:47:40Z</dcterms:created>
  <dcterms:modified xsi:type="dcterms:W3CDTF">2020-09-23T21:54:58Z</dcterms:modified>
</cp:coreProperties>
</file>