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</p:sldMasterIdLst>
  <p:notesMasterIdLst>
    <p:notesMasterId r:id="rId7"/>
  </p:notesMasterIdLst>
  <p:handoutMasterIdLst>
    <p:handoutMasterId r:id="rId8"/>
  </p:handoutMasterIdLst>
  <p:sldIdLst>
    <p:sldId id="606" r:id="rId2"/>
    <p:sldId id="1185" r:id="rId3"/>
    <p:sldId id="1066" r:id="rId4"/>
    <p:sldId id="668" r:id="rId5"/>
    <p:sldId id="671" r:id="rId6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202988-0087-9145-89D5-9A387C555A96}">
          <p14:sldIdLst>
            <p14:sldId id="606"/>
            <p14:sldId id="1185"/>
            <p14:sldId id="1066"/>
            <p14:sldId id="668"/>
            <p14:sldId id="6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hew jtchew@lbl.g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6C0A"/>
    <a:srgbClr val="00FF00"/>
    <a:srgbClr val="1F497B"/>
    <a:srgbClr val="0432FF"/>
    <a:srgbClr val="00395A"/>
    <a:srgbClr val="000000"/>
    <a:srgbClr val="1E497D"/>
    <a:srgbClr val="B9B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4" autoAdjust="0"/>
    <p:restoredTop sz="92604" autoAdjust="0"/>
  </p:normalViewPr>
  <p:slideViewPr>
    <p:cSldViewPr snapToGrid="0">
      <p:cViewPr varScale="1">
        <p:scale>
          <a:sx n="171" d="100"/>
          <a:sy n="171" d="100"/>
        </p:scale>
        <p:origin x="456" y="6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36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19816"/>
    </p:cViewPr>
  </p:sorterViewPr>
  <p:notesViewPr>
    <p:cSldViewPr snapToGrid="0">
      <p:cViewPr varScale="1">
        <p:scale>
          <a:sx n="116" d="100"/>
          <a:sy n="116" d="100"/>
        </p:scale>
        <p:origin x="312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EAAC-FF4A-BB4E-8F33-70C3EF028A8E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1B7B-7190-7045-8798-B4539428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x-none"/>
          </a:p>
        </p:txBody>
      </p:sp>
      <p:sp>
        <p:nvSpPr>
          <p:cNvPr id="6187" name="Rectangle 4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400" y="685800"/>
            <a:ext cx="5981700" cy="33655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88" name="Rectangle 4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E84E3283-8A06-0E42-A559-FF12BE7771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25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85800"/>
            <a:ext cx="5981700" cy="336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393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70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477001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" y="990600"/>
            <a:ext cx="12189372" cy="5105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474" y="6489562"/>
            <a:ext cx="6889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3CD615-2D8E-C64E-9236-C312BECBFD7A}"/>
              </a:ext>
            </a:extLst>
          </p:cNvPr>
          <p:cNvGrpSpPr/>
          <p:nvPr userDrawn="1"/>
        </p:nvGrpSpPr>
        <p:grpSpPr>
          <a:xfrm>
            <a:off x="0" y="6239580"/>
            <a:ext cx="12192000" cy="618420"/>
            <a:chOff x="0" y="6400800"/>
            <a:chExt cx="12192000" cy="6184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DCDE9-B2DA-4D48-B80B-F86CE95E1C96}"/>
                </a:ext>
              </a:extLst>
            </p:cNvPr>
            <p:cNvSpPr/>
            <p:nvPr/>
          </p:nvSpPr>
          <p:spPr>
            <a:xfrm>
              <a:off x="0" y="6400800"/>
              <a:ext cx="12192000" cy="618420"/>
            </a:xfrm>
            <a:prstGeom prst="rect">
              <a:avLst/>
            </a:prstGeom>
            <a:solidFill>
              <a:srgbClr val="0039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9" rIns="91416" bIns="45709" anchor="ctr"/>
            <a:lstStyle/>
            <a:p>
              <a:pPr algn="ctr" defTabSz="457082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 defTabSz="457082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Picture 1" descr="ATAP_footer_orange_reversed_.png">
              <a:extLst>
                <a:ext uri="{FF2B5EF4-FFF2-40B4-BE49-F238E27FC236}">
                  <a16:creationId xmlns:a16="http://schemas.microsoft.com/office/drawing/2014/main" id="{BDAB032D-C511-FD4F-B789-B6DDA01A8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08" y="6550027"/>
              <a:ext cx="2628592" cy="39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RGB_White-Seal_White-Mark_SC_Horizontal.png">
              <a:extLst>
                <a:ext uri="{FF2B5EF4-FFF2-40B4-BE49-F238E27FC236}">
                  <a16:creationId xmlns:a16="http://schemas.microsoft.com/office/drawing/2014/main" id="{A8A06B13-5917-6B44-B7CE-51EDC216B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600" y="6518149"/>
              <a:ext cx="2286000" cy="3837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B7A7CD-7696-FE4C-BAC8-F1709899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557" y="6409620"/>
              <a:ext cx="775043" cy="584682"/>
            </a:xfrm>
            <a:prstGeom prst="rect">
              <a:avLst/>
            </a:prstGeom>
          </p:spPr>
        </p:pic>
        <p:pic>
          <p:nvPicPr>
            <p:cNvPr id="10" name="Picture 2" descr="The Berkeley Lab Laser Accelerator logo">
              <a:extLst>
                <a:ext uri="{FF2B5EF4-FFF2-40B4-BE49-F238E27FC236}">
                  <a16:creationId xmlns:a16="http://schemas.microsoft.com/office/drawing/2014/main" id="{1250346B-6366-DE40-948F-7127648DE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941" y="6553200"/>
              <a:ext cx="2059459" cy="381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0C11F7-91F7-EF4B-BDE6-9C994AE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00" y="6510167"/>
            <a:ext cx="688900" cy="347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556" y="1600205"/>
            <a:ext cx="109792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Picture 49" descr="RGB_White-Seal_White-Mark_SC_Horizontal.png">
            <a:extLst>
              <a:ext uri="{FF2B5EF4-FFF2-40B4-BE49-F238E27FC236}">
                <a16:creationId xmlns:a16="http://schemas.microsoft.com/office/drawing/2014/main" id="{D0FC1251-9BFE-214D-9A96-658D94CF13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56933"/>
            <a:ext cx="2286000" cy="383721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B98448C-F9A5-154C-B2C0-08CFA44F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84" y="6486249"/>
            <a:ext cx="679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415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-108544"/>
            <a:ext cx="12192000" cy="636496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5" eaLnBrk="0" hangingPunct="0"/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6201"/>
            <a:ext cx="12192000" cy="957649"/>
          </a:xfrm>
        </p:spPr>
        <p:txBody>
          <a:bodyPr>
            <a:normAutofit/>
          </a:bodyPr>
          <a:lstStyle/>
          <a:p>
            <a:r>
              <a:rPr lang="en-US" dirty="0"/>
              <a:t>Laser-Plasma Accelerator Facilities</a:t>
            </a:r>
            <a:br>
              <a:rPr lang="en-US" dirty="0"/>
            </a:br>
            <a:r>
              <a:rPr lang="en-US" dirty="0"/>
              <a:t>at the BELLA Center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B1B1D-2F66-854C-8700-5D7F6D38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1" y="1324947"/>
            <a:ext cx="8723715" cy="33523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venir Next Condensed Demi Bold"/>
                <a:ea typeface="+mj-ea"/>
                <a:cs typeface="Avenir Next Condensed Demi Bold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8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16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25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3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1313" indent="-341313">
              <a:spcBef>
                <a:spcPts val="90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Eric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Esarey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Cameron Geddes and Carl Schroeder</a:t>
            </a: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BELLA Center</a:t>
            </a:r>
          </a:p>
          <a:p>
            <a:pPr marL="341313" indent="-341313">
              <a:spcBef>
                <a:spcPts val="900"/>
              </a:spcBef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Snowmass AF6 September Workshop</a:t>
            </a: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Sep 24, 2020</a:t>
            </a:r>
          </a:p>
          <a:p>
            <a:pPr marL="341313" indent="-341313">
              <a:spcBef>
                <a:spcPts val="900"/>
              </a:spcBef>
              <a:defRPr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1313" indent="-341313">
              <a:spcBef>
                <a:spcPts val="900"/>
              </a:spcBef>
              <a:defRPr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F865-0A30-384E-A85F-4B921F66FC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0" dirty="0"/>
              <a:t>BELLA Experimental Facilities: World-Leading Capabilities Driving </a:t>
            </a:r>
            <a:br>
              <a:rPr lang="en-US" b="0" dirty="0"/>
            </a:br>
            <a:r>
              <a:rPr lang="en-US" b="0" dirty="0"/>
              <a:t>LPA Technology for High Energy Physics and Applications</a:t>
            </a:r>
          </a:p>
        </p:txBody>
      </p:sp>
      <p:pic>
        <p:nvPicPr>
          <p:cNvPr id="8" name="Picture 7" descr="BELLA_ALL_5-17-2015_A-CAVE-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893" y="1582418"/>
            <a:ext cx="8959600" cy="4087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2694" y="1144208"/>
            <a:ext cx="6833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/>
              </a:rPr>
              <a:t>Exisiting and planned laser facilities in Building 71 at LBNL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8344" y="5921446"/>
            <a:ext cx="723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/>
              </a:rPr>
              <a:t>Unique resource of and for the DOE and beyond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72294" y="4057931"/>
            <a:ext cx="3048950" cy="845825"/>
            <a:chOff x="2964580" y="-1342543"/>
            <a:chExt cx="3946911" cy="169346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964580" y="-1037718"/>
              <a:ext cx="3946911" cy="1388642"/>
            </a:xfrm>
            <a:prstGeom prst="rect">
              <a:avLst/>
            </a:prstGeom>
            <a:solidFill>
              <a:schemeClr val="accent3">
                <a:lumMod val="75000"/>
                <a:alpha val="8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964583" y="-1342543"/>
              <a:ext cx="2068013" cy="313128"/>
            </a:xfrm>
            <a:prstGeom prst="rect">
              <a:avLst/>
            </a:prstGeom>
            <a:solidFill>
              <a:schemeClr val="accent3">
                <a:lumMod val="75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7938" y="4947509"/>
            <a:ext cx="2233328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BELLA-</a:t>
            </a:r>
            <a:r>
              <a:rPr lang="en-US" sz="2000" dirty="0" err="1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beamline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(Initiative)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72550" y="2944327"/>
            <a:ext cx="2602204" cy="1456612"/>
          </a:xfrm>
          <a:prstGeom prst="rect">
            <a:avLst/>
          </a:prstGeom>
          <a:solidFill>
            <a:srgbClr val="CCC1DA">
              <a:alpha val="9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646" y="2915508"/>
            <a:ext cx="1671425" cy="1015663"/>
          </a:xfrm>
          <a:prstGeom prst="rect">
            <a:avLst/>
          </a:prstGeom>
          <a:solidFill>
            <a:srgbClr val="30159A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kBELLA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(Initiative)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kHz-kW LPA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89445" y="4879523"/>
            <a:ext cx="1141661" cy="400110"/>
          </a:xfrm>
          <a:prstGeom prst="rect">
            <a:avLst/>
          </a:prstGeom>
          <a:solidFill>
            <a:srgbClr val="5A7728"/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100 TW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984" y="1634876"/>
            <a:ext cx="2625599" cy="707886"/>
          </a:xfrm>
          <a:prstGeom prst="rect">
            <a:avLst/>
          </a:prstGeom>
          <a:solidFill>
            <a:srgbClr val="E56C0A"/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Current BELLA PW: 10 GeV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661" y="2247900"/>
            <a:ext cx="2758056" cy="26392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24190" y="5025441"/>
            <a:ext cx="1536335" cy="400110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TW Medical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566619" y="3502176"/>
            <a:ext cx="544285" cy="229810"/>
          </a:xfrm>
          <a:prstGeom prst="rect">
            <a:avLst/>
          </a:prstGeom>
          <a:solidFill>
            <a:srgbClr val="4D75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1444" y="1801709"/>
            <a:ext cx="1071463" cy="400110"/>
          </a:xfrm>
          <a:prstGeom prst="rect">
            <a:avLst/>
          </a:prstGeom>
          <a:solidFill>
            <a:srgbClr val="5A7728"/>
          </a:solidFill>
          <a:ln w="28575" cmpd="sng">
            <a:noFill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100 TW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73479" y="1683986"/>
            <a:ext cx="2788596" cy="1015663"/>
          </a:xfrm>
          <a:prstGeom prst="rect">
            <a:avLst/>
          </a:prstGeom>
          <a:solidFill>
            <a:srgbClr val="E56C0A"/>
          </a:solidFill>
          <a:ln>
            <a:solidFill>
              <a:srgbClr val="93A299"/>
            </a:solidFill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BELLA-2</a:t>
            </a:r>
            <a:r>
              <a:rPr lang="en-US" sz="2000" baseline="30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nd</a:t>
            </a: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Beamline (Project)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5+5 GeV staging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7856" y="4635240"/>
            <a:ext cx="3025167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93A299"/>
            </a:solidFill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BELLA-iP2 (Project)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Ion acceleration, HEDS</a:t>
            </a:r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8729" y="2271491"/>
            <a:ext cx="4151376" cy="20931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395489" y="3944776"/>
            <a:ext cx="497632" cy="891591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4262075" y="2191818"/>
            <a:ext cx="2130618" cy="97906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13BBBDD8-B1FF-C843-B99E-AB65756468C8}"/>
              </a:ext>
            </a:extLst>
          </p:cNvPr>
          <p:cNvSpPr txBox="1">
            <a:spLocks/>
          </p:cNvSpPr>
          <p:nvPr/>
        </p:nvSpPr>
        <p:spPr>
          <a:xfrm>
            <a:off x="11506200" y="6553200"/>
            <a:ext cx="685800" cy="3048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462ACF-5311-B246-B35D-A6BDC91E679C}" type="slidenum">
              <a:rPr lang="en-US" smtClean="0">
                <a:solidFill>
                  <a:schemeClr val="tx1"/>
                </a:solidFill>
                <a:latin typeface="Helvetica"/>
                <a:ea typeface="ＭＳ Ｐゴシック"/>
              </a:rPr>
              <a:pPr algn="ctr">
                <a:defRPr/>
              </a:pPr>
              <a:t>2</a:t>
            </a:fld>
            <a:endParaRPr lang="en-US" dirty="0">
              <a:solidFill>
                <a:schemeClr val="tx1"/>
              </a:solidFill>
              <a:latin typeface="Helvetica"/>
              <a:ea typeface="ＭＳ Ｐゴシック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293AD0-4574-9C42-84ED-02114A2231DC}"/>
              </a:ext>
            </a:extLst>
          </p:cNvPr>
          <p:cNvSpPr/>
          <p:nvPr/>
        </p:nvSpPr>
        <p:spPr>
          <a:xfrm>
            <a:off x="10102907" y="3275152"/>
            <a:ext cx="1910754" cy="584775"/>
          </a:xfrm>
          <a:prstGeom prst="rect">
            <a:avLst/>
          </a:prstGeom>
          <a:solidFill>
            <a:srgbClr val="5A7728"/>
          </a:solidFill>
          <a:ln w="28575" cmpd="sng">
            <a:noFill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Basic LPA Physics,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Radiation sources</a:t>
            </a:r>
          </a:p>
        </p:txBody>
      </p:sp>
    </p:spTree>
    <p:extLst>
      <p:ext uri="{BB962C8B-B14F-4D97-AF65-F5344CB8AC3E}">
        <p14:creationId xmlns:p14="http://schemas.microsoft.com/office/powerpoint/2010/main" val="20329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A86B59-4D8A-8243-B611-0470F3A10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611" y="914400"/>
            <a:ext cx="9226389" cy="6109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/>
              <a:t>BELLA Center Activities Executing the </a:t>
            </a:r>
            <a:br>
              <a:rPr lang="en-US" b="0" dirty="0"/>
            </a:br>
            <a:r>
              <a:rPr lang="en-US" b="0" dirty="0"/>
              <a:t>2016 U.S. National Advanced Accelerator Development Strategy</a:t>
            </a:r>
            <a:endParaRPr lang="en-US" b="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006C1-0DB3-074D-A35B-1C3BCC3EE3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949" y="1404617"/>
            <a:ext cx="2028562" cy="2660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081C9CB-1EE4-DB4A-AF40-FE017B8BAE4D}"/>
              </a:ext>
            </a:extLst>
          </p:cNvPr>
          <p:cNvSpPr txBox="1">
            <a:spLocks/>
          </p:cNvSpPr>
          <p:nvPr/>
        </p:nvSpPr>
        <p:spPr>
          <a:xfrm>
            <a:off x="11488711" y="642884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9pPr>
          </a:lstStyle>
          <a:p>
            <a:pPr algn="r" defTabSz="914400" eaLnBrk="0" hangingPunct="0">
              <a:buClrTx/>
              <a:buSzTx/>
              <a:defRPr/>
            </a:pPr>
            <a:fld id="{3C155119-D6E5-4448-A8EA-57000BD18970}" type="slidenum"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pPr algn="r" defTabSz="914400" eaLnBrk="0" hangingPunct="0">
                <a:buClrTx/>
                <a:buSzTx/>
                <a:defRPr/>
              </a:pPr>
              <a:t>3</a:t>
            </a:fld>
            <a:endParaRPr lang="en-US" sz="1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26420-91C0-854D-BC44-B031729D8D8D}"/>
              </a:ext>
            </a:extLst>
          </p:cNvPr>
          <p:cNvSpPr txBox="1"/>
          <p:nvPr/>
        </p:nvSpPr>
        <p:spPr>
          <a:xfrm>
            <a:off x="184683" y="2084964"/>
            <a:ext cx="323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BELLA PW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expts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underway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051C71-E34B-AB44-A8D4-F710627A7C80}"/>
              </a:ext>
            </a:extLst>
          </p:cNvPr>
          <p:cNvCxnSpPr/>
          <p:nvPr/>
        </p:nvCxnSpPr>
        <p:spPr>
          <a:xfrm>
            <a:off x="3193920" y="2294109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508A2-CA69-F341-8FB8-D0DBCACBC24B}"/>
              </a:ext>
            </a:extLst>
          </p:cNvPr>
          <p:cNvSpPr txBox="1"/>
          <p:nvPr/>
        </p:nvSpPr>
        <p:spPr>
          <a:xfrm>
            <a:off x="686941" y="2522711"/>
            <a:ext cx="26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beamline underway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F39D97-9071-FA42-BF8A-F0F653F54C1C}"/>
              </a:ext>
            </a:extLst>
          </p:cNvPr>
          <p:cNvCxnSpPr/>
          <p:nvPr/>
        </p:nvCxnSpPr>
        <p:spPr>
          <a:xfrm>
            <a:off x="3297345" y="2712400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906006-9A85-C644-B337-80BFA111165D}"/>
              </a:ext>
            </a:extLst>
          </p:cNvPr>
          <p:cNvSpPr txBox="1"/>
          <p:nvPr/>
        </p:nvSpPr>
        <p:spPr>
          <a:xfrm>
            <a:off x="638307" y="2975204"/>
            <a:ext cx="323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PW &amp; 100 TW underway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C092C0-01F0-C847-9E40-72628FBE1B70}"/>
              </a:ext>
            </a:extLst>
          </p:cNvPr>
          <p:cNvCxnSpPr/>
          <p:nvPr/>
        </p:nvCxnSpPr>
        <p:spPr>
          <a:xfrm>
            <a:off x="3297345" y="3164893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46DDBC-3DEA-9942-A731-3569D95DCC4E}"/>
              </a:ext>
            </a:extLst>
          </p:cNvPr>
          <p:cNvSpPr txBox="1"/>
          <p:nvPr/>
        </p:nvSpPr>
        <p:spPr>
          <a:xfrm>
            <a:off x="8453036" y="2195215"/>
            <a:ext cx="91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LDRD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8F3083-86AB-E14E-A4AD-FE92AE415E55}"/>
              </a:ext>
            </a:extLst>
          </p:cNvPr>
          <p:cNvCxnSpPr>
            <a:cxnSpLocks/>
          </p:cNvCxnSpPr>
          <p:nvPr/>
        </p:nvCxnSpPr>
        <p:spPr>
          <a:xfrm flipH="1">
            <a:off x="7937770" y="2379881"/>
            <a:ext cx="467607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3F7A41-92E8-0849-B80F-EF13829ECA45}"/>
              </a:ext>
            </a:extLst>
          </p:cNvPr>
          <p:cNvSpPr txBox="1"/>
          <p:nvPr/>
        </p:nvSpPr>
        <p:spPr>
          <a:xfrm>
            <a:off x="546090" y="4442733"/>
            <a:ext cx="305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100 TW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expts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underway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B406A-720D-7542-9838-E1E67E76EA6E}"/>
              </a:ext>
            </a:extLst>
          </p:cNvPr>
          <p:cNvCxnSpPr/>
          <p:nvPr/>
        </p:nvCxnSpPr>
        <p:spPr>
          <a:xfrm>
            <a:off x="3291189" y="4646855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914FC5-097C-7C4E-985F-8FD8E07F3884}"/>
              </a:ext>
            </a:extLst>
          </p:cNvPr>
          <p:cNvSpPr txBox="1"/>
          <p:nvPr/>
        </p:nvSpPr>
        <p:spPr>
          <a:xfrm>
            <a:off x="1274324" y="4021316"/>
            <a:ext cx="228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 err="1">
                <a:solidFill>
                  <a:schemeClr val="accent1"/>
                </a:solidFill>
                <a:latin typeface="+mn-lt"/>
              </a:rPr>
              <a:t>kBELLA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proposed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6CF6A9-E95A-5449-99B1-13BC70EC5256}"/>
              </a:ext>
            </a:extLst>
          </p:cNvPr>
          <p:cNvCxnSpPr/>
          <p:nvPr/>
        </p:nvCxnSpPr>
        <p:spPr>
          <a:xfrm>
            <a:off x="3297345" y="4230461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9AE25D-CF0B-894E-9A47-0F5EBD7FA350}"/>
              </a:ext>
            </a:extLst>
          </p:cNvPr>
          <p:cNvSpPr txBox="1"/>
          <p:nvPr/>
        </p:nvSpPr>
        <p:spPr>
          <a:xfrm>
            <a:off x="700473" y="6059508"/>
            <a:ext cx="294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Fiber lasers underway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D634E-775F-E04C-B6F0-48663A1B1967}"/>
              </a:ext>
            </a:extLst>
          </p:cNvPr>
          <p:cNvCxnSpPr/>
          <p:nvPr/>
        </p:nvCxnSpPr>
        <p:spPr>
          <a:xfrm>
            <a:off x="3312133" y="5902098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378CF9-3D21-614D-9438-B4418E6AC7A5}"/>
              </a:ext>
            </a:extLst>
          </p:cNvPr>
          <p:cNvSpPr txBox="1"/>
          <p:nvPr/>
        </p:nvSpPr>
        <p:spPr>
          <a:xfrm>
            <a:off x="1218278" y="5690176"/>
            <a:ext cx="228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 err="1">
                <a:solidFill>
                  <a:schemeClr val="accent1"/>
                </a:solidFill>
                <a:latin typeface="+mn-lt"/>
              </a:rPr>
              <a:t>kBELLA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proposed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59A353-EE0C-484E-A3D8-A8A46984642D}"/>
              </a:ext>
            </a:extLst>
          </p:cNvPr>
          <p:cNvCxnSpPr/>
          <p:nvPr/>
        </p:nvCxnSpPr>
        <p:spPr>
          <a:xfrm>
            <a:off x="3248341" y="6268653"/>
            <a:ext cx="4817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4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F865-0A30-384E-A85F-4B921F66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13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path beyond fluctuation limit &amp; for applications: kBELLA</a:t>
            </a:r>
            <a:br>
              <a:rPr lang="en-US" dirty="0"/>
            </a:br>
            <a:r>
              <a:rPr lang="en-US" dirty="0"/>
              <a:t>kHz will enable step change in performance via active feedback &amp; control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F1407-A26A-654F-85A5-14B1FC52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152" y="2182143"/>
            <a:ext cx="4909079" cy="422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Currently		</a:t>
            </a:r>
            <a:r>
              <a:rPr kumimoji="0" lang="en-US" sz="1800" b="0" i="0" u="sng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lang="en-US" u="sng" kern="0" dirty="0">
                <a:solidFill>
                  <a:sysClr val="windowText" lastClr="000000"/>
                </a:solidFill>
              </a:rPr>
              <a:t>Developing    </a:t>
            </a:r>
            <a:r>
              <a:rPr lang="en-US" u="sng" kern="0" dirty="0">
                <a:solidFill>
                  <a:schemeClr val="bg1"/>
                </a:solidFill>
              </a:rPr>
              <a:t>.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E: Stable few %	</a:t>
            </a:r>
            <a:r>
              <a:rPr lang="en-US" kern="0" dirty="0">
                <a:solidFill>
                  <a:sysClr val="windowText" lastClr="000000"/>
                </a:solidFill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&lt;1%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charset="2"/>
                <a:cs typeface="Symbol" charset="2"/>
              </a:rPr>
              <a:t>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E: Stable at 10% 	</a:t>
            </a:r>
            <a:r>
              <a:rPr lang="en-US" kern="0" dirty="0">
                <a:solidFill>
                  <a:sysClr val="windowText" lastClr="000000"/>
                </a:solidFill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&lt;1%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Diverg: ~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mrad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       &lt; 0.1mrad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Point: ~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mrad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&lt; 0.1 mrad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Emittance: 0.1 µm	       0.01 µm	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Charge: ~10 pC	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~100pC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Efficiency: few %	</a:t>
            </a:r>
            <a:r>
              <a:rPr lang="en-US" kern="0" dirty="0">
                <a:solidFill>
                  <a:sysClr val="windowText" lastClr="000000"/>
                </a:solidFill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~30%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Rate: Hz		</a:t>
            </a:r>
            <a:r>
              <a:rPr lang="en-US" kern="0" dirty="0">
                <a:solidFill>
                  <a:sysClr val="windowText" lastClr="000000"/>
                </a:solidFill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≥ kHz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 only		</a:t>
            </a:r>
            <a:r>
              <a:rPr lang="en-US" kern="0" dirty="0">
                <a:solidFill>
                  <a:srgbClr val="000000"/>
                </a:solidFill>
              </a:rPr>
              <a:t>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e-, e+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60115" y="2589287"/>
            <a:ext cx="10855" cy="382794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15419" y="2589287"/>
            <a:ext cx="10855" cy="3827947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7733" y="1151464"/>
            <a:ext cx="431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Important LPA firsts demonstrated</a:t>
            </a: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Order of magnitude in performance available, needed for HEP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0008" y="1165963"/>
            <a:ext cx="5667753" cy="3939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kHz lasers enable precision for 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Calibri"/>
              </a:rPr>
              <a:t>increased LPA performance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Ground &amp; air motion fall off at O[100Hz]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Correction demonstrated on kHz-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mJ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systems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Laser pointing: from µrad to &lt; 0.1 µrad</a:t>
            </a:r>
            <a:endParaRPr lang="en-US" dirty="0">
              <a:solidFill>
                <a:prstClr val="black"/>
              </a:solidFill>
              <a:latin typeface="Calibri"/>
              <a:sym typeface="Wingdings"/>
            </a:endParaRP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sym typeface="Wingdings"/>
              </a:rPr>
              <a:t>Focal spot/wave front: now at 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Wingdings"/>
              </a:rPr>
              <a:t>fluct</a:t>
            </a:r>
            <a:r>
              <a:rPr lang="en-US" dirty="0">
                <a:solidFill>
                  <a:prstClr val="black"/>
                </a:solidFill>
                <a:latin typeface="Calibri"/>
                <a:sym typeface="Wingdings"/>
              </a:rPr>
              <a:t>. limit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Pulse shape, near field, carrier envelope phase...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 err="1">
                <a:solidFill>
                  <a:prstClr val="black"/>
                </a:solidFill>
                <a:latin typeface="Calibri"/>
              </a:rPr>
              <a:t>kBELLA: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future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khz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few-Joule 30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system: stabilized GeV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Enables light sources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Representative of stage physics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Develop LPA control and shaped laser pulse methods beyond limits of fluctuation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A6656A-E501-6E44-A818-F1D1DEC62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579" y="1545456"/>
            <a:ext cx="1721243" cy="956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11353" y="938368"/>
            <a:ext cx="1427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nm </a:t>
            </a:r>
            <a:r>
              <a:rPr lang="en-US" sz="1600" dirty="0">
                <a:solidFill>
                  <a:prstClr val="black"/>
                </a:solidFill>
                <a:latin typeface="Symbol" charset="2"/>
                <a:cs typeface="Symbol" charset="2"/>
              </a:rPr>
              <a:t>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injectors: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≤ µm align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2962" y="2724834"/>
            <a:ext cx="10444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Stage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Alignment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422" y="3331922"/>
            <a:ext cx="1975556" cy="104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6130" y="5338522"/>
            <a:ext cx="1738141" cy="10543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58400" y="473145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Stage efficiency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Calibri"/>
              </a:rPr>
              <a:t>Shaped laser mode</a:t>
            </a:r>
          </a:p>
          <a:p>
            <a:pPr algn="ctr"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097" y="5110809"/>
            <a:ext cx="3496631" cy="1747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6174BE-D0C7-B742-80CC-7F3BAD12B7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382" y="5039078"/>
            <a:ext cx="1892864" cy="1818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15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F895-4D51-CC4B-B4BA-6EA22B7E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BELLA Center has driven sustained progress in </a:t>
            </a:r>
            <a:br>
              <a:rPr lang="en-US" dirty="0"/>
            </a:br>
            <a:r>
              <a:rPr lang="en-US" dirty="0"/>
              <a:t>Laser-Plasma Acceleration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3AD75-5B26-AE45-AA17-9353275EA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F78D0-9038-CF45-89BC-05B69AD08284}"/>
              </a:ext>
            </a:extLst>
          </p:cNvPr>
          <p:cNvSpPr txBox="1"/>
          <p:nvPr/>
        </p:nvSpPr>
        <p:spPr>
          <a:xfrm>
            <a:off x="304800" y="926985"/>
            <a:ext cx="11506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342900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585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85900" lvl="2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en-US" sz="1800" dirty="0"/>
              <a:t>Enabling a new generation of accelerators with orders of magnitude higher gradient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B6491-EEE4-CA49-B993-D3D99A3AD90B}"/>
              </a:ext>
            </a:extLst>
          </p:cNvPr>
          <p:cNvGrpSpPr/>
          <p:nvPr/>
        </p:nvGrpSpPr>
        <p:grpSpPr>
          <a:xfrm>
            <a:off x="295453" y="2449339"/>
            <a:ext cx="6183838" cy="2468164"/>
            <a:chOff x="1371600" y="2658035"/>
            <a:chExt cx="5343178" cy="18664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C61FCE-9460-2C4F-BFB7-FBB9F1FA0E1C}"/>
                </a:ext>
              </a:extLst>
            </p:cNvPr>
            <p:cNvSpPr txBox="1"/>
            <p:nvPr/>
          </p:nvSpPr>
          <p:spPr>
            <a:xfrm>
              <a:off x="1371600" y="4155141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2004: 10TW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E61519-E5ED-324E-A56E-F4740240E590}"/>
                </a:ext>
              </a:extLst>
            </p:cNvPr>
            <p:cNvSpPr txBox="1"/>
            <p:nvPr/>
          </p:nvSpPr>
          <p:spPr>
            <a:xfrm>
              <a:off x="3245223" y="348727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2006: 40TW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96010-C80D-1848-AF6B-A82169273444}"/>
                </a:ext>
              </a:extLst>
            </p:cNvPr>
            <p:cNvSpPr txBox="1"/>
            <p:nvPr/>
          </p:nvSpPr>
          <p:spPr>
            <a:xfrm>
              <a:off x="5132294" y="265803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2014: 300TW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02C050-BC2C-A44F-BA4B-84D189A5D75D}"/>
              </a:ext>
            </a:extLst>
          </p:cNvPr>
          <p:cNvGrpSpPr/>
          <p:nvPr/>
        </p:nvGrpSpPr>
        <p:grpSpPr>
          <a:xfrm>
            <a:off x="318564" y="1325196"/>
            <a:ext cx="11292074" cy="5437115"/>
            <a:chOff x="1295400" y="2057400"/>
            <a:chExt cx="9144000" cy="3934486"/>
          </a:xfrm>
        </p:grpSpPr>
        <p:pic>
          <p:nvPicPr>
            <p:cNvPr id="25" name="Picture 2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9F33DC15-57F4-0F45-B361-47895C86E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5400" y="2057400"/>
              <a:ext cx="9144000" cy="393448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42939C-EE01-1541-8A13-B2236DC8717B}"/>
                </a:ext>
              </a:extLst>
            </p:cNvPr>
            <p:cNvSpPr txBox="1"/>
            <p:nvPr/>
          </p:nvSpPr>
          <p:spPr>
            <a:xfrm>
              <a:off x="1371600" y="4155141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2004: 10TW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36D2F4-1B0A-5C45-9E18-248BE4C2662D}"/>
                </a:ext>
              </a:extLst>
            </p:cNvPr>
            <p:cNvSpPr txBox="1"/>
            <p:nvPr/>
          </p:nvSpPr>
          <p:spPr>
            <a:xfrm>
              <a:off x="3245223" y="348727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2006: 40TW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32C1C1-B13A-C948-8ED3-23475C739DC0}"/>
                </a:ext>
              </a:extLst>
            </p:cNvPr>
            <p:cNvSpPr txBox="1"/>
            <p:nvPr/>
          </p:nvSpPr>
          <p:spPr>
            <a:xfrm>
              <a:off x="5132294" y="265803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2014: 300TW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DB1DE2-5CFA-E24E-8532-57E31F0A3C62}"/>
                </a:ext>
              </a:extLst>
            </p:cNvPr>
            <p:cNvSpPr txBox="1"/>
            <p:nvPr/>
          </p:nvSpPr>
          <p:spPr>
            <a:xfrm>
              <a:off x="6965575" y="2151529"/>
              <a:ext cx="2769032" cy="288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600"/>
                </a:spcBef>
              </a:pPr>
              <a:r>
                <a:rPr lang="en-US" b="1" dirty="0">
                  <a:latin typeface="+mn-lt"/>
                </a:rPr>
                <a:t>2019: 1000TW &amp; laser heater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C83338-57DD-8C4D-9E25-C54FB8149393}"/>
              </a:ext>
            </a:extLst>
          </p:cNvPr>
          <p:cNvGrpSpPr/>
          <p:nvPr/>
        </p:nvGrpSpPr>
        <p:grpSpPr>
          <a:xfrm>
            <a:off x="6592584" y="5647811"/>
            <a:ext cx="3136631" cy="994361"/>
            <a:chOff x="6604980" y="4361330"/>
            <a:chExt cx="2525573" cy="681317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2D8C54F4-B952-0F48-A138-EE6F91D627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 bwMode="auto">
            <a:xfrm>
              <a:off x="6604980" y="4733366"/>
              <a:ext cx="2525573" cy="309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7BE36E1-AB8A-5D4F-A5CE-48302F40F4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4980" y="4361330"/>
              <a:ext cx="2149056" cy="506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6E9EDFAC-DDAE-FF4A-BAAF-827957B52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27141" y="4361330"/>
              <a:ext cx="403412" cy="506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79D6082-9EF6-EE4E-B133-B81AC59DF509}"/>
              </a:ext>
            </a:extLst>
          </p:cNvPr>
          <p:cNvSpPr txBox="1"/>
          <p:nvPr/>
        </p:nvSpPr>
        <p:spPr>
          <a:xfrm>
            <a:off x="6701453" y="5278479"/>
            <a:ext cx="33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latin typeface="+mn-lt"/>
              </a:rPr>
              <a:t>2016: 40TW staging demo</a:t>
            </a:r>
          </a:p>
        </p:txBody>
      </p:sp>
    </p:spTree>
    <p:extLst>
      <p:ext uri="{BB962C8B-B14F-4D97-AF65-F5344CB8AC3E}">
        <p14:creationId xmlns:p14="http://schemas.microsoft.com/office/powerpoint/2010/main" val="3299669736"/>
      </p:ext>
    </p:extLst>
  </p:cSld>
  <p:clrMapOvr>
    <a:masterClrMapping/>
  </p:clrMapOvr>
</p:sld>
</file>

<file path=ppt/theme/theme1.xml><?xml version="1.0" encoding="utf-8"?>
<a:theme xmlns:a="http://schemas.openxmlformats.org/drawingml/2006/main" name="4_ATAP Blue Foo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spcBef>
            <a:spcPts val="600"/>
          </a:spcBef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39015</TotalTime>
  <Words>432</Words>
  <Application>Microsoft Macintosh PowerPoint</Application>
  <PresentationFormat>Widescreen</PresentationFormat>
  <Paragraphs>90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Franklin Gothic Book</vt:lpstr>
      <vt:lpstr>Helvetica</vt:lpstr>
      <vt:lpstr>Symbol</vt:lpstr>
      <vt:lpstr>Times New Roman</vt:lpstr>
      <vt:lpstr>4_ATAP Blue Footer</vt:lpstr>
      <vt:lpstr>Laser-Plasma Accelerator Facilities at the BELLA Center</vt:lpstr>
      <vt:lpstr>BELLA Experimental Facilities: World-Leading Capabilities Driving  LPA Technology for High Energy Physics and Applications</vt:lpstr>
      <vt:lpstr>BELLA Center Activities Executing the  2016 U.S. National Advanced Accelerator Development Strategy</vt:lpstr>
      <vt:lpstr>Future path beyond fluctuation limit &amp; for applications: kBELLA kHz will enable step change in performance via active feedback &amp; control </vt:lpstr>
      <vt:lpstr>BELLA Center has driven sustained progress in  Laser-Plasma Acceleration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Microsoft Office User</cp:lastModifiedBy>
  <cp:revision>759</cp:revision>
  <cp:lastPrinted>2019-10-16T12:12:26Z</cp:lastPrinted>
  <dcterms:created xsi:type="dcterms:W3CDTF">2015-07-10T17:44:33Z</dcterms:created>
  <dcterms:modified xsi:type="dcterms:W3CDTF">2020-09-21T22:23:32Z</dcterms:modified>
</cp:coreProperties>
</file>