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6"/>
  </p:notesMasterIdLst>
  <p:sldIdLst>
    <p:sldId id="256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148D9-F38D-924C-8407-EE5F97356AA2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277DE-9610-0F49-A596-7B7330212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picture: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n</a:t>
            </a:r>
            <a:r>
              <a:rPr lang="en-US" sz="1200" baseline="-25000" dirty="0"/>
              <a:t>e</a:t>
            </a:r>
            <a:r>
              <a:rPr lang="en-US" sz="1200" dirty="0"/>
              <a:t> ≈ 2 × 10</a:t>
            </a:r>
            <a:r>
              <a:rPr lang="en-US" sz="1200" baseline="30000" dirty="0"/>
              <a:t>16</a:t>
            </a:r>
            <a:r>
              <a:rPr lang="en-US" sz="1200" dirty="0"/>
              <a:t> cm</a:t>
            </a:r>
            <a:r>
              <a:rPr lang="en-US" sz="1200" baseline="30000" dirty="0"/>
              <a:t>-3</a:t>
            </a:r>
          </a:p>
          <a:p>
            <a:r>
              <a:rPr lang="en-US" dirty="0"/>
              <a:t>Plasma electrons do not self-inject</a:t>
            </a:r>
          </a:p>
          <a:p>
            <a:r>
              <a:rPr lang="en-US" dirty="0"/>
              <a:t>inject ∆</a:t>
            </a:r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/</a:t>
            </a:r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= 10</a:t>
            </a:r>
            <a:r>
              <a:rPr lang="en-US" baseline="30000" dirty="0"/>
              <a:t>-3</a:t>
            </a:r>
            <a:r>
              <a:rPr lang="en-US" dirty="0"/>
              <a:t>, spin-polarized, 1 </a:t>
            </a:r>
            <a:r>
              <a:rPr lang="en-US" dirty="0" err="1"/>
              <a:t>nC</a:t>
            </a:r>
            <a:r>
              <a:rPr lang="en-US" dirty="0"/>
              <a:t> e-bunches from 50 MeV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sz="1100" dirty="0"/>
              <a:t>(known technology).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ym typeface="Wingdings"/>
              </a:rPr>
              <a:t> ∆</a:t>
            </a:r>
            <a:r>
              <a:rPr lang="en-US" sz="1100" i="1" dirty="0" err="1">
                <a:sym typeface="Wingdings"/>
              </a:rPr>
              <a:t>E</a:t>
            </a:r>
            <a:r>
              <a:rPr lang="en-US" sz="1100" baseline="-25000" dirty="0" err="1">
                <a:sym typeface="Wingdings"/>
              </a:rPr>
              <a:t>e</a:t>
            </a:r>
            <a:r>
              <a:rPr lang="en-US" sz="1100" dirty="0">
                <a:sym typeface="Wingdings"/>
              </a:rPr>
              <a:t>, </a:t>
            </a:r>
            <a:r>
              <a:rPr lang="en-US" sz="1100" i="1" dirty="0" err="1">
                <a:sym typeface="Wingdings"/>
              </a:rPr>
              <a:t>Π</a:t>
            </a:r>
            <a:r>
              <a:rPr lang="en-US" sz="1100" baseline="-25000" dirty="0" err="1">
                <a:sym typeface="Wingdings"/>
              </a:rPr>
              <a:t>s</a:t>
            </a:r>
            <a:r>
              <a:rPr lang="en-US" sz="1100" dirty="0">
                <a:sym typeface="Wingdings"/>
              </a:rPr>
              <a:t> preserved during acceleration </a:t>
            </a:r>
            <a:r>
              <a:rPr lang="en-US" sz="1100" dirty="0">
                <a:solidFill>
                  <a:srgbClr val="FF0000"/>
                </a:solidFill>
                <a:sym typeface="Wingdings"/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277DE-9610-0F49-A596-7B7330212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2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Preliminary indications for NLPC is that TW power at sub-</a:t>
            </a:r>
            <a:r>
              <a:rPr lang="en-US" dirty="0" err="1"/>
              <a:t>ps</a:t>
            </a:r>
            <a:r>
              <a:rPr lang="en-US" dirty="0"/>
              <a:t> wavelength has been 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277DE-9610-0F49-A596-7B7330212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EF414-EE1B-2D45-93F2-0F138B0B2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0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3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4851AA-AF7A-3448-943E-DF0CCB52EF5A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7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5477E1-EF85-2043-8431-0E408CFC544B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1E8F7C-FC19-B94C-80F5-F6B2779BC0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CBC5E-BC32-C647-95A3-98FF7611A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00BE1D-5DBE-DE42-8904-77BF7C6DD7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595EA46-C30A-8F4E-97D1-9750672D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58865D-86DF-E540-8519-E4C16434CB2F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EB744A-9957-9242-89FA-C2CD998C66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0AA30-66D1-9048-B63E-309565D73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3E7CF2-FCE5-DA4B-B5E2-2C49D4A4AC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747E083-9472-4E4C-98BA-9CE00E00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F41712-9C8B-8942-9531-92DADFE3643A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A6A01A-4BCD-D94E-A3E1-D87E4AE6CF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2EDB2-4C1A-164C-8418-F098CD4AB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61398F-EA93-C142-8B98-6983D7118A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9FB38A-F270-CA4C-9E90-37162FDB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4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491C31-A636-2F42-B5B5-B0806D9A78A3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677AEA2-4B69-3F40-8DA9-EAD8C98834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30FC3-B1BB-664C-8EA9-AF1413482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7A89E3-96D4-1847-89C9-C4E6E8DD8C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FD6363A9-E43F-7745-93F9-BF90CD57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0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44AB3A-7871-2946-8873-5453E3F3A4D9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20493A-3C1D-B74B-9E28-9B6CFF5362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744E0-94A5-F94A-B16A-90156086A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7FC3B-03EC-5745-B191-3E372D45AC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29F64B8-2445-5542-9DED-07DB401C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9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F5BB491-9A9E-B542-B51E-D372059E8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BE78B-9DD2-324E-96EF-579F2CDD96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CCCCBD6-EFF6-8D45-BF9F-AE873725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5477E1-EF85-2043-8431-0E408CFC544B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1E8F7C-FC19-B94C-80F5-F6B2779BC0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CBC5E-BC32-C647-95A3-98FF7611A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00BE1D-5DBE-DE42-8904-77BF7C6DD7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595EA46-C30A-8F4E-97D1-9750672D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1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40544B-4011-D141-9D13-64B78F89909B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35700F-F833-914E-AAB5-C50F4DEA31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425D9-13FC-2845-ACB1-E829D456D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E17D53-32B2-4744-8CC4-681199779C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5CD442-7360-4B4B-9743-0CCF3380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3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226078-A5B0-794A-8540-6295B3D2BFAB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81C841-1982-D14E-AF48-C58E5E25DF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8615A-F349-5A4A-A978-2A8AC60BF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77FD8-E89C-4B4E-8376-88823C33C9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2D38E17-3302-A44E-8553-A268DA13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8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57946B-CE4B-1444-BDCE-1FAA5439E82D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12CB61-9FFD-E349-B35D-CC08B758E5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B93E5-132C-3F4C-AA06-910DE2BE9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7440B-EDC2-1B40-BAEA-AA2BEA32E4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B90B9AF-8A6B-1D4B-997A-1927D1A6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75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851121-72FA-0640-8877-3B7A175EAFB9}"/>
              </a:ext>
            </a:extLst>
          </p:cNvPr>
          <p:cNvCxnSpPr/>
          <p:nvPr userDrawn="1"/>
        </p:nvCxnSpPr>
        <p:spPr>
          <a:xfrm>
            <a:off x="10299700" y="6624638"/>
            <a:ext cx="1514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D414F5-7115-8640-AC16-CB22C4E823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12388" y="6611938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i="1"/>
              <a:t>Accelerator Test Facility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16A28-C3B7-714D-86B6-541916108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C1F32D-6F15-E443-824C-C4F164AB5A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3123ACA-E129-B744-982B-D884ECDC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6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5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8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851D-E602-0444-B791-309F21A90A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78B1-1702-C64D-9300-8FE190C7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44F114-B48E-394B-AAA4-559A1D395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65125"/>
            <a:ext cx="11104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49BDDF-F5DD-2242-A6B1-2CBE72843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077913"/>
            <a:ext cx="11104562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24D8-9184-4C22-A3A5-91449248B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69450" y="6337300"/>
            <a:ext cx="715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894BD6-E167-6346-98FC-1B206CB783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3730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56A0-7861-F049-85DD-E89DD8687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534" y="1278466"/>
            <a:ext cx="9685866" cy="2387600"/>
          </a:xfrm>
        </p:spPr>
        <p:txBody>
          <a:bodyPr>
            <a:noAutofit/>
          </a:bodyPr>
          <a:lstStyle/>
          <a:p>
            <a:r>
              <a:rPr lang="en-US" sz="4800" b="1" dirty="0"/>
              <a:t>Development of Long-Wave Infrared (LWIR)-based Advanced Acceleration Technology to Serve the </a:t>
            </a:r>
            <a:br>
              <a:rPr lang="en-US" sz="4800" b="1" dirty="0"/>
            </a:br>
            <a:r>
              <a:rPr lang="en-US" sz="4800" b="1" dirty="0"/>
              <a:t>Next Generation of Colliders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4C69E-98C9-5F4C-B416-202769E5B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467" y="3970868"/>
            <a:ext cx="8111066" cy="1625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N. Vafaei-</a:t>
            </a:r>
            <a:r>
              <a:rPr lang="en-US" b="1" dirty="0" err="1"/>
              <a:t>Najafabadi</a:t>
            </a:r>
            <a:r>
              <a:rPr lang="en-US" b="1" dirty="0"/>
              <a:t>, V. Litvinenko, Y. Jing, I. </a:t>
            </a:r>
            <a:r>
              <a:rPr lang="en-US" b="1" dirty="0" err="1"/>
              <a:t>Pogorelsky</a:t>
            </a:r>
            <a:r>
              <a:rPr lang="en-US" b="1" dirty="0"/>
              <a:t>, M. </a:t>
            </a:r>
            <a:r>
              <a:rPr lang="en-US" b="1" dirty="0" err="1"/>
              <a:t>Polyanskiy</a:t>
            </a:r>
            <a:r>
              <a:rPr lang="en-US" b="1" dirty="0"/>
              <a:t>, M. </a:t>
            </a:r>
            <a:r>
              <a:rPr lang="en-US" b="1" dirty="0" err="1"/>
              <a:t>Fedurin</a:t>
            </a:r>
            <a:r>
              <a:rPr lang="en-US" b="1" dirty="0"/>
              <a:t>, M. </a:t>
            </a:r>
            <a:r>
              <a:rPr lang="en-US" b="1" dirty="0" err="1"/>
              <a:t>Babzien</a:t>
            </a:r>
            <a:r>
              <a:rPr lang="en-US" b="1" dirty="0"/>
              <a:t>, R. Kupfer, M. A. Palmer, A. </a:t>
            </a:r>
            <a:r>
              <a:rPr lang="en-US" b="1" dirty="0" err="1"/>
              <a:t>Sahai</a:t>
            </a:r>
            <a:r>
              <a:rPr lang="en-US" b="1" dirty="0"/>
              <a:t>, A. G. R. Thomas, C. Joshi, G. </a:t>
            </a:r>
            <a:r>
              <a:rPr lang="en-US" b="1" dirty="0" err="1"/>
              <a:t>Andonian,Y</a:t>
            </a:r>
            <a:r>
              <a:rPr lang="en-US" b="1" dirty="0"/>
              <a:t>. Sakai, J. Rosenzweig, R. </a:t>
            </a:r>
            <a:r>
              <a:rPr lang="en-US" b="1" dirty="0" err="1"/>
              <a:t>Zgadzaj</a:t>
            </a:r>
            <a:r>
              <a:rPr lang="en-US" b="1" dirty="0"/>
              <a:t>, M. C. Downer, S. </a:t>
            </a:r>
            <a:r>
              <a:rPr lang="en-US" b="1" dirty="0" err="1"/>
              <a:t>Mirov</a:t>
            </a:r>
            <a:r>
              <a:rPr lang="en-US" b="1" dirty="0"/>
              <a:t>, C. G. R. Geddes, C. Schroeder, E. </a:t>
            </a:r>
            <a:r>
              <a:rPr lang="en-US" b="1" dirty="0" err="1"/>
              <a:t>Esarey</a:t>
            </a:r>
            <a:endParaRPr lang="en-US" b="1" dirty="0"/>
          </a:p>
        </p:txBody>
      </p:sp>
      <p:pic>
        <p:nvPicPr>
          <p:cNvPr id="5" name="Picture 4" descr="SUNY Stonybrook logo.jpg">
            <a:extLst>
              <a:ext uri="{FF2B5EF4-FFF2-40B4-BE49-F238E27FC236}">
                <a16:creationId xmlns:a16="http://schemas.microsoft.com/office/drawing/2014/main" id="{D762A8CB-5A82-884A-8483-C03E4F29E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523277"/>
            <a:ext cx="1334723" cy="13347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F70DE9-E170-EA46-A6FE-A53AC5EA761B}"/>
              </a:ext>
            </a:extLst>
          </p:cNvPr>
          <p:cNvGrpSpPr/>
          <p:nvPr/>
        </p:nvGrpSpPr>
        <p:grpSpPr>
          <a:xfrm>
            <a:off x="1541694" y="5470284"/>
            <a:ext cx="1440530" cy="1372298"/>
            <a:chOff x="3303214" y="2758382"/>
            <a:chExt cx="1424847" cy="14097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B9C844-6EA6-7149-A3FA-4B3880017071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296CAE-F1C2-104D-ADF7-AAE6FA285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9" name="Picture 8" descr="Ucla_logo.png">
            <a:extLst>
              <a:ext uri="{FF2B5EF4-FFF2-40B4-BE49-F238E27FC236}">
                <a16:creationId xmlns:a16="http://schemas.microsoft.com/office/drawing/2014/main" id="{71519C5C-A294-7E40-84B0-10F5EACE7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74" y="5457527"/>
            <a:ext cx="1379308" cy="1379308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DD5574B-A2FE-1B48-8984-89A6E3B86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832" y="5470284"/>
            <a:ext cx="1287063" cy="1372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73387B-0E07-864C-A06F-F9BEA5D6D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715" y="5470284"/>
            <a:ext cx="1466266" cy="1387716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BE71B9F-0BE6-684F-A668-0F87915FBD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56" t="6689" r="8917" b="7139"/>
          <a:stretch/>
        </p:blipFill>
        <p:spPr>
          <a:xfrm>
            <a:off x="8717629" y="5456131"/>
            <a:ext cx="1076391" cy="1401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F485EA-5011-CE4C-851B-91A3F48E4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545" y="5456131"/>
            <a:ext cx="1454520" cy="13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C42E603-E935-D142-B7DA-BDADF2D587CE}"/>
              </a:ext>
            </a:extLst>
          </p:cNvPr>
          <p:cNvSpPr/>
          <p:nvPr/>
        </p:nvSpPr>
        <p:spPr>
          <a:xfrm>
            <a:off x="172495" y="5602868"/>
            <a:ext cx="8361893" cy="9667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A0426-65FC-1B43-BDC4-00E88739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LWIR-Based High quality Particle and Photon Sources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FD103E-C9EB-CB48-A365-635D864B9C1F}"/>
              </a:ext>
            </a:extLst>
          </p:cNvPr>
          <p:cNvGrpSpPr/>
          <p:nvPr/>
        </p:nvGrpSpPr>
        <p:grpSpPr>
          <a:xfrm>
            <a:off x="172495" y="1196702"/>
            <a:ext cx="11811000" cy="567267"/>
            <a:chOff x="190500" y="6009186"/>
            <a:chExt cx="11811000" cy="5672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ABA2B3E-359E-FB4E-A943-9809EC84E803}"/>
                </a:ext>
              </a:extLst>
            </p:cNvPr>
            <p:cNvSpPr/>
            <p:nvPr/>
          </p:nvSpPr>
          <p:spPr>
            <a:xfrm>
              <a:off x="190500" y="6009186"/>
              <a:ext cx="11801475" cy="567267"/>
            </a:xfrm>
            <a:prstGeom prst="roundRect">
              <a:avLst/>
            </a:prstGeom>
            <a:solidFill>
              <a:srgbClr val="DEEBF7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3F09C8-2C5F-554B-8AB2-9F92BCC91C51}"/>
                </a:ext>
              </a:extLst>
            </p:cNvPr>
            <p:cNvSpPr txBox="1"/>
            <p:nvPr/>
          </p:nvSpPr>
          <p:spPr>
            <a:xfrm>
              <a:off x="200025" y="6092765"/>
              <a:ext cx="11801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Efficient driving of plasma wakefield at low densities allows LWIR to create plasma waves hundreds of </a:t>
              </a:r>
              <a:r>
                <a:rPr lang="en-US" sz="2000" dirty="0">
                  <a:latin typeface="Symbol" pitchFamily="2" charset="2"/>
                  <a:cs typeface="Calibri" panose="020F0502020204030204" pitchFamily="34" charset="0"/>
                </a:rPr>
                <a:t>m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m in size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4D23BC-9818-CF4E-BEEE-56F4EBC37C19}"/>
              </a:ext>
            </a:extLst>
          </p:cNvPr>
          <p:cNvSpPr txBox="1"/>
          <p:nvPr/>
        </p:nvSpPr>
        <p:spPr>
          <a:xfrm>
            <a:off x="172495" y="5602867"/>
            <a:ext cx="10163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Laser-driven ions: ultrashort beams at 100s of MeV with narrow energy spread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Increased population of hot electrons at LWIR compared with NIR</a:t>
            </a:r>
            <a:endParaRPr lang="en-US" sz="2000" dirty="0">
              <a:latin typeface="Symbol" pitchFamily="2" charset="2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Feasibility of tailored critical density plasma using gas jets to optimize beam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1516D92-48C7-3844-AEA9-D6C9454815FC}"/>
              </a:ext>
            </a:extLst>
          </p:cNvPr>
          <p:cNvSpPr/>
          <p:nvPr/>
        </p:nvSpPr>
        <p:spPr>
          <a:xfrm>
            <a:off x="172495" y="1930834"/>
            <a:ext cx="8002770" cy="1629842"/>
          </a:xfrm>
          <a:prstGeom prst="roundRect">
            <a:avLst/>
          </a:prstGeom>
          <a:solidFill>
            <a:srgbClr val="DEEB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E75A0-DECB-1246-88A7-184F4C4DE8E5}"/>
              </a:ext>
            </a:extLst>
          </p:cNvPr>
          <p:cNvSpPr txBox="1"/>
          <p:nvPr/>
        </p:nvSpPr>
        <p:spPr>
          <a:xfrm>
            <a:off x="172495" y="2003895"/>
            <a:ext cx="1016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Acceleration of spin-polarized electron bunches with sub-% energy spread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76FC5-7191-4249-8B38-0BAF86A4F71F}"/>
              </a:ext>
            </a:extLst>
          </p:cNvPr>
          <p:cNvSpPr txBox="1"/>
          <p:nvPr/>
        </p:nvSpPr>
        <p:spPr>
          <a:xfrm>
            <a:off x="172495" y="3069131"/>
            <a:ext cx="1016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e+ acceleration in quasi-nonlinear CO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-driven LWFA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1F4D8-2932-8A47-B871-A392090BB153}"/>
              </a:ext>
            </a:extLst>
          </p:cNvPr>
          <p:cNvSpPr txBox="1"/>
          <p:nvPr/>
        </p:nvSpPr>
        <p:spPr>
          <a:xfrm>
            <a:off x="172495" y="2533930"/>
            <a:ext cx="1016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Ultra low-emittance electron bunches via two-color ionization injection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FD3916-A5FF-DB48-BB2A-D3CA384F6FA2}"/>
              </a:ext>
            </a:extLst>
          </p:cNvPr>
          <p:cNvGrpSpPr/>
          <p:nvPr/>
        </p:nvGrpSpPr>
        <p:grpSpPr>
          <a:xfrm>
            <a:off x="6460523" y="2947379"/>
            <a:ext cx="3594630" cy="2356013"/>
            <a:chOff x="2520950" y="971550"/>
            <a:chExt cx="7150100" cy="49149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0E3AC9-F58B-084D-97C7-D99049D87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76"/>
            <a:stretch/>
          </p:blipFill>
          <p:spPr>
            <a:xfrm>
              <a:off x="2520950" y="971550"/>
              <a:ext cx="7023098" cy="49149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A14B12-6AB0-0D47-98DB-F091B1AC5B32}"/>
                </a:ext>
              </a:extLst>
            </p:cNvPr>
            <p:cNvSpPr/>
            <p:nvPr/>
          </p:nvSpPr>
          <p:spPr>
            <a:xfrm>
              <a:off x="8733873" y="971550"/>
              <a:ext cx="924477" cy="2297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AFBDA7-9DF7-D14A-A0CB-A71C178665B3}"/>
                </a:ext>
              </a:extLst>
            </p:cNvPr>
            <p:cNvSpPr/>
            <p:nvPr/>
          </p:nvSpPr>
          <p:spPr>
            <a:xfrm>
              <a:off x="8155239" y="5551301"/>
              <a:ext cx="1515811" cy="335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E795F2-2B74-9648-A505-279165767610}"/>
                </a:ext>
              </a:extLst>
            </p:cNvPr>
            <p:cNvSpPr/>
            <p:nvPr/>
          </p:nvSpPr>
          <p:spPr>
            <a:xfrm>
              <a:off x="9544050" y="4342288"/>
              <a:ext cx="126999" cy="135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1F4FC2-45CD-B848-8A0D-C1819800F385}"/>
                </a:ext>
              </a:extLst>
            </p:cNvPr>
            <p:cNvSpPr/>
            <p:nvPr/>
          </p:nvSpPr>
          <p:spPr>
            <a:xfrm>
              <a:off x="9201149" y="4926032"/>
              <a:ext cx="469899" cy="807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E94379-BFF5-1B4D-BEFF-5EF3D83EB6A7}"/>
                </a:ext>
              </a:extLst>
            </p:cNvPr>
            <p:cNvSpPr/>
            <p:nvPr/>
          </p:nvSpPr>
          <p:spPr>
            <a:xfrm>
              <a:off x="8966199" y="5278839"/>
              <a:ext cx="469899" cy="519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 descr="CO2-laser-driven bubble.jpg">
            <a:extLst>
              <a:ext uri="{FF2B5EF4-FFF2-40B4-BE49-F238E27FC236}">
                <a16:creationId xmlns:a16="http://schemas.microsoft.com/office/drawing/2014/main" id="{4A4EB14C-F182-8944-85BE-0A74DDBC5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72" y="1791304"/>
            <a:ext cx="2973183" cy="208963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D7FAE47-1A9C-8546-A209-6571BA84A41C}"/>
              </a:ext>
            </a:extLst>
          </p:cNvPr>
          <p:cNvSpPr/>
          <p:nvPr/>
        </p:nvSpPr>
        <p:spPr>
          <a:xfrm>
            <a:off x="172495" y="4288621"/>
            <a:ext cx="6776160" cy="1015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BA515E-F4DE-F64A-A05E-611DDFC08248}"/>
                  </a:ext>
                </a:extLst>
              </p:cNvPr>
              <p:cNvSpPr txBox="1"/>
              <p:nvPr/>
            </p:nvSpPr>
            <p:spPr>
              <a:xfrm>
                <a:off x="172495" y="4286838"/>
                <a:ext cx="677616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Efficient ICS conversion of e-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beams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Polarization control allows verification of Higgs circ. Pol.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LWIR allows suppression of pair production at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TeV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energies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BA515E-F4DE-F64A-A05E-611DDFC0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5" y="4286838"/>
                <a:ext cx="6776161" cy="1015663"/>
              </a:xfrm>
              <a:prstGeom prst="rect">
                <a:avLst/>
              </a:prstGeom>
              <a:blipFill>
                <a:blip r:embed="rId5"/>
                <a:stretch>
                  <a:fillRect l="-935" t="-2469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979919D-D8E5-7647-8ABB-B51D96022C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31"/>
          <a:stretch/>
        </p:blipFill>
        <p:spPr>
          <a:xfrm>
            <a:off x="8703682" y="5104441"/>
            <a:ext cx="3449148" cy="14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23" grpId="0" animBg="1"/>
      <p:bldP spid="5" grpId="0"/>
      <p:bldP spid="7" grpId="0"/>
      <p:bldP spid="6" grpId="0"/>
      <p:bldP spid="26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B1BCF89-BC1D-F248-8D47-C74D8FA03807}"/>
              </a:ext>
            </a:extLst>
          </p:cNvPr>
          <p:cNvSpPr/>
          <p:nvPr/>
        </p:nvSpPr>
        <p:spPr>
          <a:xfrm>
            <a:off x="1656277" y="4233687"/>
            <a:ext cx="8573753" cy="112786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BD373CC-7215-634A-B404-6858712934E8}"/>
              </a:ext>
            </a:extLst>
          </p:cNvPr>
          <p:cNvSpPr/>
          <p:nvPr/>
        </p:nvSpPr>
        <p:spPr>
          <a:xfrm>
            <a:off x="1656278" y="2814909"/>
            <a:ext cx="8573752" cy="1342170"/>
          </a:xfrm>
          <a:prstGeom prst="roundRect">
            <a:avLst>
              <a:gd name="adj" fmla="val 1074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55040B-E4E6-C948-84FA-75165B2F3517}"/>
              </a:ext>
            </a:extLst>
          </p:cNvPr>
          <p:cNvSpPr/>
          <p:nvPr/>
        </p:nvSpPr>
        <p:spPr>
          <a:xfrm>
            <a:off x="7719468" y="1186192"/>
            <a:ext cx="3176058" cy="14447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900F7E7-7826-8344-A53C-DF6EF354B873}"/>
              </a:ext>
            </a:extLst>
          </p:cNvPr>
          <p:cNvSpPr/>
          <p:nvPr/>
        </p:nvSpPr>
        <p:spPr>
          <a:xfrm>
            <a:off x="4013716" y="1186192"/>
            <a:ext cx="3176058" cy="145535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67F145B-F625-224D-B2EF-633BB90EEED4}"/>
              </a:ext>
            </a:extLst>
          </p:cNvPr>
          <p:cNvSpPr/>
          <p:nvPr/>
        </p:nvSpPr>
        <p:spPr>
          <a:xfrm>
            <a:off x="337584" y="1186192"/>
            <a:ext cx="3176058" cy="1404442"/>
          </a:xfrm>
          <a:prstGeom prst="roundRect">
            <a:avLst>
              <a:gd name="adj" fmla="val 1074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56BCC-021B-7944-A16D-B52A380CBA7F}"/>
              </a:ext>
            </a:extLst>
          </p:cNvPr>
          <p:cNvSpPr txBox="1"/>
          <p:nvPr/>
        </p:nvSpPr>
        <p:spPr>
          <a:xfrm>
            <a:off x="435983" y="1237730"/>
            <a:ext cx="2930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ymbol" pitchFamily="2" charset="2"/>
                <a:cs typeface="Calibri" panose="020F0502020204030204" pitchFamily="34" charset="0"/>
              </a:rPr>
              <a:t>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=9.2 </a:t>
            </a:r>
            <a:r>
              <a:rPr lang="en-US" sz="2000" dirty="0">
                <a:latin typeface="Symbol" pitchFamily="2" charset="2"/>
                <a:cs typeface="Calibri" panose="020F0502020204030204" pitchFamily="34" charset="0"/>
              </a:rPr>
              <a:t>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Current: 5 TW,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Goal: 20 TW, 0.5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1A646A-51A0-1747-BDED-87FC4FD4C8C8}"/>
                  </a:ext>
                </a:extLst>
              </p:cNvPr>
              <p:cNvSpPr txBox="1"/>
              <p:nvPr/>
            </p:nvSpPr>
            <p:spPr>
              <a:xfrm>
                <a:off x="4260837" y="1237730"/>
                <a:ext cx="367188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Linac e-beam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75 MeV, &lt;2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nC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1.5 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~ 1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&gt;100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1A646A-51A0-1747-BDED-87FC4FD4C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37" y="1237730"/>
                <a:ext cx="3671887" cy="1323439"/>
              </a:xfrm>
              <a:prstGeom prst="rect">
                <a:avLst/>
              </a:prstGeom>
              <a:blipFill>
                <a:blip r:embed="rId3"/>
                <a:stretch>
                  <a:fillRect l="-1724" t="-1905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FBAE981-AD97-5647-9A2E-A94C7187F107}"/>
              </a:ext>
            </a:extLst>
          </p:cNvPr>
          <p:cNvSpPr txBox="1"/>
          <p:nvPr/>
        </p:nvSpPr>
        <p:spPr>
          <a:xfrm>
            <a:off x="7932724" y="1237730"/>
            <a:ext cx="367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NIR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Ti:Sapphire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&lt; 100 fs compressed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DB2CF-4F11-9443-B7ED-B77B4F86F525}"/>
                  </a:ext>
                </a:extLst>
              </p:cNvPr>
              <p:cNvSpPr txBox="1"/>
              <p:nvPr/>
            </p:nvSpPr>
            <p:spPr>
              <a:xfrm>
                <a:off x="1751972" y="2866871"/>
                <a:ext cx="847805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Towards 20 TW, sub-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LWIR CO</a:t>
                </a:r>
                <a:r>
                  <a:rPr lang="en-US" sz="2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laser pulses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1-5 year time scale)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Solid-state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mJ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seed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→ ~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ps (10 TW)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Nonlinear pulse compression</a:t>
                </a:r>
                <a:r>
                  <a:rPr lang="en-US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≤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0.5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(20 TW)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Optical pumping for high repetition rate and increased reliability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DB2CF-4F11-9443-B7ED-B77B4F86F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972" y="2866871"/>
                <a:ext cx="8478058" cy="1323439"/>
              </a:xfrm>
              <a:prstGeom prst="rect">
                <a:avLst/>
              </a:prstGeom>
              <a:blipFill>
                <a:blip r:embed="rId4"/>
                <a:stretch>
                  <a:fillRect l="-747" t="-1905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40D55F-C672-6C4A-9681-9FADAB5365CD}"/>
                  </a:ext>
                </a:extLst>
              </p:cNvPr>
              <p:cNvSpPr txBox="1"/>
              <p:nvPr/>
            </p:nvSpPr>
            <p:spPr>
              <a:xfrm>
                <a:off x="1751970" y="4282715"/>
                <a:ext cx="8573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e-beam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1-5 year time scale)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Advanced Compression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 fs bunch to enable injection experiments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Diagnostics for phase space analysis (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e.g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T-CAV with femtoseconds resolution)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40D55F-C672-6C4A-9681-9FADAB536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970" y="4282715"/>
                <a:ext cx="8573753" cy="1015663"/>
              </a:xfrm>
              <a:prstGeom prst="rect">
                <a:avLst/>
              </a:prstGeom>
              <a:blipFill>
                <a:blip r:embed="rId5"/>
                <a:stretch>
                  <a:fillRect l="-739" t="-3704" r="-29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99C72C1B-4A59-C44A-A33A-82AE375A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84" y="365125"/>
            <a:ext cx="11358562" cy="6477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Technology R&amp;D at ATF is Bridging the Capability Gap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4F41A57-60EC-3043-92E2-5D82A36814CA}"/>
              </a:ext>
            </a:extLst>
          </p:cNvPr>
          <p:cNvSpPr/>
          <p:nvPr/>
        </p:nvSpPr>
        <p:spPr>
          <a:xfrm>
            <a:off x="1664171" y="5457245"/>
            <a:ext cx="8565859" cy="11634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E4D9A3-B60E-5046-B604-02EFCD932E68}"/>
              </a:ext>
            </a:extLst>
          </p:cNvPr>
          <p:cNvSpPr txBox="1"/>
          <p:nvPr/>
        </p:nvSpPr>
        <p:spPr>
          <a:xfrm>
            <a:off x="1751972" y="5522190"/>
            <a:ext cx="847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Experimental Diagnostics Capabilities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Tight synchronization and alignment enabled by high rep-rate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Advanced laser-plasma acceleration diagnostics (CTR,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polarimetry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50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2" grpId="0"/>
      <p:bldP spid="13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BNL1</Template>
  <TotalTime>2913</TotalTime>
  <Words>453</Words>
  <Application>Microsoft Macintosh PowerPoint</Application>
  <PresentationFormat>Widescreen</PresentationFormat>
  <Paragraphs>43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Symbol</vt:lpstr>
      <vt:lpstr>Office Theme</vt:lpstr>
      <vt:lpstr>1_Office Theme</vt:lpstr>
      <vt:lpstr>Development of Long-Wave Infrared (LWIR)-based Advanced Acceleration Technology to Serve the  Next Generation of Colliders </vt:lpstr>
      <vt:lpstr>LWIR-Based High quality Particle and Photon Sources</vt:lpstr>
      <vt:lpstr>Technology R&amp;D at ATF is Bridging the Capability Gap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LWIR-based Advanced Acceleration Technology to Serve the  Next Generation of Colliders </dc:title>
  <dc:creator>Navid Vafaei-Najafabadi</dc:creator>
  <cp:lastModifiedBy>Navid Vafaei-Najafabadi</cp:lastModifiedBy>
  <cp:revision>39</cp:revision>
  <dcterms:created xsi:type="dcterms:W3CDTF">2020-09-18T14:47:33Z</dcterms:created>
  <dcterms:modified xsi:type="dcterms:W3CDTF">2020-09-22T00:59:19Z</dcterms:modified>
</cp:coreProperties>
</file>