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87" r:id="rId2"/>
    <p:sldId id="8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F60"/>
    <a:srgbClr val="FFCC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89" autoAdjust="0"/>
    <p:restoredTop sz="94694"/>
  </p:normalViewPr>
  <p:slideViewPr>
    <p:cSldViewPr snapToGrid="0" snapToObjects="1">
      <p:cViewPr varScale="1">
        <p:scale>
          <a:sx n="78" d="100"/>
          <a:sy n="78" d="100"/>
        </p:scale>
        <p:origin x="-73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5254F-0BC3-F846-B838-BBDCE2DB988B}" type="datetimeFigureOut">
              <a:rPr lang="en-US" smtClean="0"/>
              <a:t>9/22/20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CC897-F997-6647-A8C9-9A595923F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26BB3-519A-554A-ACF2-C73CC614C4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3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26BB3-519A-554A-ACF2-C73CC614C4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00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48F64E-E47C-594A-AD1E-CF5F93EF1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D76D0B5-078A-F843-8EAE-26567243B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76D5E00-87D6-1C45-B883-341AA205A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05EA-5E3D-C041-BC00-A831861F1FC9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57A773-BC3C-E544-96A4-FDDE78B3E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6233EE-B569-E041-AE3C-C6C71039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8006-37E9-1A49-AB8B-60BFD891F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58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AAEDC2-8109-EB4A-89D7-94D75B5D9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A923A9B-C2D1-AD42-9116-5A6051919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277BC5-8FD2-D248-99C4-563442C00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05EA-5E3D-C041-BC00-A831861F1FC9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9CFF36-2EAB-F04A-9D68-96BF955BC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6CB281-7A3B-1145-89BC-6E85E7616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8006-37E9-1A49-AB8B-60BFD891F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3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726E4B0-AA36-5C47-991C-900F77E18A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89EB39-B5B4-1D44-8B14-1B5B4D7B5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286AF9-60DC-194E-90B3-13E0EAF96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05EA-5E3D-C041-BC00-A831861F1FC9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E0667D-393E-A441-AAF2-1105FEA58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47871A-DBDF-EC49-8BA9-BA4ACBA11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8006-37E9-1A49-AB8B-60BFD891F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2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FF6907-5EF1-FA41-9036-AD96F228B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D56588-0C92-814F-BA83-68D4E1C80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15752A-3108-7E4B-9285-A9CBDC35E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05EA-5E3D-C041-BC00-A831861F1FC9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EAF9D41-CDCA-0C44-999E-46D0FB10C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31858FD-B040-3440-B263-3540311E9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8006-37E9-1A49-AB8B-60BFD891F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81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B377EA-9D88-D847-B40B-495F34593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926F1F5-7DCB-1240-BB8C-25CE55613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14052C-FD1D-D64C-99CC-A30F2A41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05EA-5E3D-C041-BC00-A831861F1FC9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CD137C0-55E7-9243-B32A-7F4A82DF1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F76F7A-0D25-C841-B8B3-1808224C5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8006-37E9-1A49-AB8B-60BFD891F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7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6B248E-8710-1849-956A-AF9BD40B4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319413-05FB-6F40-B876-63842745E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242CCEC-E19C-5946-8A69-A18B12E65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886ADB-C447-944C-B2EA-E4A52E971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05EA-5E3D-C041-BC00-A831861F1FC9}" type="datetimeFigureOut">
              <a:rPr lang="en-US" smtClean="0"/>
              <a:t>9/22/20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817B08D-B2FF-F644-80F3-0730EBE43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011C1B1-21E2-E740-8A6F-5A68E004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8006-37E9-1A49-AB8B-60BFD891F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4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79666C-8E1C-6E48-B0C3-3969C82A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6FC5E8D-9A4C-9E45-BAC8-5BA6442E1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FEC17DB-3DA2-124A-832F-9DE14CAC5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02AEA56-7D5F-874B-8428-63A8840A10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8785F12-08DF-7940-9DBF-C42B193E03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C1894D0-6D91-5A4B-B662-2E27E2CB3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05EA-5E3D-C041-BC00-A831861F1FC9}" type="datetimeFigureOut">
              <a:rPr lang="en-US" smtClean="0"/>
              <a:t>9/22/20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D949E9C-B667-5548-8B82-833CE288B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E77709D-D603-2B4D-85D1-EFE2E380F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8006-37E9-1A49-AB8B-60BFD891F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10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32AB31-1B2F-A84E-BAFD-660530A0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063E4DB-D3DC-794D-BDA9-DEA11A2BD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05EA-5E3D-C041-BC00-A831861F1FC9}" type="datetimeFigureOut">
              <a:rPr lang="en-US" smtClean="0"/>
              <a:t>9/22/20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8AFF9E8-9F5C-D54B-BDFB-B6BDCEF4B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32FB87C-A40E-C84A-A0F7-D7E65595E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8006-37E9-1A49-AB8B-60BFD891F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6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C645F65-90F4-1B43-B85C-7CB953F85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05EA-5E3D-C041-BC00-A831861F1FC9}" type="datetimeFigureOut">
              <a:rPr lang="en-US" smtClean="0"/>
              <a:t>9/22/20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82C879B-B67E-8442-9F25-649CA81AF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BB92E70-ECAD-8040-A5F4-8E61EC301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8006-37E9-1A49-AB8B-60BFD891F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3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D018E1-C29E-5B4A-A23C-20998B236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E65A90-E357-CD43-B842-90DD6A594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C71B2D9-C702-1749-A981-B3D98CB99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81DD9A3-1A1D-7047-86E6-631D17EE4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05EA-5E3D-C041-BC00-A831861F1FC9}" type="datetimeFigureOut">
              <a:rPr lang="en-US" smtClean="0"/>
              <a:t>9/22/20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A4B9574-F36E-194A-B97D-6D85F4E05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4DD5340-87CE-2144-B764-55DA7383C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8006-37E9-1A49-AB8B-60BFD891F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04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A1F7CA-AD5F-D64A-BE89-A0D3AB116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187FA09-9198-3042-A40F-F9E1A10F6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579F830-7FDE-0B4F-8FCD-F1D782ED7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018027-3BE8-154A-A2CC-D0B5D4EFB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05EA-5E3D-C041-BC00-A831861F1FC9}" type="datetimeFigureOut">
              <a:rPr lang="en-US" smtClean="0"/>
              <a:t>9/22/20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04FA909-4391-BE4A-AEFE-97984D495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3AB3B36-0E12-2045-9ED7-DC4734FC8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8006-37E9-1A49-AB8B-60BFD891F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72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EB4930E-78AD-FE4C-BCD3-A2A412B83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8E20C71-7FE8-814F-ADC8-8395C0E48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2302B9-75F5-0C45-8B47-CEFC024A56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D05EA-5E3D-C041-BC00-A831861F1FC9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C7845D-CDFE-A34C-84B1-2CD6119EE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7432E3-1C9B-A941-BF7F-D79D0AABD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E8006-37E9-1A49-AB8B-60BFD891F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4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tiff"/><Relationship Id="rId5" Type="http://schemas.openxmlformats.org/officeDocument/2006/relationships/image" Target="../media/image3.tiff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tiff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5.jpeg"/><Relationship Id="rId7" Type="http://schemas.openxmlformats.org/officeDocument/2006/relationships/image" Target="../media/image8.jp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6.googleusercontent.com/DU_az2ob_NC1B_J_ZIBlYPum9MYei1UmlfFrzvKQk1WWwdUYpNHnkQmpbdKDAC-7FUc7R2MY8GkzVe7s_yUIm6UKNHwGzXeCN7JVDP01yotBO3h8qUin1MAgKwm2vPen-9ZeKkmM">
            <a:extLst>
              <a:ext uri="{FF2B5EF4-FFF2-40B4-BE49-F238E27FC236}">
                <a16:creationId xmlns="" xmlns:a16="http://schemas.microsoft.com/office/drawing/2014/main" id="{19E4A914-7EF1-194A-9832-B4CDE9A9D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26" y="5269636"/>
            <a:ext cx="1775120" cy="158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864D89D3-10AC-CF49-BA4F-17DA8895763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1431544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>
              <a:solidFill>
                <a:srgbClr val="FECD3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D6267AB-7136-C340-858F-5D1F2230B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1921" y="5441340"/>
            <a:ext cx="1220041" cy="12254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8769599-536D-5C40-889F-E86F956B5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8342" y="47648"/>
            <a:ext cx="5687759" cy="1181760"/>
          </a:xfrm>
          <a:prstGeom prst="rect">
            <a:avLst/>
          </a:prstGeom>
        </p:spPr>
      </p:pic>
      <p:grpSp>
        <p:nvGrpSpPr>
          <p:cNvPr id="10" name="Group 339">
            <a:extLst>
              <a:ext uri="{FF2B5EF4-FFF2-40B4-BE49-F238E27FC236}">
                <a16:creationId xmlns="" xmlns:a16="http://schemas.microsoft.com/office/drawing/2014/main" id="{0DDA0C6B-BF88-3643-8D7A-CE43F0DF8F2D}"/>
              </a:ext>
            </a:extLst>
          </p:cNvPr>
          <p:cNvGrpSpPr/>
          <p:nvPr/>
        </p:nvGrpSpPr>
        <p:grpSpPr>
          <a:xfrm>
            <a:off x="8160652" y="3539097"/>
            <a:ext cx="4139436" cy="2986183"/>
            <a:chOff x="104206" y="0"/>
            <a:chExt cx="3921166" cy="2909250"/>
          </a:xfrm>
        </p:grpSpPr>
        <p:pic>
          <p:nvPicPr>
            <p:cNvPr id="11" name="electron-positron-pairs.png">
              <a:extLst>
                <a:ext uri="{FF2B5EF4-FFF2-40B4-BE49-F238E27FC236}">
                  <a16:creationId xmlns="" xmlns:a16="http://schemas.microsoft.com/office/drawing/2014/main" id="{6F303B4A-09D7-D945-B583-1159CCA93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b="1493"/>
            <a:stretch>
              <a:fillRect/>
            </a:stretch>
          </p:blipFill>
          <p:spPr>
            <a:xfrm>
              <a:off x="104206" y="117630"/>
              <a:ext cx="3921166" cy="2791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1" extrusionOk="0">
                  <a:moveTo>
                    <a:pt x="0" y="0"/>
                  </a:moveTo>
                  <a:lnTo>
                    <a:pt x="0" y="9692"/>
                  </a:lnTo>
                  <a:cubicBezTo>
                    <a:pt x="0" y="18224"/>
                    <a:pt x="11" y="19375"/>
                    <a:pt x="98" y="19328"/>
                  </a:cubicBezTo>
                  <a:cubicBezTo>
                    <a:pt x="228" y="19258"/>
                    <a:pt x="334" y="19542"/>
                    <a:pt x="334" y="19964"/>
                  </a:cubicBezTo>
                  <a:cubicBezTo>
                    <a:pt x="334" y="20200"/>
                    <a:pt x="362" y="20298"/>
                    <a:pt x="434" y="20298"/>
                  </a:cubicBezTo>
                  <a:cubicBezTo>
                    <a:pt x="490" y="20298"/>
                    <a:pt x="563" y="20398"/>
                    <a:pt x="596" y="20519"/>
                  </a:cubicBezTo>
                  <a:cubicBezTo>
                    <a:pt x="629" y="20641"/>
                    <a:pt x="705" y="20766"/>
                    <a:pt x="762" y="20797"/>
                  </a:cubicBezTo>
                  <a:cubicBezTo>
                    <a:pt x="820" y="20828"/>
                    <a:pt x="867" y="20918"/>
                    <a:pt x="867" y="20997"/>
                  </a:cubicBezTo>
                  <a:cubicBezTo>
                    <a:pt x="867" y="21076"/>
                    <a:pt x="912" y="21140"/>
                    <a:pt x="967" y="21140"/>
                  </a:cubicBezTo>
                  <a:cubicBezTo>
                    <a:pt x="1022" y="21140"/>
                    <a:pt x="1124" y="21220"/>
                    <a:pt x="1195" y="21319"/>
                  </a:cubicBezTo>
                  <a:cubicBezTo>
                    <a:pt x="1266" y="21419"/>
                    <a:pt x="1438" y="21521"/>
                    <a:pt x="1578" y="21543"/>
                  </a:cubicBezTo>
                  <a:cubicBezTo>
                    <a:pt x="1936" y="21600"/>
                    <a:pt x="2618" y="21513"/>
                    <a:pt x="2719" y="21397"/>
                  </a:cubicBezTo>
                  <a:cubicBezTo>
                    <a:pt x="2766" y="21344"/>
                    <a:pt x="2948" y="21295"/>
                    <a:pt x="3124" y="21290"/>
                  </a:cubicBezTo>
                  <a:cubicBezTo>
                    <a:pt x="3383" y="21282"/>
                    <a:pt x="3440" y="21250"/>
                    <a:pt x="3418" y="21128"/>
                  </a:cubicBezTo>
                  <a:cubicBezTo>
                    <a:pt x="3399" y="21028"/>
                    <a:pt x="3477" y="20915"/>
                    <a:pt x="3654" y="20785"/>
                  </a:cubicBezTo>
                  <a:cubicBezTo>
                    <a:pt x="3800" y="20678"/>
                    <a:pt x="3936" y="20613"/>
                    <a:pt x="3957" y="20642"/>
                  </a:cubicBezTo>
                  <a:cubicBezTo>
                    <a:pt x="3977" y="20670"/>
                    <a:pt x="4152" y="20537"/>
                    <a:pt x="4344" y="20343"/>
                  </a:cubicBezTo>
                  <a:cubicBezTo>
                    <a:pt x="4632" y="20053"/>
                    <a:pt x="4705" y="20013"/>
                    <a:pt x="4755" y="20125"/>
                  </a:cubicBezTo>
                  <a:cubicBezTo>
                    <a:pt x="4805" y="20235"/>
                    <a:pt x="4867" y="20193"/>
                    <a:pt x="5081" y="19904"/>
                  </a:cubicBezTo>
                  <a:cubicBezTo>
                    <a:pt x="5264" y="19658"/>
                    <a:pt x="5404" y="19549"/>
                    <a:pt x="5539" y="19549"/>
                  </a:cubicBezTo>
                  <a:cubicBezTo>
                    <a:pt x="5665" y="19549"/>
                    <a:pt x="5733" y="19502"/>
                    <a:pt x="5733" y="19414"/>
                  </a:cubicBezTo>
                  <a:cubicBezTo>
                    <a:pt x="5733" y="19215"/>
                    <a:pt x="6186" y="18931"/>
                    <a:pt x="6284" y="19068"/>
                  </a:cubicBezTo>
                  <a:cubicBezTo>
                    <a:pt x="6390" y="19216"/>
                    <a:pt x="6453" y="19203"/>
                    <a:pt x="6442" y="19032"/>
                  </a:cubicBezTo>
                  <a:cubicBezTo>
                    <a:pt x="6433" y="18902"/>
                    <a:pt x="6603" y="18716"/>
                    <a:pt x="6866" y="18572"/>
                  </a:cubicBezTo>
                  <a:cubicBezTo>
                    <a:pt x="6921" y="18542"/>
                    <a:pt x="7098" y="18414"/>
                    <a:pt x="7260" y="18286"/>
                  </a:cubicBezTo>
                  <a:cubicBezTo>
                    <a:pt x="7421" y="18158"/>
                    <a:pt x="7620" y="18053"/>
                    <a:pt x="7700" y="18053"/>
                  </a:cubicBezTo>
                  <a:cubicBezTo>
                    <a:pt x="7781" y="18053"/>
                    <a:pt x="7959" y="17949"/>
                    <a:pt x="8094" y="17820"/>
                  </a:cubicBezTo>
                  <a:cubicBezTo>
                    <a:pt x="8229" y="17691"/>
                    <a:pt x="8364" y="17584"/>
                    <a:pt x="8395" y="17584"/>
                  </a:cubicBezTo>
                  <a:cubicBezTo>
                    <a:pt x="8425" y="17584"/>
                    <a:pt x="8488" y="17523"/>
                    <a:pt x="8533" y="17447"/>
                  </a:cubicBezTo>
                  <a:cubicBezTo>
                    <a:pt x="8578" y="17370"/>
                    <a:pt x="8640" y="17330"/>
                    <a:pt x="8672" y="17357"/>
                  </a:cubicBezTo>
                  <a:cubicBezTo>
                    <a:pt x="8703" y="17384"/>
                    <a:pt x="8845" y="17298"/>
                    <a:pt x="8987" y="17166"/>
                  </a:cubicBezTo>
                  <a:cubicBezTo>
                    <a:pt x="9129" y="17034"/>
                    <a:pt x="9315" y="16905"/>
                    <a:pt x="9400" y="16882"/>
                  </a:cubicBezTo>
                  <a:cubicBezTo>
                    <a:pt x="9485" y="16859"/>
                    <a:pt x="9619" y="16757"/>
                    <a:pt x="9698" y="16652"/>
                  </a:cubicBezTo>
                  <a:cubicBezTo>
                    <a:pt x="9777" y="16548"/>
                    <a:pt x="9887" y="16461"/>
                    <a:pt x="9943" y="16461"/>
                  </a:cubicBezTo>
                  <a:cubicBezTo>
                    <a:pt x="9999" y="16461"/>
                    <a:pt x="10067" y="16431"/>
                    <a:pt x="10094" y="16393"/>
                  </a:cubicBezTo>
                  <a:cubicBezTo>
                    <a:pt x="10122" y="16354"/>
                    <a:pt x="10163" y="16319"/>
                    <a:pt x="10188" y="16315"/>
                  </a:cubicBezTo>
                  <a:cubicBezTo>
                    <a:pt x="10212" y="16311"/>
                    <a:pt x="10288" y="16272"/>
                    <a:pt x="10354" y="16231"/>
                  </a:cubicBezTo>
                  <a:cubicBezTo>
                    <a:pt x="10499" y="16142"/>
                    <a:pt x="11068" y="16239"/>
                    <a:pt x="11161" y="16369"/>
                  </a:cubicBezTo>
                  <a:cubicBezTo>
                    <a:pt x="11249" y="16492"/>
                    <a:pt x="12314" y="16489"/>
                    <a:pt x="12368" y="16366"/>
                  </a:cubicBezTo>
                  <a:cubicBezTo>
                    <a:pt x="12392" y="16313"/>
                    <a:pt x="12445" y="16280"/>
                    <a:pt x="12488" y="16291"/>
                  </a:cubicBezTo>
                  <a:cubicBezTo>
                    <a:pt x="12621" y="16327"/>
                    <a:pt x="12853" y="16181"/>
                    <a:pt x="12892" y="16037"/>
                  </a:cubicBezTo>
                  <a:cubicBezTo>
                    <a:pt x="12913" y="15961"/>
                    <a:pt x="13014" y="15900"/>
                    <a:pt x="13122" y="15900"/>
                  </a:cubicBezTo>
                  <a:cubicBezTo>
                    <a:pt x="13229" y="15900"/>
                    <a:pt x="13353" y="15840"/>
                    <a:pt x="13399" y="15763"/>
                  </a:cubicBezTo>
                  <a:cubicBezTo>
                    <a:pt x="13445" y="15685"/>
                    <a:pt x="13521" y="15622"/>
                    <a:pt x="13567" y="15622"/>
                  </a:cubicBezTo>
                  <a:cubicBezTo>
                    <a:pt x="13614" y="15622"/>
                    <a:pt x="13670" y="15559"/>
                    <a:pt x="13691" y="15482"/>
                  </a:cubicBezTo>
                  <a:cubicBezTo>
                    <a:pt x="13712" y="15405"/>
                    <a:pt x="13784" y="15342"/>
                    <a:pt x="13853" y="15342"/>
                  </a:cubicBezTo>
                  <a:cubicBezTo>
                    <a:pt x="13921" y="15342"/>
                    <a:pt x="13998" y="15312"/>
                    <a:pt x="14023" y="15276"/>
                  </a:cubicBezTo>
                  <a:cubicBezTo>
                    <a:pt x="14048" y="15240"/>
                    <a:pt x="14135" y="15197"/>
                    <a:pt x="14217" y="15180"/>
                  </a:cubicBezTo>
                  <a:cubicBezTo>
                    <a:pt x="14298" y="15164"/>
                    <a:pt x="14407" y="15068"/>
                    <a:pt x="14457" y="14965"/>
                  </a:cubicBezTo>
                  <a:cubicBezTo>
                    <a:pt x="14508" y="14863"/>
                    <a:pt x="14622" y="14780"/>
                    <a:pt x="14711" y="14780"/>
                  </a:cubicBezTo>
                  <a:cubicBezTo>
                    <a:pt x="14869" y="14780"/>
                    <a:pt x="15167" y="14560"/>
                    <a:pt x="15299" y="14347"/>
                  </a:cubicBezTo>
                  <a:cubicBezTo>
                    <a:pt x="15335" y="14288"/>
                    <a:pt x="15475" y="14213"/>
                    <a:pt x="15607" y="14180"/>
                  </a:cubicBezTo>
                  <a:cubicBezTo>
                    <a:pt x="15740" y="14148"/>
                    <a:pt x="15905" y="14033"/>
                    <a:pt x="15974" y="13926"/>
                  </a:cubicBezTo>
                  <a:cubicBezTo>
                    <a:pt x="16163" y="13633"/>
                    <a:pt x="16433" y="13459"/>
                    <a:pt x="16517" y="13577"/>
                  </a:cubicBezTo>
                  <a:cubicBezTo>
                    <a:pt x="16565" y="13645"/>
                    <a:pt x="16631" y="13591"/>
                    <a:pt x="16734" y="13395"/>
                  </a:cubicBezTo>
                  <a:cubicBezTo>
                    <a:pt x="16825" y="13222"/>
                    <a:pt x="16966" y="13089"/>
                    <a:pt x="17098" y="13054"/>
                  </a:cubicBezTo>
                  <a:cubicBezTo>
                    <a:pt x="17217" y="13023"/>
                    <a:pt x="17367" y="12916"/>
                    <a:pt x="17432" y="12816"/>
                  </a:cubicBezTo>
                  <a:cubicBezTo>
                    <a:pt x="17498" y="12715"/>
                    <a:pt x="17660" y="12604"/>
                    <a:pt x="17792" y="12571"/>
                  </a:cubicBezTo>
                  <a:cubicBezTo>
                    <a:pt x="17925" y="12538"/>
                    <a:pt x="18107" y="12417"/>
                    <a:pt x="18199" y="12302"/>
                  </a:cubicBezTo>
                  <a:cubicBezTo>
                    <a:pt x="18291" y="12186"/>
                    <a:pt x="18571" y="11953"/>
                    <a:pt x="18821" y="11782"/>
                  </a:cubicBezTo>
                  <a:cubicBezTo>
                    <a:pt x="19179" y="11539"/>
                    <a:pt x="19355" y="11476"/>
                    <a:pt x="19645" y="11484"/>
                  </a:cubicBezTo>
                  <a:cubicBezTo>
                    <a:pt x="20000" y="11493"/>
                    <a:pt x="20011" y="11483"/>
                    <a:pt x="19982" y="11266"/>
                  </a:cubicBezTo>
                  <a:cubicBezTo>
                    <a:pt x="19949" y="11024"/>
                    <a:pt x="20157" y="10758"/>
                    <a:pt x="20376" y="10758"/>
                  </a:cubicBezTo>
                  <a:cubicBezTo>
                    <a:pt x="20438" y="10758"/>
                    <a:pt x="20545" y="10685"/>
                    <a:pt x="20612" y="10600"/>
                  </a:cubicBezTo>
                  <a:cubicBezTo>
                    <a:pt x="20679" y="10515"/>
                    <a:pt x="20801" y="10400"/>
                    <a:pt x="20882" y="10343"/>
                  </a:cubicBezTo>
                  <a:cubicBezTo>
                    <a:pt x="20964" y="10286"/>
                    <a:pt x="21063" y="10144"/>
                    <a:pt x="21104" y="10030"/>
                  </a:cubicBezTo>
                  <a:cubicBezTo>
                    <a:pt x="21144" y="9915"/>
                    <a:pt x="21228" y="9745"/>
                    <a:pt x="21289" y="9650"/>
                  </a:cubicBezTo>
                  <a:cubicBezTo>
                    <a:pt x="21350" y="9556"/>
                    <a:pt x="21400" y="9388"/>
                    <a:pt x="21400" y="9274"/>
                  </a:cubicBezTo>
                  <a:cubicBezTo>
                    <a:pt x="21400" y="9161"/>
                    <a:pt x="21445" y="9044"/>
                    <a:pt x="21500" y="9014"/>
                  </a:cubicBezTo>
                  <a:cubicBezTo>
                    <a:pt x="21587" y="8968"/>
                    <a:pt x="21600" y="8375"/>
                    <a:pt x="21600" y="4479"/>
                  </a:cubicBezTo>
                  <a:lnTo>
                    <a:pt x="21600" y="0"/>
                  </a:lnTo>
                  <a:lnTo>
                    <a:pt x="10799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2" name="Shape 336">
              <a:extLst>
                <a:ext uri="{FF2B5EF4-FFF2-40B4-BE49-F238E27FC236}">
                  <a16:creationId xmlns="" xmlns:a16="http://schemas.microsoft.com/office/drawing/2014/main" id="{6B2D96CE-778B-784F-8CE5-8DA187310A75}"/>
                </a:ext>
              </a:extLst>
            </p:cNvPr>
            <p:cNvSpPr/>
            <p:nvPr/>
          </p:nvSpPr>
          <p:spPr>
            <a:xfrm>
              <a:off x="1924555" y="0"/>
              <a:ext cx="726850" cy="38336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3" name="Shape 337">
              <a:extLst>
                <a:ext uri="{FF2B5EF4-FFF2-40B4-BE49-F238E27FC236}">
                  <a16:creationId xmlns="" xmlns:a16="http://schemas.microsoft.com/office/drawing/2014/main" id="{5C073A32-CB63-7346-BF3F-6CD450A5C431}"/>
                </a:ext>
              </a:extLst>
            </p:cNvPr>
            <p:cNvSpPr/>
            <p:nvPr/>
          </p:nvSpPr>
          <p:spPr>
            <a:xfrm>
              <a:off x="869171" y="252943"/>
              <a:ext cx="726850" cy="38336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4" name="Shape 338">
              <a:extLst>
                <a:ext uri="{FF2B5EF4-FFF2-40B4-BE49-F238E27FC236}">
                  <a16:creationId xmlns="" xmlns:a16="http://schemas.microsoft.com/office/drawing/2014/main" id="{018764DA-9594-7544-B8BE-4770AEC4EB26}"/>
                </a:ext>
              </a:extLst>
            </p:cNvPr>
            <p:cNvSpPr/>
            <p:nvPr/>
          </p:nvSpPr>
          <p:spPr>
            <a:xfrm>
              <a:off x="369100" y="921643"/>
              <a:ext cx="726849" cy="38336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15" name="Shape 341">
            <a:extLst>
              <a:ext uri="{FF2B5EF4-FFF2-40B4-BE49-F238E27FC236}">
                <a16:creationId xmlns="" xmlns:a16="http://schemas.microsoft.com/office/drawing/2014/main" id="{667E0219-52E2-7742-ADDE-529F81CC9A74}"/>
              </a:ext>
            </a:extLst>
          </p:cNvPr>
          <p:cNvSpPr txBox="1">
            <a:spLocks/>
          </p:cNvSpPr>
          <p:nvPr/>
        </p:nvSpPr>
        <p:spPr>
          <a:xfrm>
            <a:off x="1272273" y="1569379"/>
            <a:ext cx="7948839" cy="4026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90213">
              <a:lnSpc>
                <a:spcPct val="120000"/>
              </a:lnSpc>
              <a:spcBef>
                <a:spcPts val="2742"/>
              </a:spcBef>
              <a:defRPr sz="3420"/>
            </a:pPr>
            <a:r>
              <a:rPr lang="en-US" sz="2000" dirty="0"/>
              <a:t>ZEUS is a combined wakefield accelerator / 3 PW laser system building on significant NSF investment at </a:t>
            </a:r>
            <a:r>
              <a:rPr lang="en-US" sz="2000" dirty="0" smtClean="0"/>
              <a:t>the University of Michigan</a:t>
            </a:r>
            <a:endParaRPr lang="en-US" sz="2000" dirty="0"/>
          </a:p>
          <a:p>
            <a:pPr defTabSz="390213">
              <a:lnSpc>
                <a:spcPct val="120000"/>
              </a:lnSpc>
              <a:spcBef>
                <a:spcPts val="2742"/>
              </a:spcBef>
              <a:defRPr sz="3420"/>
            </a:pPr>
            <a:r>
              <a:rPr lang="en-US" sz="2000" dirty="0" smtClean="0"/>
              <a:t>  </a:t>
            </a:r>
            <a:r>
              <a:rPr lang="en-US" sz="2000" dirty="0"/>
              <a:t>to operate as an </a:t>
            </a:r>
            <a:r>
              <a:rPr lang="en-US" sz="2000" b="1" dirty="0"/>
              <a:t>international user facility </a:t>
            </a:r>
            <a:r>
              <a:rPr lang="en-US" sz="2000" dirty="0"/>
              <a:t>operational in </a:t>
            </a:r>
            <a:r>
              <a:rPr lang="en-US" sz="2000" dirty="0" smtClean="0"/>
              <a:t>2023</a:t>
            </a:r>
          </a:p>
          <a:p>
            <a:pPr defTabSz="390213">
              <a:lnSpc>
                <a:spcPct val="120000"/>
              </a:lnSpc>
              <a:spcBef>
                <a:spcPts val="2742"/>
              </a:spcBef>
              <a:defRPr sz="3420"/>
            </a:pPr>
            <a:r>
              <a:rPr lang="en-US" sz="2000" dirty="0" smtClean="0"/>
              <a:t>up to 500 </a:t>
            </a:r>
            <a:r>
              <a:rPr lang="en-US" sz="2000" dirty="0"/>
              <a:t>TW (5 Hz) laser generating electron beams with energy &gt; 5 </a:t>
            </a:r>
            <a:r>
              <a:rPr lang="en-US" sz="2000" dirty="0" err="1" smtClean="0"/>
              <a:t>GeV</a:t>
            </a:r>
            <a:r>
              <a:rPr lang="en-US" sz="2000" dirty="0" smtClean="0"/>
              <a:t> (for feedback control and machine learning)</a:t>
            </a:r>
          </a:p>
          <a:p>
            <a:pPr defTabSz="390213">
              <a:lnSpc>
                <a:spcPct val="120000"/>
              </a:lnSpc>
              <a:spcBef>
                <a:spcPts val="2742"/>
              </a:spcBef>
              <a:defRPr sz="3420"/>
            </a:pPr>
            <a:r>
              <a:rPr lang="en-US" sz="2000" dirty="0" smtClean="0"/>
              <a:t>Up </a:t>
            </a:r>
            <a:r>
              <a:rPr lang="en-US" sz="2000" dirty="0"/>
              <a:t>to 100 J in pulse-shaped nanosecond beam for shock-</a:t>
            </a:r>
            <a:r>
              <a:rPr lang="en-US" sz="2000" dirty="0" smtClean="0"/>
              <a:t>driving</a:t>
            </a:r>
          </a:p>
          <a:p>
            <a:pPr defTabSz="390213">
              <a:lnSpc>
                <a:spcPct val="120000"/>
              </a:lnSpc>
              <a:spcBef>
                <a:spcPts val="2742"/>
              </a:spcBef>
              <a:defRPr sz="3420"/>
            </a:pPr>
            <a:r>
              <a:rPr lang="en-US" sz="2000" dirty="0" smtClean="0"/>
              <a:t>2.5 </a:t>
            </a:r>
            <a:r>
              <a:rPr lang="en-US" sz="2000" dirty="0"/>
              <a:t>PW laser can be focused to 10</a:t>
            </a:r>
            <a:r>
              <a:rPr lang="en-US" sz="2000" baseline="31999" dirty="0"/>
              <a:t>23 </a:t>
            </a:r>
            <a:r>
              <a:rPr lang="en-US" sz="2000" dirty="0"/>
              <a:t>Wcm</a:t>
            </a:r>
            <a:r>
              <a:rPr lang="en-US" sz="2000" baseline="31999" dirty="0"/>
              <a:t>-2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greatly exceeding the quantum electrodynamic critical field when colliding with a 5 GeV electron beam </a:t>
            </a:r>
            <a:r>
              <a:rPr lang="en-US" sz="2000" dirty="0"/>
              <a:t>(in electron rest frame)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179656A-CE1C-C149-98AF-FDF1C72B03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1660" y="1588533"/>
            <a:ext cx="2948316" cy="180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9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51C2C62-5D1F-9E4A-948A-D7073C374B82}"/>
              </a:ext>
            </a:extLst>
          </p:cNvPr>
          <p:cNvSpPr/>
          <p:nvPr/>
        </p:nvSpPr>
        <p:spPr>
          <a:xfrm>
            <a:off x="-1103" y="114300"/>
            <a:ext cx="12192000" cy="9316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i="0" baseline="0" dirty="0">
              <a:solidFill>
                <a:schemeClr val="bg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48ABC93E-655F-8F46-9CF3-0ACD1A374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0721" y="430514"/>
            <a:ext cx="1869692" cy="4014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F5D8EDE-6057-CB4E-8ED7-4A3E6EF52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8117" y="46742"/>
            <a:ext cx="1317551" cy="1721600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BFC5AE9-EED5-EE4A-A2C1-6E38C46A793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9480" y="481618"/>
            <a:ext cx="1579265" cy="1989874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="" xmlns:a16="http://schemas.microsoft.com/office/drawing/2014/main" id="{0649C47F-1EF1-A440-898F-A3B1DFD530B4}"/>
              </a:ext>
            </a:extLst>
          </p:cNvPr>
          <p:cNvSpPr txBox="1">
            <a:spLocks/>
          </p:cNvSpPr>
          <p:nvPr/>
        </p:nvSpPr>
        <p:spPr>
          <a:xfrm>
            <a:off x="149129" y="535713"/>
            <a:ext cx="7499900" cy="541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F7C722"/>
                </a:solidFill>
              </a:rPr>
              <a:t>Can </a:t>
            </a:r>
            <a:r>
              <a:rPr lang="en-US" sz="2800" b="1" dirty="0">
                <a:solidFill>
                  <a:srgbClr val="F7C722"/>
                </a:solidFill>
              </a:rPr>
              <a:t>lasers and plasmas enable next generation X-ray and particle sources on a tabletop?</a:t>
            </a:r>
          </a:p>
          <a:p>
            <a:endParaRPr lang="en-US" sz="2800" b="1" dirty="0">
              <a:solidFill>
                <a:srgbClr val="F7C722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24483B5-566E-6B49-913D-0E7C5FB82B2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77" y="3553993"/>
            <a:ext cx="2460633" cy="150450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78A980CC-0F5B-5D41-8E42-9F71445D68E0}"/>
              </a:ext>
            </a:extLst>
          </p:cNvPr>
          <p:cNvSpPr/>
          <p:nvPr/>
        </p:nvSpPr>
        <p:spPr>
          <a:xfrm>
            <a:off x="302687" y="1156376"/>
            <a:ext cx="85510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Intense laser interactions with plasma lead to strong electric fields that can </a:t>
            </a:r>
            <a:r>
              <a:rPr lang="en-US" sz="2400" b="1" dirty="0">
                <a:solidFill>
                  <a:srgbClr val="000000"/>
                </a:solidFill>
              </a:rPr>
              <a:t>accelerate charged particles to high energies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Ultrafast lasers lead to </a:t>
            </a:r>
            <a:r>
              <a:rPr lang="en-US" sz="2400" b="1" dirty="0">
                <a:solidFill>
                  <a:srgbClr val="000000"/>
                </a:solidFill>
              </a:rPr>
              <a:t>extremely short duration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b="1" dirty="0">
                <a:solidFill>
                  <a:srgbClr val="000000"/>
                </a:solidFill>
              </a:rPr>
              <a:t>high-brightness </a:t>
            </a:r>
            <a:r>
              <a:rPr lang="en-US" sz="2400" dirty="0">
                <a:solidFill>
                  <a:srgbClr val="000000"/>
                </a:solidFill>
              </a:rPr>
              <a:t>sources  of radiation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000000"/>
                </a:solidFill>
                <a:effectLst/>
              </a:rPr>
              <a:t>Precision beams for scientific applications</a:t>
            </a:r>
          </a:p>
        </p:txBody>
      </p:sp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="" xmlns:a16="http://schemas.microsoft.com/office/drawing/2014/main" id="{5CB63D89-C881-6A45-B8F0-A57CBE6012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798" r="17752" b="2293"/>
          <a:stretch/>
        </p:blipFill>
        <p:spPr>
          <a:xfrm>
            <a:off x="6780551" y="3158171"/>
            <a:ext cx="2554515" cy="230449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5673F918-4A63-6746-B7C2-88E9C950FC6E}"/>
              </a:ext>
            </a:extLst>
          </p:cNvPr>
          <p:cNvSpPr/>
          <p:nvPr/>
        </p:nvSpPr>
        <p:spPr>
          <a:xfrm>
            <a:off x="9463056" y="3894411"/>
            <a:ext cx="21578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Laser-plasma ion acceleration </a:t>
            </a:r>
            <a:endParaRPr lang="en-US" sz="2400" b="1" i="1" dirty="0">
              <a:solidFill>
                <a:srgbClr val="000000"/>
              </a:solidFill>
              <a:effectLst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75171368-CC2F-1D43-92B6-7358FF1FB462}"/>
              </a:ext>
            </a:extLst>
          </p:cNvPr>
          <p:cNvSpPr/>
          <p:nvPr/>
        </p:nvSpPr>
        <p:spPr>
          <a:xfrm>
            <a:off x="3157169" y="4043975"/>
            <a:ext cx="3648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Laser plasma-</a:t>
            </a:r>
            <a:r>
              <a:rPr lang="en-US" sz="2400" dirty="0" err="1">
                <a:solidFill>
                  <a:srgbClr val="000000"/>
                </a:solidFill>
              </a:rPr>
              <a:t>wakefield</a:t>
            </a:r>
            <a:r>
              <a:rPr lang="en-US" sz="2400" dirty="0">
                <a:solidFill>
                  <a:srgbClr val="000000"/>
                </a:solidFill>
              </a:rPr>
              <a:t> lepton acceleration</a:t>
            </a:r>
            <a:endParaRPr lang="en-US" sz="2400" b="1" i="1" dirty="0">
              <a:solidFill>
                <a:srgbClr val="000000"/>
              </a:solidFill>
              <a:effectLst/>
            </a:endParaRPr>
          </a:p>
        </p:txBody>
      </p:sp>
      <p:pic>
        <p:nvPicPr>
          <p:cNvPr id="33" name="Picture 3" descr="url?sa=i&amp;rct=j&amp;q=attosecond+pulses&amp;source=images&amp;cd=&amp;docid=_IjqwtZU38Qe2M&amp;tbnid=B8Q0zkgcPCFGNM-&amp;ved=0CAUQjRw&amp;url=http%3A%2F%2Fpakmed.net%2Fcollege%2Fforum%2F%3Fp%3D71220&amp;ei=5klMUaaaJOnY0QHnuYDADQ&amp;bvm=.png">
            <a:extLst>
              <a:ext uri="{FF2B5EF4-FFF2-40B4-BE49-F238E27FC236}">
                <a16:creationId xmlns="" xmlns:a16="http://schemas.microsoft.com/office/drawing/2014/main" id="{059BDE36-86CA-BC4C-B7F8-B7A9B064EB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934" y="5262055"/>
            <a:ext cx="2449986" cy="116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FD226201-E2DB-9D4A-8F67-B6E40B90D279}"/>
              </a:ext>
            </a:extLst>
          </p:cNvPr>
          <p:cNvSpPr/>
          <p:nvPr/>
        </p:nvSpPr>
        <p:spPr>
          <a:xfrm>
            <a:off x="322518" y="5556302"/>
            <a:ext cx="3046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Coherent X-ray generation  </a:t>
            </a:r>
            <a:endParaRPr lang="en-US" sz="2400" b="1" i="1" dirty="0">
              <a:solidFill>
                <a:srgbClr val="000000"/>
              </a:solidFill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6275754-3DCA-764D-B53E-19A5DC8776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28938" y="4896387"/>
            <a:ext cx="1961613" cy="196161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54EB0D04-8610-E54A-92F0-248AAC0F4A04}"/>
              </a:ext>
            </a:extLst>
          </p:cNvPr>
          <p:cNvSpPr/>
          <p:nvPr/>
        </p:nvSpPr>
        <p:spPr>
          <a:xfrm>
            <a:off x="5734925" y="5462666"/>
            <a:ext cx="3994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Laser driven muon, positron, pion gamma ray, etc. sources</a:t>
            </a:r>
            <a:endParaRPr lang="en-US" sz="2400" b="1" i="1" dirty="0">
              <a:solidFill>
                <a:srgbClr val="000000"/>
              </a:solidFill>
              <a:effectLst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03A8737-E5CA-9647-81C8-2F4FA54EAA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78117" y="1438349"/>
            <a:ext cx="1244600" cy="1625600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0763B148-FD65-D44C-BD96-0003483FC2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99796" y="1234768"/>
            <a:ext cx="1134047" cy="15045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DB5A2FF-1D87-FD43-897D-30DAD08C24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01194" y="2135279"/>
            <a:ext cx="1317551" cy="1732670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1972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{8BF8D61E-1279-4A4F-8901-7438682E25FC}tf16401378</Template>
  <TotalTime>29515</TotalTime>
  <Words>189</Words>
  <Application>Microsoft Macintosh PowerPoint</Application>
  <PresentationFormat>Custom</PresentationFormat>
  <Paragraphs>15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Karl Krushelnick</cp:lastModifiedBy>
  <cp:revision>193</cp:revision>
  <dcterms:created xsi:type="dcterms:W3CDTF">2020-04-28T00:28:33Z</dcterms:created>
  <dcterms:modified xsi:type="dcterms:W3CDTF">2020-09-22T17:16:33Z</dcterms:modified>
</cp:coreProperties>
</file>