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4"/>
  </p:notesMasterIdLst>
  <p:handoutMasterIdLst>
    <p:handoutMasterId r:id="rId5"/>
  </p:handoutMasterIdLst>
  <p:sldIdLst>
    <p:sldId id="265" r:id="rId2"/>
    <p:sldId id="26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ACFAD-BA7A-4001-AF1D-C31B2A469B0F}" v="114" dt="2020-09-22T00:54:28.059"/>
    <p1510:client id="{A649C033-CD23-4D30-AFDC-17CCCD5B85FA}" v="16" dt="2020-09-21T18:31:21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7" autoAdjust="0"/>
    <p:restoredTop sz="97085" autoAdjust="0"/>
  </p:normalViewPr>
  <p:slideViewPr>
    <p:cSldViewPr snapToGrid="0" showGuides="1">
      <p:cViewPr varScale="1">
        <p:scale>
          <a:sx n="64" d="100"/>
          <a:sy n="64" d="100"/>
        </p:scale>
        <p:origin x="1560" y="78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C1ACFAD-BA7A-4001-AF1D-C31B2A469B0F}"/>
    <pc:docChg chg="modSld">
      <pc:chgData name="" userId="" providerId="" clId="Web-{8C1ACFAD-BA7A-4001-AF1D-C31B2A469B0F}" dt="2020-09-22T00:54:28.059" v="109" actId="20577"/>
      <pc:docMkLst>
        <pc:docMk/>
      </pc:docMkLst>
      <pc:sldChg chg="modSp">
        <pc:chgData name="" userId="" providerId="" clId="Web-{8C1ACFAD-BA7A-4001-AF1D-C31B2A469B0F}" dt="2020-09-22T00:54:28.059" v="109" actId="20577"/>
        <pc:sldMkLst>
          <pc:docMk/>
          <pc:sldMk cId="2898914836" sldId="265"/>
        </pc:sldMkLst>
        <pc:spChg chg="mod">
          <ac:chgData name="" userId="" providerId="" clId="Web-{8C1ACFAD-BA7A-4001-AF1D-C31B2A469B0F}" dt="2020-09-22T00:54:28.059" v="109" actId="20577"/>
          <ac:spMkLst>
            <pc:docMk/>
            <pc:sldMk cId="2898914836" sldId="265"/>
            <ac:spMk id="3" creationId="{640FDD0C-F0AB-449E-822F-8AD8F21A0A0A}"/>
          </ac:spMkLst>
        </pc:spChg>
        <pc:spChg chg="mod">
          <ac:chgData name="" userId="" providerId="" clId="Web-{8C1ACFAD-BA7A-4001-AF1D-C31B2A469B0F}" dt="2020-09-22T00:53:26.883" v="84" actId="20577"/>
          <ac:spMkLst>
            <pc:docMk/>
            <pc:sldMk cId="2898914836" sldId="265"/>
            <ac:spMk id="7" creationId="{868B1297-56A6-4FC1-90A1-D09937D17991}"/>
          </ac:spMkLst>
        </pc:spChg>
        <pc:spChg chg="mod">
          <ac:chgData name="" userId="" providerId="" clId="Web-{8C1ACFAD-BA7A-4001-AF1D-C31B2A469B0F}" dt="2020-09-22T00:53:58.073" v="94" actId="1076"/>
          <ac:spMkLst>
            <pc:docMk/>
            <pc:sldMk cId="2898914836" sldId="265"/>
            <ac:spMk id="8" creationId="{EABFF1A9-BD0D-4462-814C-57BE4F2C5C00}"/>
          </ac:spMkLst>
        </pc:spChg>
      </pc:sldChg>
      <pc:sldChg chg="modSp">
        <pc:chgData name="" userId="" providerId="" clId="Web-{8C1ACFAD-BA7A-4001-AF1D-C31B2A469B0F}" dt="2020-09-22T00:52:34.020" v="77" actId="20577"/>
        <pc:sldMkLst>
          <pc:docMk/>
          <pc:sldMk cId="2018819300" sldId="266"/>
        </pc:sldMkLst>
        <pc:spChg chg="mod">
          <ac:chgData name="" userId="" providerId="" clId="Web-{8C1ACFAD-BA7A-4001-AF1D-C31B2A469B0F}" dt="2020-09-22T00:49:50.959" v="37" actId="20577"/>
          <ac:spMkLst>
            <pc:docMk/>
            <pc:sldMk cId="2018819300" sldId="266"/>
            <ac:spMk id="3" creationId="{640FDD0C-F0AB-449E-822F-8AD8F21A0A0A}"/>
          </ac:spMkLst>
        </pc:spChg>
        <pc:spChg chg="mod">
          <ac:chgData name="" userId="" providerId="" clId="Web-{8C1ACFAD-BA7A-4001-AF1D-C31B2A469B0F}" dt="2020-09-22T00:51:17.294" v="51" actId="20577"/>
          <ac:spMkLst>
            <pc:docMk/>
            <pc:sldMk cId="2018819300" sldId="266"/>
            <ac:spMk id="6" creationId="{4BF26FBC-68D4-4E0B-B7FE-9470A13637E5}"/>
          </ac:spMkLst>
        </pc:spChg>
        <pc:spChg chg="mod">
          <ac:chgData name="" userId="" providerId="" clId="Web-{8C1ACFAD-BA7A-4001-AF1D-C31B2A469B0F}" dt="2020-09-22T00:52:34.020" v="77" actId="20577"/>
          <ac:spMkLst>
            <pc:docMk/>
            <pc:sldMk cId="2018819300" sldId="266"/>
            <ac:spMk id="7" creationId="{EF8F6A1C-7B61-49D8-AE09-CA0B2105B89A}"/>
          </ac:spMkLst>
        </pc:spChg>
      </pc:sldChg>
    </pc:docChg>
  </pc:docChgLst>
  <pc:docChgLst>
    <pc:chgData clId="Web-{A649C033-CD23-4D30-AFDC-17CCCD5B85FA}"/>
    <pc:docChg chg="modSld">
      <pc:chgData name="" userId="" providerId="" clId="Web-{A649C033-CD23-4D30-AFDC-17CCCD5B85FA}" dt="2020-09-21T18:31:21.705" v="15" actId="20577"/>
      <pc:docMkLst>
        <pc:docMk/>
      </pc:docMkLst>
      <pc:sldChg chg="modSp">
        <pc:chgData name="" userId="" providerId="" clId="Web-{A649C033-CD23-4D30-AFDC-17CCCD5B85FA}" dt="2020-09-21T18:26:04.883" v="7" actId="20577"/>
        <pc:sldMkLst>
          <pc:docMk/>
          <pc:sldMk cId="2898914836" sldId="265"/>
        </pc:sldMkLst>
        <pc:spChg chg="mod">
          <ac:chgData name="" userId="" providerId="" clId="Web-{A649C033-CD23-4D30-AFDC-17CCCD5B85FA}" dt="2020-09-21T18:25:54.242" v="4" actId="20577"/>
          <ac:spMkLst>
            <pc:docMk/>
            <pc:sldMk cId="2898914836" sldId="265"/>
            <ac:spMk id="7" creationId="{868B1297-56A6-4FC1-90A1-D09937D17991}"/>
          </ac:spMkLst>
        </pc:spChg>
        <pc:spChg chg="mod">
          <ac:chgData name="" userId="" providerId="" clId="Web-{A649C033-CD23-4D30-AFDC-17CCCD5B85FA}" dt="2020-09-21T18:26:04.883" v="7" actId="20577"/>
          <ac:spMkLst>
            <pc:docMk/>
            <pc:sldMk cId="2898914836" sldId="265"/>
            <ac:spMk id="9" creationId="{6F3546DF-82EE-4C75-9D2D-9558A9602882}"/>
          </ac:spMkLst>
        </pc:spChg>
      </pc:sldChg>
      <pc:sldChg chg="modSp">
        <pc:chgData name="" userId="" providerId="" clId="Web-{A649C033-CD23-4D30-AFDC-17CCCD5B85FA}" dt="2020-09-21T18:31:21.705" v="15" actId="20577"/>
        <pc:sldMkLst>
          <pc:docMk/>
          <pc:sldMk cId="2018819300" sldId="266"/>
        </pc:sldMkLst>
        <pc:spChg chg="mod">
          <ac:chgData name="" userId="" providerId="" clId="Web-{A649C033-CD23-4D30-AFDC-17CCCD5B85FA}" dt="2020-09-21T18:31:10.657" v="13" actId="20577"/>
          <ac:spMkLst>
            <pc:docMk/>
            <pc:sldMk cId="2018819300" sldId="266"/>
            <ac:spMk id="3" creationId="{640FDD0C-F0AB-449E-822F-8AD8F21A0A0A}"/>
          </ac:spMkLst>
        </pc:spChg>
        <pc:spChg chg="mod">
          <ac:chgData name="" userId="" providerId="" clId="Web-{A649C033-CD23-4D30-AFDC-17CCCD5B85FA}" dt="2020-09-21T18:31:21.705" v="15" actId="20577"/>
          <ac:spMkLst>
            <pc:docMk/>
            <pc:sldMk cId="2018819300" sldId="266"/>
            <ac:spMk id="6" creationId="{4BF26FBC-68D4-4E0B-B7FE-9470A13637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020C5-7D24-614D-A035-08DD14C29A3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E3C83-7C43-C847-935B-4BBF0CC6B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-26260"/>
            <a:ext cx="9144793" cy="6011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821651"/>
            <a:ext cx="3711039" cy="290392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/>
          <a:stretch/>
        </p:blipFill>
        <p:spPr>
          <a:xfrm>
            <a:off x="0" y="-27021"/>
            <a:ext cx="9143999" cy="601193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93"/>
          <a:stretch/>
        </p:blipFill>
        <p:spPr>
          <a:xfrm>
            <a:off x="0" y="-27021"/>
            <a:ext cx="9143999" cy="6011939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6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486224"/>
            <a:ext cx="2238464" cy="1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DD0C-F0AB-449E-822F-8AD8F21A0A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297" y="3245826"/>
            <a:ext cx="4344498" cy="3157337"/>
          </a:xfrm>
          <a:solidFill>
            <a:schemeClr val="bg1"/>
          </a:solidFill>
        </p:spPr>
        <p:txBody>
          <a:bodyPr vert="horz" lIns="182880" tIns="9144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 dirty="0"/>
              <a:t>Beam-driven </a:t>
            </a:r>
            <a:r>
              <a:rPr lang="en-US" sz="1400" b="1" dirty="0" err="1"/>
              <a:t>wakefield</a:t>
            </a:r>
            <a:r>
              <a:rPr lang="en-US" sz="1400" b="1" dirty="0"/>
              <a:t> acceleration</a:t>
            </a:r>
          </a:p>
          <a:p>
            <a:pPr marL="365760"/>
            <a:r>
              <a:rPr lang="en-US" sz="1200" dirty="0"/>
              <a:t>Structure Wakefield Acceleration (SWFA) </a:t>
            </a:r>
          </a:p>
          <a:p>
            <a:pPr marL="548640" lvl="1"/>
            <a:r>
              <a:rPr lang="en-US" sz="1200" dirty="0"/>
              <a:t>Collinear Wakefield Acceleration (CWA)</a:t>
            </a:r>
          </a:p>
          <a:p>
            <a:pPr marL="548640" lvl="1"/>
            <a:r>
              <a:rPr lang="en-US" sz="1200" dirty="0"/>
              <a:t>Two-Beam Acceleration (TBA)</a:t>
            </a:r>
            <a:endParaRPr lang="en-US" sz="1200" b="1" dirty="0"/>
          </a:p>
          <a:p>
            <a:pPr marL="365760"/>
            <a:r>
              <a:rPr lang="en-US" sz="1200" dirty="0"/>
              <a:t>Plasma Wakefield Acceleration (PWFA)</a:t>
            </a:r>
          </a:p>
          <a:p>
            <a:pPr marL="0" indent="0">
              <a:buNone/>
            </a:pPr>
            <a:r>
              <a:rPr lang="en-US" sz="1400" b="1" dirty="0"/>
              <a:t>Accelerator and Beam Physics</a:t>
            </a:r>
            <a:endParaRPr lang="en-US" sz="1400" b="1" dirty="0">
              <a:cs typeface="Arial"/>
            </a:endParaRPr>
          </a:p>
          <a:p>
            <a:pPr marL="365760"/>
            <a:r>
              <a:rPr lang="en-US" sz="1200" dirty="0"/>
              <a:t>Beam phase space manipulation</a:t>
            </a:r>
          </a:p>
          <a:p>
            <a:pPr marL="365760"/>
            <a:r>
              <a:rPr lang="en-US" sz="1200" dirty="0"/>
              <a:t>Novel diagnostics</a:t>
            </a:r>
          </a:p>
          <a:p>
            <a:pPr marL="0" indent="0">
              <a:buNone/>
            </a:pPr>
            <a:r>
              <a:rPr lang="en-US" sz="1400" b="1" dirty="0"/>
              <a:t>Electron sources</a:t>
            </a:r>
          </a:p>
          <a:p>
            <a:pPr marL="365760" indent="-172720"/>
            <a:r>
              <a:rPr lang="en-US" sz="1200"/>
              <a:t>Photo and field emission. High brightness beams.</a:t>
            </a:r>
            <a:endParaRPr lang="en-US" sz="1200">
              <a:cs typeface="Arial"/>
            </a:endParaRPr>
          </a:p>
          <a:p>
            <a:pPr marL="0" indent="0">
              <a:buNone/>
            </a:pPr>
            <a:r>
              <a:rPr lang="en-US" sz="1400" b="1" dirty="0"/>
              <a:t>Machine Learning</a:t>
            </a:r>
          </a:p>
          <a:p>
            <a:pPr marL="365760" indent="-172720"/>
            <a:r>
              <a:rPr lang="en-US" sz="1200" dirty="0"/>
              <a:t>ML for machine control, virtual diagnostics and physics</a:t>
            </a:r>
            <a:endParaRPr lang="en-US" sz="1400" dirty="0"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8B1297-56A6-4FC1-90A1-D09937D17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4875" y="3264876"/>
            <a:ext cx="4374092" cy="3138288"/>
          </a:xfrm>
          <a:solidFill>
            <a:schemeClr val="bg1"/>
          </a:solidFill>
        </p:spPr>
        <p:txBody>
          <a:bodyPr vert="horz" lIns="182880" tIns="9144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1" dirty="0"/>
              <a:t>World’s Highest Charge Photoinjector</a:t>
            </a:r>
          </a:p>
          <a:p>
            <a:pPr marL="365760" lvl="1" indent="-17373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0.1-100nC single bunch</a:t>
            </a:r>
          </a:p>
          <a:p>
            <a:pPr marL="365760" lvl="1" indent="-17373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8 x 75 </a:t>
            </a:r>
            <a:r>
              <a:rPr lang="en-US" sz="1200" dirty="0" err="1"/>
              <a:t>nC</a:t>
            </a:r>
            <a:r>
              <a:rPr lang="en-US" sz="1200" dirty="0"/>
              <a:t> (600 </a:t>
            </a:r>
            <a:r>
              <a:rPr lang="en-US" sz="1200" dirty="0" err="1"/>
              <a:t>nC</a:t>
            </a:r>
            <a:r>
              <a:rPr lang="en-US" sz="1200" dirty="0"/>
              <a:t>) bunch trains (= 42 J)</a:t>
            </a:r>
          </a:p>
          <a:p>
            <a:pPr marL="365760" lvl="1" indent="-17373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25 </a:t>
            </a:r>
            <a:r>
              <a:rPr lang="en-US" sz="1200" dirty="0" err="1"/>
              <a:t>kAmp</a:t>
            </a:r>
            <a:r>
              <a:rPr lang="en-US" sz="1200" dirty="0"/>
              <a:t> directly out of gun</a:t>
            </a:r>
          </a:p>
          <a:p>
            <a:pPr marL="0" indent="0">
              <a:buNone/>
            </a:pPr>
            <a:r>
              <a:rPr lang="en-US" sz="1400" b="1" dirty="0"/>
              <a:t>Independent Drive and Witness Beamlines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b="1" dirty="0"/>
              <a:t>Highly Reconfigurable </a:t>
            </a:r>
            <a:r>
              <a:rPr lang="en-US" sz="1400" b="1" dirty="0" err="1"/>
              <a:t>Exp’t</a:t>
            </a:r>
            <a:r>
              <a:rPr lang="en-US" sz="1400" b="1" dirty="0"/>
              <a:t> Switchyard</a:t>
            </a:r>
            <a:endParaRPr lang="en-US" sz="1400" b="1" dirty="0">
              <a:cs typeface="Arial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400" b="1" dirty="0"/>
              <a:t>World’s only EEX beamline. Combined with Flat-beam transformer</a:t>
            </a:r>
            <a:endParaRPr lang="en-US" sz="1400" b="1" dirty="0">
              <a:cs typeface="Arial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1400" b="1" dirty="0"/>
              <a:t>Arbitrarily shaped longitudinal profile available </a:t>
            </a:r>
          </a:p>
          <a:p>
            <a:pPr marL="172720" indent="-172720">
              <a:buNone/>
            </a:pPr>
            <a:r>
              <a:rPr lang="en-US" sz="1400" b="1" dirty="0">
                <a:ea typeface="+mn-lt"/>
                <a:cs typeface="+mn-lt"/>
              </a:rPr>
              <a:t>Dedicated Cathode Test Beam Line</a:t>
            </a:r>
            <a:endParaRPr lang="en-US" sz="1400" dirty="0">
              <a:ea typeface="+mn-lt"/>
              <a:cs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546DF-82EE-4C75-9D2D-9558A9602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4875" y="2911274"/>
            <a:ext cx="4374092" cy="339104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Unique Facility capabilities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5F70-440F-4AEB-AADE-514321170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852" y="419245"/>
            <a:ext cx="8919148" cy="339104"/>
          </a:xfrm>
        </p:spPr>
        <p:txBody>
          <a:bodyPr/>
          <a:lstStyle/>
          <a:p>
            <a:pPr algn="ctr"/>
            <a:r>
              <a:rPr lang="en-US" dirty="0"/>
              <a:t>Research and Educational Opportunities at the AWA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FF1A9-BD0D-4462-814C-57BE4F2C5C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297" y="2911274"/>
            <a:ext cx="4283653" cy="33910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Research areas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290D1-07C1-4FEC-9BC9-8381EC75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2" y="49788"/>
            <a:ext cx="8919148" cy="339956"/>
          </a:xfrm>
        </p:spPr>
        <p:txBody>
          <a:bodyPr/>
          <a:lstStyle/>
          <a:p>
            <a:pPr algn="ctr"/>
            <a:r>
              <a:rPr lang="en-US" sz="2400" dirty="0"/>
              <a:t>the Argonne Wakefield Accelerator Facility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69E72-7828-4735-8D40-EE4D4377B3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1" y="737965"/>
            <a:ext cx="8478350" cy="21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DD0C-F0AB-449E-822F-8AD8F21A0A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426" y="1322204"/>
            <a:ext cx="4350843" cy="4037127"/>
          </a:xfrm>
        </p:spPr>
        <p:txBody>
          <a:bodyPr vert="horz" lIns="182880" tIns="9144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/>
              <a:t>Brightness and Stability Improvement</a:t>
            </a:r>
          </a:p>
          <a:p>
            <a:pPr marL="36576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Emittance improvement</a:t>
            </a:r>
          </a:p>
          <a:p>
            <a:pPr marL="36576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RF symmetrized gun &amp; </a:t>
            </a:r>
            <a:r>
              <a:rPr lang="en-US" sz="1400" dirty="0" err="1"/>
              <a:t>linac</a:t>
            </a:r>
            <a:endParaRPr lang="en-US" sz="1400" dirty="0"/>
          </a:p>
          <a:p>
            <a:pPr marL="36576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RF synchronization improvement (LBL BACI)</a:t>
            </a:r>
          </a:p>
          <a:p>
            <a:pPr marL="36576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Laser stability improvement</a:t>
            </a:r>
          </a:p>
          <a:p>
            <a:pPr marL="36576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EPICS control system (APS Controls group) 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1600" b="1" dirty="0"/>
              <a:t>AWA-II: High energy version of AWA</a:t>
            </a:r>
          </a:p>
          <a:p>
            <a:pPr marL="36576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75 MeV </a:t>
            </a:r>
            <a:r>
              <a:rPr lang="en-US" sz="1400" dirty="0">
                <a:sym typeface="Wingdings" panose="05000000000000000000" pitchFamily="2" charset="2"/>
              </a:rPr>
              <a:t> 150 MeV</a:t>
            </a:r>
          </a:p>
          <a:p>
            <a:pPr marL="365760" lvl="1" indent="-1727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ym typeface="Wingdings" panose="05000000000000000000" pitchFamily="2" charset="2"/>
              </a:rPr>
              <a:t>Tighter focus for acceleration research</a:t>
            </a:r>
            <a:endParaRPr lang="en-US" sz="1400" dirty="0">
              <a:cs typeface="Arial"/>
            </a:endParaRPr>
          </a:p>
          <a:p>
            <a:pPr marL="692785" lvl="2" indent="-285750">
              <a:spcBef>
                <a:spcPts val="600"/>
              </a:spcBef>
              <a:buFontTx/>
              <a:buChar char="-"/>
            </a:pPr>
            <a:r>
              <a:rPr lang="en-US" sz="1400" dirty="0">
                <a:sym typeface="Wingdings" panose="05000000000000000000" pitchFamily="2" charset="2"/>
              </a:rPr>
              <a:t>Allows SWFA to enter the GV/m regime</a:t>
            </a:r>
          </a:p>
          <a:p>
            <a:pPr marL="692785" lvl="2" indent="-285750">
              <a:spcBef>
                <a:spcPts val="600"/>
              </a:spcBef>
              <a:buFontTx/>
              <a:buChar char="-"/>
            </a:pPr>
            <a:r>
              <a:rPr lang="en-US" sz="1400" dirty="0">
                <a:sym typeface="Wingdings" panose="05000000000000000000" pitchFamily="2" charset="2"/>
              </a:rPr>
              <a:t>High beam density needed for PWFA</a:t>
            </a:r>
            <a:endParaRPr lang="en-US" sz="1400" dirty="0">
              <a:cs typeface="Arial"/>
            </a:endParaRPr>
          </a:p>
          <a:p>
            <a:pPr marL="365760" lvl="1" indent="-1727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ym typeface="Wingdings" panose="05000000000000000000" pitchFamily="2" charset="2"/>
              </a:rPr>
              <a:t>Tunable beam energy for optimization </a:t>
            </a:r>
            <a:endParaRPr lang="en-US" sz="1400" dirty="0">
              <a:cs typeface="Arial"/>
            </a:endParaRPr>
          </a:p>
          <a:p>
            <a:pPr marL="192405" lvl="1" indent="0">
              <a:spcBef>
                <a:spcPts val="600"/>
              </a:spcBef>
              <a:buNone/>
            </a:pPr>
            <a:r>
              <a:rPr lang="en-US" sz="1400" dirty="0">
                <a:sym typeface="Wingdings" panose="05000000000000000000" pitchFamily="2" charset="2"/>
              </a:rPr>
              <a:t>          </a:t>
            </a:r>
            <a:r>
              <a:rPr lang="en-US" sz="1600" i="1" dirty="0">
                <a:solidFill>
                  <a:schemeClr val="accent6"/>
                </a:solidFill>
                <a:sym typeface="Wingdings" panose="05000000000000000000" pitchFamily="2" charset="2"/>
              </a:rPr>
              <a:t>Faster progress along AAC Roadmap</a:t>
            </a:r>
            <a:endParaRPr lang="en-US" sz="1600" i="1" dirty="0">
              <a:solidFill>
                <a:schemeClr val="accent6"/>
              </a:solidFill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F26FBC-68D4-4E0B-B7FE-9470A13637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6300" y="1322205"/>
            <a:ext cx="4429125" cy="4037126"/>
          </a:xfrm>
        </p:spPr>
        <p:txBody>
          <a:bodyPr vert="horz" lIns="182880" tIns="9144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/>
              <a:t>Learning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accelerator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A to Z</a:t>
            </a:r>
          </a:p>
          <a:p>
            <a:pPr marL="365760"/>
            <a:r>
              <a:rPr lang="en-US" sz="1400" dirty="0"/>
              <a:t>Student participate all process: design, install, operation/experiment, and analysis</a:t>
            </a:r>
          </a:p>
          <a:p>
            <a:pPr marL="365760"/>
            <a:r>
              <a:rPr lang="en-US" sz="1400" dirty="0"/>
              <a:t>Student can work on every single item of the facility with staff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On-going educational support</a:t>
            </a:r>
          </a:p>
          <a:p>
            <a:pPr marL="365760" indent="-172720"/>
            <a:r>
              <a:rPr lang="en-US" sz="1400" dirty="0"/>
              <a:t>Over the last decade, the AWA has supported graduate</a:t>
            </a:r>
            <a:r>
              <a:rPr lang="en-US" sz="1400" dirty="0">
                <a:ea typeface="+mn-lt"/>
                <a:cs typeface="+mn-lt"/>
              </a:rPr>
              <a:t> (MS &amp; PhD), undergraduate research and regularly hosted summer interns</a:t>
            </a:r>
            <a:r>
              <a:rPr lang="en-US" sz="1400" dirty="0"/>
              <a:t>.</a:t>
            </a:r>
            <a:endParaRPr lang="en-US" sz="1400" dirty="0">
              <a:cs typeface="Arial"/>
            </a:endParaRPr>
          </a:p>
          <a:p>
            <a:pPr marL="365760"/>
            <a:r>
              <a:rPr lang="en-US" sz="1400" dirty="0"/>
              <a:t>A yearly average of graduating three Ph.D.’s per year</a:t>
            </a:r>
          </a:p>
          <a:p>
            <a:pPr marL="457200" indent="-457200">
              <a:buNone/>
            </a:pPr>
            <a:r>
              <a:rPr lang="en-US" sz="1600" dirty="0"/>
              <a:t>	</a:t>
            </a:r>
            <a:r>
              <a:rPr lang="en-US" sz="1600" i="1" dirty="0">
                <a:solidFill>
                  <a:schemeClr val="accent6"/>
                </a:solidFill>
              </a:rPr>
              <a:t>Provides a hands-on experience to students so they are ready for future research at universities, national laboratories and industry.</a:t>
            </a:r>
            <a:endParaRPr lang="en-US" sz="1600" i="1" dirty="0">
              <a:solidFill>
                <a:schemeClr val="accent6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3546DF-82EE-4C75-9D2D-9558A9602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300" y="898236"/>
            <a:ext cx="4429125" cy="42415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Educational Opportunities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5F70-440F-4AEB-AADE-514321170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852" y="389263"/>
            <a:ext cx="8919148" cy="348375"/>
          </a:xfrm>
        </p:spPr>
        <p:txBody>
          <a:bodyPr/>
          <a:lstStyle/>
          <a:p>
            <a:pPr algn="ctr"/>
            <a:r>
              <a:rPr lang="en-US" dirty="0"/>
              <a:t>Research and Educational Opportunities at the AWA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FF1A9-BD0D-4462-814C-57BE4F2C5C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426" y="898236"/>
            <a:ext cx="4350843" cy="424150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Upgrade path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290D1-07C1-4FEC-9BC9-8381EC75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2" y="0"/>
            <a:ext cx="8919148" cy="363581"/>
          </a:xfrm>
        </p:spPr>
        <p:txBody>
          <a:bodyPr/>
          <a:lstStyle/>
          <a:p>
            <a:pPr algn="ctr"/>
            <a:r>
              <a:rPr lang="en-US" sz="2400" dirty="0"/>
              <a:t>the Argonne Wakefield Accelerator Facility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F6A1C-7B61-49D8-AE09-CA0B2105B89A}"/>
              </a:ext>
            </a:extLst>
          </p:cNvPr>
          <p:cNvSpPr txBox="1"/>
          <p:nvPr/>
        </p:nvSpPr>
        <p:spPr>
          <a:xfrm>
            <a:off x="373321" y="5480095"/>
            <a:ext cx="868310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1" dirty="0">
                <a:solidFill>
                  <a:schemeClr val="accent3"/>
                </a:solidFill>
              </a:rPr>
              <a:t>The AWA GARD test facility can deliver the Energy Frontier by advancing the AAC Roadmap and educating future scientists with strong support from the HEP Snowmass community.</a:t>
            </a:r>
            <a:endParaRPr lang="en-US" b="1" i="1" dirty="0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11" name="그래픽 10" descr="시계 방향으로 굽은 화살표">
            <a:extLst>
              <a:ext uri="{FF2B5EF4-FFF2-40B4-BE49-F238E27FC236}">
                <a16:creationId xmlns:a16="http://schemas.microsoft.com/office/drawing/2014/main" id="{70E490F1-6825-46C5-A802-2386F36A4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21015">
            <a:off x="550260" y="4810957"/>
            <a:ext cx="516155" cy="516155"/>
          </a:xfrm>
          <a:prstGeom prst="rect">
            <a:avLst/>
          </a:prstGeom>
        </p:spPr>
      </p:pic>
      <p:pic>
        <p:nvPicPr>
          <p:cNvPr id="13" name="그래픽 12" descr="시계 방향으로 굽은 화살표">
            <a:extLst>
              <a:ext uri="{FF2B5EF4-FFF2-40B4-BE49-F238E27FC236}">
                <a16:creationId xmlns:a16="http://schemas.microsoft.com/office/drawing/2014/main" id="{D9E144FE-C5E6-47D6-8D5F-EECF2D21D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21015">
            <a:off x="4821765" y="4081017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 presentation_4x3" id="{7A81163B-1588-FE4A-AB33-A27D946CB6B5}" vid="{D5CC8C83-8356-434A-95AA-E37020066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presentation_4x3</Template>
  <TotalTime>161</TotalTime>
  <Words>335</Words>
  <Application>Microsoft Office PowerPoint</Application>
  <PresentationFormat>On-screen Show (4:3)</PresentationFormat>
  <Paragraphs>51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presentation_4x3</vt:lpstr>
      <vt:lpstr>the Argonne Wakefield Accelerator Facility</vt:lpstr>
      <vt:lpstr>the Argonne Wakefield Accelerator Facility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Doran, Scott</dc:creator>
  <cp:lastModifiedBy>Power, John</cp:lastModifiedBy>
  <cp:revision>89</cp:revision>
  <cp:lastPrinted>2018-04-26T21:12:57Z</cp:lastPrinted>
  <dcterms:created xsi:type="dcterms:W3CDTF">2018-06-01T14:12:53Z</dcterms:created>
  <dcterms:modified xsi:type="dcterms:W3CDTF">2020-09-22T00:54:29Z</dcterms:modified>
</cp:coreProperties>
</file>