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67A2-C159-BF48-B1EB-56523564BB41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66A6-8039-E740-B00A-245B06A54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ook_11742_cov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9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38996"/>
            <a:ext cx="8189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Gathered </a:t>
            </a:r>
            <a:r>
              <a:rPr lang="en-US" sz="2400" dirty="0"/>
              <a:t>for </a:t>
            </a:r>
            <a:r>
              <a:rPr lang="en-US" sz="2400" b="1" dirty="0" smtClean="0">
                <a:solidFill>
                  <a:srgbClr val="3366FF"/>
                </a:solidFill>
              </a:rPr>
              <a:t>nanotube </a:t>
            </a:r>
            <a:r>
              <a:rPr lang="en-US" sz="2400" b="1" dirty="0" err="1" smtClean="0">
                <a:solidFill>
                  <a:srgbClr val="3366FF"/>
                </a:solidFill>
              </a:rPr>
              <a:t>wakefield</a:t>
            </a:r>
            <a:r>
              <a:rPr lang="en-US" sz="2400" b="1" dirty="0" smtClean="0">
                <a:solidFill>
                  <a:srgbClr val="3366FF"/>
                </a:solidFill>
              </a:rPr>
              <a:t> acceleration </a:t>
            </a:r>
            <a:r>
              <a:rPr lang="en-US" sz="2400" dirty="0"/>
              <a:t>(</a:t>
            </a:r>
            <a:r>
              <a:rPr lang="en-US" sz="2400" dirty="0" err="1"/>
              <a:t>Fermilab</a:t>
            </a:r>
            <a:r>
              <a:rPr lang="en-US" sz="2400" dirty="0"/>
              <a:t>, 2019)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8913" y="5731674"/>
            <a:ext cx="318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Book published (2020)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62297"/>
              </p:ext>
            </p:extLst>
          </p:nvPr>
        </p:nvGraphicFramePr>
        <p:xfrm>
          <a:off x="222822" y="274638"/>
          <a:ext cx="3866429" cy="480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5486400" imgH="6819900" progId="Word.Document.12">
                  <p:embed/>
                </p:oleObj>
              </mc:Choice>
              <mc:Fallback>
                <p:oleObj name="Document" r:id="rId4" imgW="5486400" imgH="681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822" y="274638"/>
                        <a:ext cx="3866429" cy="480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66303" y="471149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 err="1" smtClean="0">
                <a:solidFill>
                  <a:schemeClr val="bg1"/>
                </a:solidFill>
              </a:rPr>
              <a:t>nanoholes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0198" y="4711493"/>
            <a:ext cx="167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 </a:t>
            </a:r>
            <a:r>
              <a:rPr lang="en-US" dirty="0" err="1" smtClean="0">
                <a:solidFill>
                  <a:srgbClr val="FFFFFF"/>
                </a:solidFill>
              </a:rPr>
              <a:t>nanohole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596" y="-234778"/>
            <a:ext cx="9345127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E.g., X-ray LWFA </a:t>
            </a:r>
            <a:r>
              <a:rPr lang="en-US" b="1" dirty="0" smtClean="0"/>
              <a:t>in </a:t>
            </a:r>
            <a:r>
              <a:rPr lang="en-US" b="1" dirty="0"/>
              <a:t>nanotube vs. uniform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344282"/>
              </p:ext>
            </p:extLst>
          </p:nvPr>
        </p:nvGraphicFramePr>
        <p:xfrm>
          <a:off x="135302" y="603418"/>
          <a:ext cx="7084086" cy="351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5270500" imgH="2755900" progId="Word.Document.12">
                  <p:embed/>
                </p:oleObj>
              </mc:Choice>
              <mc:Fallback>
                <p:oleObj name="Document" r:id="rId3" imgW="5270500" imgH="275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302" y="603418"/>
                        <a:ext cx="7084086" cy="351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5400000">
            <a:off x="-1444003" y="2329053"/>
            <a:ext cx="336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X. Zhang (PRAB 19, 101004  , 2016)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4820" y="1543385"/>
            <a:ext cx="134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b="1" u="sng" dirty="0">
                <a:solidFill>
                  <a:srgbClr val="3366FF"/>
                </a:solidFill>
              </a:rPr>
              <a:t>nanotube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820" y="3055686"/>
            <a:ext cx="16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u="sng" dirty="0"/>
              <a:t>uniform solid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560" y="4005743"/>
            <a:ext cx="80915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few-cycled 1keV </a:t>
            </a:r>
            <a:r>
              <a:rPr lang="en-US" sz="1600" dirty="0">
                <a:solidFill>
                  <a:srgbClr val="FF0000"/>
                </a:solidFill>
              </a:rPr>
              <a:t>X-ray pulse </a:t>
            </a:r>
            <a:r>
              <a:rPr lang="en-US" sz="1600" dirty="0"/>
              <a:t>(</a:t>
            </a:r>
            <a:r>
              <a:rPr lang="en-US" sz="1600" i="1" dirty="0"/>
              <a:t>a</a:t>
            </a:r>
            <a:r>
              <a:rPr lang="en-US" sz="1600" i="1" baseline="-25000" dirty="0"/>
              <a:t>0</a:t>
            </a:r>
            <a:r>
              <a:rPr lang="en-US" sz="1600" baseline="-25000" dirty="0"/>
              <a:t> </a:t>
            </a:r>
            <a:r>
              <a:rPr lang="en-US" sz="1600" dirty="0"/>
              <a:t> ~ O(1)), causing 10TeV/m </a:t>
            </a:r>
            <a:r>
              <a:rPr lang="en-US" sz="1600" dirty="0" err="1"/>
              <a:t>wakefield</a:t>
            </a:r>
            <a:r>
              <a:rPr lang="en-US" sz="1600" dirty="0"/>
              <a:t> in the tube</a:t>
            </a:r>
          </a:p>
          <a:p>
            <a:r>
              <a:rPr lang="en-US" sz="1600" dirty="0"/>
              <a:t>       more strongly confined in the tube                   </a:t>
            </a:r>
            <a:r>
              <a:rPr lang="en-US" sz="1600" dirty="0" err="1"/>
              <a:t>cf</a:t>
            </a:r>
            <a:r>
              <a:rPr lang="en-US" sz="1600" dirty="0"/>
              <a:t>:  uniform solid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" y="4541198"/>
            <a:ext cx="90551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sz="2000" b="1" dirty="0"/>
              <a:t>proof-of-principle experiments, augmented with theory, modeling and diagnostics development</a:t>
            </a:r>
          </a:p>
          <a:p>
            <a:r>
              <a:rPr lang="en-US" sz="2000" b="1" dirty="0"/>
              <a:t>     </a:t>
            </a:r>
            <a:r>
              <a:rPr lang="en-US" sz="2000" dirty="0"/>
              <a:t>CNT diameter: 10s-100s nm, singular or bundle of nanotubes</a:t>
            </a:r>
          </a:p>
          <a:p>
            <a:r>
              <a:rPr lang="en-US" sz="2000" dirty="0"/>
              <a:t>     drivers: 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lasers </a:t>
            </a:r>
            <a:r>
              <a:rPr lang="en-US" sz="2000" dirty="0"/>
              <a:t>(higher harmonic, TFC X-ray) or ultra-dense </a:t>
            </a:r>
            <a:r>
              <a:rPr lang="en-US" sz="2000" i="1" dirty="0"/>
              <a:t>e-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bunch</a:t>
            </a:r>
          </a:p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studies, </a:t>
            </a:r>
            <a:r>
              <a:rPr lang="en-US" sz="2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demo, modeling confirmation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GeV over </a:t>
            </a:r>
            <a:r>
              <a:rPr lang="en-US" sz="2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1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in 4-6 years</a:t>
            </a:r>
          </a:p>
          <a:p>
            <a:r>
              <a:rPr 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Collaborators: </a:t>
            </a:r>
            <a:r>
              <a:rPr lang="en-US" sz="1700" dirty="0" err="1"/>
              <a:t>Mourou</a:t>
            </a:r>
            <a:r>
              <a:rPr lang="en-US" sz="1700" dirty="0"/>
              <a:t>, Geddes, Shiltsev, P. Chen, Corde, </a:t>
            </a:r>
            <a:r>
              <a:rPr lang="en-US" sz="1700" dirty="0" err="1"/>
              <a:t>Taborek</a:t>
            </a:r>
            <a:r>
              <a:rPr lang="en-US" sz="1700" dirty="0"/>
              <a:t>, Dollar, Hakimi, Sahai, Zhang, Bulanov, ELI-ALPS, </a:t>
            </a:r>
            <a:r>
              <a:rPr lang="en-US" sz="1700" dirty="0" err="1"/>
              <a:t>Kawachi</a:t>
            </a:r>
            <a:r>
              <a:rPr lang="en-US" sz="1700" dirty="0"/>
              <a:t> (QST), Sone (JST), </a:t>
            </a:r>
            <a:r>
              <a:rPr lang="en-US" sz="1700" dirty="0" err="1"/>
              <a:t>Iijima</a:t>
            </a:r>
            <a:r>
              <a:rPr lang="en-US" sz="1700" dirty="0"/>
              <a:t>, …. (open armed, see following speakers, too)</a:t>
            </a:r>
          </a:p>
        </p:txBody>
      </p:sp>
    </p:spTree>
    <p:extLst>
      <p:ext uri="{BB962C8B-B14F-4D97-AF65-F5344CB8AC3E}">
        <p14:creationId xmlns:p14="http://schemas.microsoft.com/office/powerpoint/2010/main" val="166036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210</Words>
  <Application>Microsoft Macintosh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Document</vt:lpstr>
      <vt:lpstr>Microsoft Word Document</vt:lpstr>
      <vt:lpstr>PowerPoint Presentation</vt:lpstr>
      <vt:lpstr>E.g., X-ray LWFA in nanotube vs. uniform </vt:lpstr>
    </vt:vector>
  </TitlesOfParts>
  <Company>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Toshiki Tajima</dc:creator>
  <cp:lastModifiedBy>Toshiki Tajima</cp:lastModifiedBy>
  <cp:revision>9</cp:revision>
  <dcterms:created xsi:type="dcterms:W3CDTF">2020-09-17T17:57:48Z</dcterms:created>
  <dcterms:modified xsi:type="dcterms:W3CDTF">2020-09-17T22:12:34Z</dcterms:modified>
</cp:coreProperties>
</file>