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701" r:id="rId2"/>
    <p:sldId id="693" r:id="rId3"/>
    <p:sldId id="699" r:id="rId4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242"/>
  </p:normalViewPr>
  <p:slideViewPr>
    <p:cSldViewPr snapToGrid="0" snapToObjects="1">
      <p:cViewPr varScale="1">
        <p:scale>
          <a:sx n="116" d="100"/>
          <a:sy n="116" d="100"/>
        </p:scale>
        <p:origin x="9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DB5D9-E2C6-F348-ACE6-DAA8FE0E92FA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0F50B-E514-F549-A0C8-A76A1C737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94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I can certainly refer to Joel's slides on DLA on chip since the goal and the concept are the same:</a:t>
                </a:r>
                <a:endParaRPr lang="en-GB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cost-effective tabletop dielectric accelerator: based on a laser-driven optic-integrated chip.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 our </a:t>
                </a:r>
                <a:r>
                  <a:rPr lang="en-GB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LoI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we propose dielectric Photonic Crystals (PhC)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hollow-core waveguides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since such “interaction structures” can support a suitable synchronous electromagnetic guided mode or resonant mode capable to accelerate charged particles.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 interaction structures can be also viewed as an alternative to the transversely illuminated PRD configurations which have an intrinsically limited interaction length, because they require a plane wave that impinges laterally throughout the whole structure's length [2, 3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].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structures consisting in a collinear structure that employees the same path for the accelerating electromagnetic field and for the particle beam</a:t>
                </a:r>
                <a:r>
                  <a:rPr lang="en-IT" dirty="0">
                    <a:effectLst/>
                  </a:rPr>
                  <a:t> </a:t>
                </a:r>
                <a:endParaRPr lang="en-GB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1200" b="1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 order to have both high laser-induced accelerating gradients and adequate interaction length, it could be very helpful to use extended accelerating structures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(with possibly co-linear propagation of the accelerating electromagnetic field and the particle to be accelerated [5]). </a:t>
                </a:r>
                <a:endParaRPr lang="en-IT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GB" dirty="0"/>
              </a:p>
              <a:p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 particular, in presence of guided modes or resonant cavity modes,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interaction can be extended on relatively long distances in order to achieve adequate final energies.</a:t>
                </a:r>
                <a:endParaRPr lang="en-IT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it-I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Si possono commentare le differenze tra i due </a:t>
                </a:r>
                <a:r>
                  <a:rPr lang="it-IT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couplers</a:t>
                </a:r>
                <a:r>
                  <a:rPr lang="it-I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: guida TLC ed ACC parallele in un caso</a:t>
                </a:r>
                <a:endParaRPr lang="en-IT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it-I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ortogonali nell’altro: </a:t>
                </a:r>
                <a:r>
                  <a:rPr lang="it-IT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convesione</a:t>
                </a:r>
                <a:r>
                  <a:rPr lang="it-I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completa del modo da TLC ad ACC 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it-IT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once the conversion has taken place</a:t>
                </a:r>
                <a:endParaRPr lang="en-IT" dirty="0">
                  <a:effectLst/>
                </a:endParaRPr>
              </a:p>
              <a:p>
                <a:pPr algn="just"/>
                <a:r>
                  <a:rPr lang="en-GB" dirty="0"/>
                  <a:t>The coupler satisfies the following requirements: </a:t>
                </a:r>
              </a:p>
              <a:p>
                <a:endParaRPr lang="en-GB" dirty="0"/>
              </a:p>
              <a:p>
                <a:endParaRPr lang="en-GB" dirty="0">
                  <a:latin typeface="Helvetica" pitchFamily="2" charset="0"/>
                </a:endParaRPr>
              </a:p>
              <a:p>
                <a:r>
                  <a:rPr lang="en-GB" dirty="0">
                    <a:latin typeface="Helvetica" pitchFamily="2" charset="0"/>
                  </a:rPr>
                  <a:t>the input waveguide </a:t>
                </a:r>
                <a:r>
                  <a:rPr lang="en-GB" b="1" dirty="0">
                    <a:latin typeface="Helvetica" pitchFamily="2" charset="0"/>
                  </a:rPr>
                  <a:t>perpendicularly</a:t>
                </a:r>
                <a:r>
                  <a:rPr lang="en-GB" dirty="0">
                    <a:latin typeface="Helvetica" pitchFamily="2" charset="0"/>
                  </a:rPr>
                  <a:t> couples </a:t>
                </a:r>
                <a:r>
                  <a:rPr lang="en-GB" b="1" dirty="0">
                    <a:latin typeface="Helvetica" pitchFamily="2" charset="0"/>
                  </a:rPr>
                  <a:t>the power propagating in the TE10-like </a:t>
                </a:r>
                <a:r>
                  <a:rPr lang="en-GB" dirty="0">
                    <a:latin typeface="Helvetica" pitchFamily="2" charset="0"/>
                  </a:rPr>
                  <a:t>mode of the waveguide into </a:t>
                </a:r>
                <a:r>
                  <a:rPr lang="en-GB" b="1" dirty="0">
                    <a:latin typeface="Helvetica" pitchFamily="2" charset="0"/>
                  </a:rPr>
                  <a:t>the accelerating TM01-like </a:t>
                </a:r>
                <a:r>
                  <a:rPr lang="en-GB" dirty="0">
                    <a:latin typeface="Helvetica" pitchFamily="2" charset="0"/>
                  </a:rPr>
                  <a:t>mode of the beam channel</a:t>
                </a:r>
                <a:endParaRPr lang="en-GB" dirty="0">
                  <a:effectLst/>
                  <a:latin typeface="Helvetica" pitchFamily="2" charset="0"/>
                </a:endParaRPr>
              </a:p>
              <a:p>
                <a:endParaRPr lang="en-GB" dirty="0"/>
              </a:p>
              <a:p>
                <a:endParaRPr lang="en-GB" dirty="0"/>
              </a:p>
              <a:p>
                <a:pPr algn="just"/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it excites only the fundamental accelerating mode having an excellent uniformity, avoiding higher order modes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it can handle high power without breakdown being based on an hollow-core diel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b="1" dirty="0"/>
                  <a:t>- Different interaction structures for different particle velocity</a:t>
                </a:r>
                <a:r>
                  <a:rPr lang="en-GB" dirty="0"/>
                  <a:t>. </a:t>
                </a:r>
                <a:endParaRPr lang="en-IT" dirty="0"/>
              </a:p>
              <a:p>
                <a:pPr algn="ctr"/>
                <a:r>
                  <a:rPr lang="en-GB" sz="1200" b="1" dirty="0"/>
                  <a:t>low beta </a:t>
                </a:r>
                <a:r>
                  <a:rPr lang="en-GB" sz="1200" dirty="0"/>
                  <a:t>( 0.02&lt;</a:t>
                </a:r>
                <a:r>
                  <a:rPr lang="el-GR" sz="1200" dirty="0">
                    <a:ea typeface="Cambria Math" panose="02040503050406030204" pitchFamily="18" charset="0"/>
                  </a:rPr>
                  <a:t> </a:t>
                </a:r>
                <a:r>
                  <a:rPr lang="el-GR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𝛽</a:t>
                </a:r>
                <a:r>
                  <a:rPr lang="it-IT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&lt;0.5)</a:t>
                </a:r>
                <a:r>
                  <a:rPr lang="en-GB" sz="1200" dirty="0"/>
                  <a:t> </a:t>
                </a:r>
                <a:r>
                  <a:rPr lang="en-GB" sz="1200" b="1" dirty="0"/>
                  <a:t>section</a:t>
                </a:r>
                <a:r>
                  <a:rPr lang="en-GB" sz="1200" dirty="0"/>
                  <a:t> </a:t>
                </a:r>
                <a:r>
                  <a:rPr lang="en-GB" sz="1200" b="1" dirty="0"/>
                  <a:t>of the integrated DLA :</a:t>
                </a:r>
              </a:p>
              <a:p>
                <a:pPr algn="ctr"/>
                <a:r>
                  <a:rPr lang="en-GB" sz="1200" b="1" dirty="0"/>
                  <a:t>Silicon On Insulator (SOI) wafer to form subwavelength grating slot waveguides (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dirty="0"/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4D3EA-FD92-D744-9103-EEC4640A6688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036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2C817-A0B2-4147-9B7C-4791029FA99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82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74990-B75C-FF49-AC51-2004C1481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C299C-136F-A647-8648-60712C66B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B792F-8B7C-C347-9680-EDDD8E0A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9958-ADF9-B846-8101-ED2052EAF4D7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924E-6D8A-CB47-8021-494B6359F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BB24F-9BB2-C44F-9338-C3D67875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F4A7-01AF-344E-9CC8-95C3E28BB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69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0B312-7C22-5643-8BED-7CB60D6EC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4223D8-5D64-F74A-B7D2-C90E7A9F4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44BC0-0DD1-014F-BC9A-6A05077CF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9958-ADF9-B846-8101-ED2052EAF4D7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421CF-4C5D-8343-B856-6F13232AC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ED242-A875-3242-ABAE-463A0BF34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F4A7-01AF-344E-9CC8-95C3E28BB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59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558B67-A315-B646-94A0-4BDFFA589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C556B-37E9-A046-89BB-3DBC7C573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9DD18-03E2-A945-A092-27C183BD2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9958-ADF9-B846-8101-ED2052EAF4D7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2BB2C-9DD0-BE4E-9C1A-F99E529DC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D4C35-9EEE-E048-B18D-7DBABA35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F4A7-01AF-344E-9CC8-95C3E28BB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61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FFF44-2714-7F49-8DE9-1976F33F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4BBD1-16C6-694B-9713-0C94392EF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69E93-646A-FA44-AB39-6DBBC32A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9958-ADF9-B846-8101-ED2052EAF4D7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C4EC7-9978-2F44-ABDC-70DBA154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C952C-ECF5-4F46-83BC-C58897A8B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F4A7-01AF-344E-9CC8-95C3E28BB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86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19436-CAAD-2945-866C-744F886B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5B74B-8F15-DF40-A316-7E8A37BD2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26C56-CE13-8946-8261-4B1C8290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9958-ADF9-B846-8101-ED2052EAF4D7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B25C1-7321-C14E-A613-2281387A6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B15E7-DA3C-C147-BCE2-0FB2F8E2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F4A7-01AF-344E-9CC8-95C3E28BB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10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BD848-74C3-2146-983D-ACED1367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8C4C6-3618-794C-92A2-915D96417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A07E1-1064-B44B-A06C-F609CB01B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D923B-ED1D-9B4A-9F9F-513E131C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9958-ADF9-B846-8101-ED2052EAF4D7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3B923-0D76-D445-AF45-111E8EEA8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F6D46-8AAB-BC48-8B4A-8B9466109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F4A7-01AF-344E-9CC8-95C3E28BB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1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45FE-2FB9-5544-BB0E-A63B00B1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633A7-86BE-594E-B6A9-4247D54D5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09196-0B5D-D04D-B281-CF26F362F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8B59C-CE7A-6E4B-89D2-0CA2B5936A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1C3203-1587-8241-A828-63B12CD866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387DE3-D9FB-3F47-B48A-BDB47928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9958-ADF9-B846-8101-ED2052EAF4D7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F7E873-7F00-4742-9A58-DB373C1B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F9D083-9DEB-D84F-9C02-7FE49AEF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F4A7-01AF-344E-9CC8-95C3E28BB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89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A1F98-9683-EC4F-A342-9897BCA8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9EFDD-42A8-EA48-8CEA-5D3458755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9958-ADF9-B846-8101-ED2052EAF4D7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1E1F5-9B91-2A4A-BF64-64582B07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95F20-F98C-064B-B703-06015D7A6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F4A7-01AF-344E-9CC8-95C3E28BB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47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F339A-ADE6-2F48-80FC-671EF09F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9958-ADF9-B846-8101-ED2052EAF4D7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B14534-775B-CC4C-B7C1-549C58C45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7D9AF-93F1-2242-B895-D17C53DA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F4A7-01AF-344E-9CC8-95C3E28BB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79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263D7-D5A7-1E4E-8031-5E1790493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AB553-68E5-0B40-AE0C-70A1F2A24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51918-99D8-2440-9ECE-656245CB2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7AD93-2EC2-4B43-B9F6-5CC02EC5D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9958-ADF9-B846-8101-ED2052EAF4D7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7A95E-227A-264F-8553-1EB28EEB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517CB-9923-F344-96AE-ACB67DDE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F4A7-01AF-344E-9CC8-95C3E28BB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94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57C19-28F3-7C46-A52A-D17DDEB43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F76326-1C3F-EE46-AEA9-27AC907E5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082D1-DF4F-334F-B28F-0089FE405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185DD-86CA-334C-A51A-7630E635E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9958-ADF9-B846-8101-ED2052EAF4D7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A456E-BC27-134E-809F-A4CF114E8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30B98-44A9-1543-B55C-64524E81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F4A7-01AF-344E-9CC8-95C3E28BB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29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684278-B267-F847-9AE9-7E6FB6D6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FF4E5-D995-8B4B-BF0C-10056657A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5DC99-F504-1548-B8D8-43D6F2E65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9958-ADF9-B846-8101-ED2052EAF4D7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2F84C-F63F-164F-8130-EE14120C2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4A87-0631-EB41-A00F-C00C3E430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F4A7-01AF-344E-9CC8-95C3E28BB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27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tif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26797-AAF7-564B-87EC-CD4358443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262"/>
            <a:ext cx="12192000" cy="662782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/>
              <a:t>Photonic Crystal (PhC)-based  Dielectric Laser Accelerator (DLA)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A17AC-3198-2E48-AB9A-953F3701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501650"/>
          </a:xfrm>
        </p:spPr>
        <p:txBody>
          <a:bodyPr/>
          <a:lstStyle/>
          <a:p>
            <a:r>
              <a:rPr lang="en-GB" dirty="0"/>
              <a:t>G. Torrisi, AF6 session 'New acceleration concepts’ meeting September 23</a:t>
            </a:r>
            <a:r>
              <a:rPr lang="en-GB" baseline="30000" dirty="0"/>
              <a:t>rd</a:t>
            </a:r>
            <a:r>
              <a:rPr lang="en-GB" dirty="0"/>
              <a:t> - 2020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3242C9-0E78-1641-B5A0-AEFE864A61AB}"/>
              </a:ext>
            </a:extLst>
          </p:cNvPr>
          <p:cNvSpPr/>
          <p:nvPr/>
        </p:nvSpPr>
        <p:spPr>
          <a:xfrm>
            <a:off x="0" y="646143"/>
            <a:ext cx="122047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G. Torrisi</a:t>
            </a:r>
            <a:r>
              <a:rPr lang="it-IT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L. Celona</a:t>
            </a:r>
            <a:r>
              <a:rPr lang="it-IT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 Gammino</a:t>
            </a:r>
            <a:r>
              <a:rPr lang="it-IT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G. S. Mauro</a:t>
            </a:r>
            <a:r>
              <a:rPr lang="it-IT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 Mascali</a:t>
            </a:r>
            <a:r>
              <a:rPr lang="it-IT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G. Sorbello</a:t>
            </a:r>
            <a:r>
              <a:rPr lang="it-IT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1, 2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Locatelli</a:t>
            </a:r>
            <a:r>
              <a:rPr lang="it-IT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3,4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C. De Angelis</a:t>
            </a:r>
            <a:r>
              <a:rPr lang="it-IT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3,4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Gallo</a:t>
            </a:r>
            <a:r>
              <a:rPr lang="it-IT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 Bellaveglia</a:t>
            </a:r>
            <a:r>
              <a:rPr lang="it-IT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 Diomede</a:t>
            </a:r>
            <a:r>
              <a:rPr lang="it-IT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L. Piersanti</a:t>
            </a:r>
            <a:r>
              <a:rPr lang="it-IT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G. Della Valle</a:t>
            </a:r>
            <a:r>
              <a:rPr lang="it-IT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Bacci</a:t>
            </a:r>
            <a:r>
              <a:rPr lang="it-IT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000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20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INFN-LNS, Catania, Italy</a:t>
            </a:r>
            <a:endParaRPr lang="en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000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20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University of Catania, Catania, Italy</a:t>
            </a:r>
            <a:endParaRPr lang="en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000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it-IT" sz="20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University of Brescia, Brescia</a:t>
            </a:r>
            <a:endParaRPr lang="en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000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it-IT" sz="20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INFN-LASA, Milano, Italy</a:t>
            </a:r>
            <a:endParaRPr lang="en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000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it-IT" sz="20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INFN-LNF, Frascati, Italy</a:t>
            </a:r>
            <a:endParaRPr lang="en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000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it-IT" sz="2000" i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Politecnico di Milano, Milano, Italy</a:t>
            </a:r>
            <a:endParaRPr lang="en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5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173CB6-74BD-CE4F-A39A-DE51A64FA1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635" y="3789721"/>
            <a:ext cx="3112730" cy="22230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09D7B08-6C72-AB42-9F0D-4F621FC1B301}"/>
              </a:ext>
            </a:extLst>
          </p:cNvPr>
          <p:cNvSpPr txBox="1"/>
          <p:nvPr/>
        </p:nvSpPr>
        <p:spPr>
          <a:xfrm>
            <a:off x="4004896" y="5061155"/>
            <a:ext cx="826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Laser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F3C0904-F88B-D641-84B7-F8DCAE4BA2C0}"/>
              </a:ext>
            </a:extLst>
          </p:cNvPr>
          <p:cNvSpPr txBox="1"/>
          <p:nvPr/>
        </p:nvSpPr>
        <p:spPr>
          <a:xfrm>
            <a:off x="4003397" y="4349795"/>
            <a:ext cx="974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4"/>
                </a:solidFill>
              </a:rPr>
              <a:t>beam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1E767C1-D0D1-F646-971D-C9FFFB4E701D}"/>
              </a:ext>
            </a:extLst>
          </p:cNvPr>
          <p:cNvCxnSpPr>
            <a:cxnSpLocks/>
          </p:cNvCxnSpPr>
          <p:nvPr/>
        </p:nvCxnSpPr>
        <p:spPr>
          <a:xfrm>
            <a:off x="4584772" y="5217645"/>
            <a:ext cx="1821030" cy="6728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C7B3A54-23B6-E74B-9A2A-05DBED734291}"/>
              </a:ext>
            </a:extLst>
          </p:cNvPr>
          <p:cNvCxnSpPr>
            <a:cxnSpLocks/>
          </p:cNvCxnSpPr>
          <p:nvPr/>
        </p:nvCxnSpPr>
        <p:spPr>
          <a:xfrm rot="1754912" flipV="1">
            <a:off x="4655905" y="3788324"/>
            <a:ext cx="2845730" cy="1621788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862B50B9-1DD5-8147-A9C4-AE0B8312C714}"/>
              </a:ext>
            </a:extLst>
          </p:cNvPr>
          <p:cNvSpPr/>
          <p:nvPr/>
        </p:nvSpPr>
        <p:spPr>
          <a:xfrm rot="643790">
            <a:off x="4416124" y="4587175"/>
            <a:ext cx="34349" cy="34349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BF315EE-12ED-7746-8107-43B020F67348}"/>
              </a:ext>
            </a:extLst>
          </p:cNvPr>
          <p:cNvSpPr/>
          <p:nvPr/>
        </p:nvSpPr>
        <p:spPr>
          <a:xfrm>
            <a:off x="4090202" y="5998202"/>
            <a:ext cx="3953941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600" b="1" i="1" dirty="0"/>
              <a:t>2D</a:t>
            </a:r>
            <a:r>
              <a:rPr lang="it-IT" sz="1600" i="1" dirty="0"/>
              <a:t>  longitudinal Photonic Crystal  </a:t>
            </a:r>
          </a:p>
          <a:p>
            <a:pPr algn="ctr"/>
            <a:r>
              <a:rPr lang="it-IT" sz="1600" b="1" i="1" dirty="0"/>
              <a:t>Directional Coupler</a:t>
            </a:r>
            <a:endParaRPr lang="en-GB" sz="1600" b="1" i="1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7EE92B55-A2CF-8B40-8CB9-D3183D64CEE2}"/>
              </a:ext>
            </a:extLst>
          </p:cNvPr>
          <p:cNvSpPr txBox="1">
            <a:spLocks/>
          </p:cNvSpPr>
          <p:nvPr/>
        </p:nvSpPr>
        <p:spPr>
          <a:xfrm>
            <a:off x="15970" y="20754"/>
            <a:ext cx="1219200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/>
              <a:t>Photonic Crystal (PhC)-based  Dielectric Laser Accelerator (DLA)</a:t>
            </a:r>
          </a:p>
        </p:txBody>
      </p:sp>
      <p:sp>
        <p:nvSpPr>
          <p:cNvPr id="47" name="Footer Placeholder 3">
            <a:extLst>
              <a:ext uri="{FF2B5EF4-FFF2-40B4-BE49-F238E27FC236}">
                <a16:creationId xmlns:a16="http://schemas.microsoft.com/office/drawing/2014/main" id="{4A00B248-97E3-3846-AE87-5E389CE67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175" y="6635750"/>
            <a:ext cx="11741515" cy="196573"/>
          </a:xfrm>
        </p:spPr>
        <p:txBody>
          <a:bodyPr/>
          <a:lstStyle/>
          <a:p>
            <a:r>
              <a:rPr lang="en-GB" dirty="0"/>
              <a:t>G. Torrisi, AF6 session 'New acceleration concepts’ meeting September 23</a:t>
            </a:r>
            <a:r>
              <a:rPr lang="en-GB" baseline="30000" dirty="0"/>
              <a:t>rd</a:t>
            </a:r>
            <a:r>
              <a:rPr lang="en-GB" dirty="0"/>
              <a:t> - 2020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4D171C6-A427-E649-9506-4EB0C2E7A29D}"/>
              </a:ext>
            </a:extLst>
          </p:cNvPr>
          <p:cNvSpPr/>
          <p:nvPr/>
        </p:nvSpPr>
        <p:spPr>
          <a:xfrm>
            <a:off x="3317291" y="845279"/>
            <a:ext cx="5679962" cy="2523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u="sng" dirty="0" err="1">
                <a:solidFill>
                  <a:srgbClr val="00B050"/>
                </a:solidFill>
              </a:rPr>
              <a:t>LoI</a:t>
            </a:r>
            <a:r>
              <a:rPr lang="en-GB" sz="2000" b="1" u="sng" dirty="0">
                <a:solidFill>
                  <a:srgbClr val="00B050"/>
                </a:solidFill>
              </a:rPr>
              <a:t> Core Ideas:</a:t>
            </a:r>
            <a:endParaRPr lang="en-GB" sz="2000" u="sng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Hollow-core waveguides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GB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power handling</a:t>
            </a:r>
            <a:endParaRPr lang="en-IT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u="sng" dirty="0"/>
              <a:t>High interaction impedance</a:t>
            </a:r>
            <a:r>
              <a:rPr lang="en-GB" u="sng" dirty="0"/>
              <a:t> </a:t>
            </a:r>
            <a:r>
              <a:rPr lang="en-GB" u="sng" dirty="0" err="1"/>
              <a:t>Z</a:t>
            </a:r>
            <a:r>
              <a:rPr lang="en-GB" u="sng" baseline="-25000" dirty="0" err="1"/>
              <a:t>c</a:t>
            </a:r>
            <a:r>
              <a:rPr lang="en-GB" u="sng" baseline="-25000" dirty="0"/>
              <a:t> </a:t>
            </a:r>
            <a:r>
              <a:rPr lang="en-GB" dirty="0"/>
              <a:t>and</a:t>
            </a:r>
            <a:r>
              <a:rPr lang="en-GB" baseline="-25000" dirty="0"/>
              <a:t> </a:t>
            </a:r>
            <a:r>
              <a:rPr lang="en-GB" dirty="0"/>
              <a:t>accelerating gradient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Continuous wave </a:t>
            </a:r>
            <a:r>
              <a:rPr lang="en-GB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(CW)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laser operation </a:t>
            </a:r>
            <a:r>
              <a:rPr lang="en-GB" dirty="0"/>
              <a:t>(1-5 µm)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Collinear </a:t>
            </a:r>
            <a:r>
              <a:rPr lang="en-GB" u="sng" dirty="0"/>
              <a:t>co-propagating</a:t>
            </a:r>
            <a:r>
              <a:rPr lang="en-GB" dirty="0"/>
              <a:t> laser and beam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Sub-wavelength features for </a:t>
            </a:r>
            <a:r>
              <a:rPr lang="en-GB" b="1" u="sng" dirty="0"/>
              <a:t>sub-relativistic particles</a:t>
            </a:r>
            <a:endParaRPr lang="en-GB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Integrated </a:t>
            </a:r>
            <a:r>
              <a:rPr lang="en-GB" b="1" u="sng" dirty="0"/>
              <a:t>nano-proton-source</a:t>
            </a:r>
            <a:r>
              <a:rPr lang="en-GB" dirty="0"/>
              <a:t> for</a:t>
            </a:r>
            <a:r>
              <a:rPr lang="en-GB" b="1" dirty="0"/>
              <a:t> </a:t>
            </a:r>
            <a:r>
              <a:rPr lang="en-GB" b="1" u="sng" dirty="0"/>
              <a:t>proton-DLA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5BB3EF-FC13-CB4F-AD75-236BF102E8F3}"/>
              </a:ext>
            </a:extLst>
          </p:cNvPr>
          <p:cNvGrpSpPr/>
          <p:nvPr/>
        </p:nvGrpSpPr>
        <p:grpSpPr>
          <a:xfrm>
            <a:off x="8513609" y="3768237"/>
            <a:ext cx="3462073" cy="2430780"/>
            <a:chOff x="8165772" y="3658467"/>
            <a:chExt cx="3462073" cy="24307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51B1E0C-BC05-BD47-99B4-B0FDAD1BE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4595" y="3658467"/>
              <a:ext cx="3143250" cy="243078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E96E68D-1BAA-BE46-8CF4-DB940232A6C9}"/>
                </a:ext>
              </a:extLst>
            </p:cNvPr>
            <p:cNvGrpSpPr/>
            <p:nvPr/>
          </p:nvGrpSpPr>
          <p:grpSpPr>
            <a:xfrm rot="717431">
              <a:off x="8165772" y="4020922"/>
              <a:ext cx="3368681" cy="1788998"/>
              <a:chOff x="5529988" y="1059624"/>
              <a:chExt cx="4932092" cy="2881204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6C3E63E-0D6F-0344-9927-33825EAEE8D4}"/>
                  </a:ext>
                </a:extLst>
              </p:cNvPr>
              <p:cNvSpPr txBox="1"/>
              <p:nvPr/>
            </p:nvSpPr>
            <p:spPr>
              <a:xfrm>
                <a:off x="9737203" y="2374064"/>
                <a:ext cx="724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beam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D7936AD-2D20-864D-96F7-D2A0149FB59B}"/>
                  </a:ext>
                </a:extLst>
              </p:cNvPr>
              <p:cNvSpPr txBox="1"/>
              <p:nvPr/>
            </p:nvSpPr>
            <p:spPr>
              <a:xfrm>
                <a:off x="9868006" y="1966901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o</a:t>
                </a: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7C0AB3E5-C8DC-0143-8948-FD8C87F3F292}"/>
                  </a:ext>
                </a:extLst>
              </p:cNvPr>
              <p:cNvCxnSpPr>
                <a:cxnSpLocks/>
              </p:cNvCxnSpPr>
              <p:nvPr/>
            </p:nvCxnSpPr>
            <p:spPr>
              <a:xfrm rot="20882569">
                <a:off x="6131621" y="1274361"/>
                <a:ext cx="3791863" cy="1463043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39C056A-56CC-3B49-A189-2F4E77F5F366}"/>
                  </a:ext>
                </a:extLst>
              </p:cNvPr>
              <p:cNvSpPr/>
              <p:nvPr/>
            </p:nvSpPr>
            <p:spPr>
              <a:xfrm>
                <a:off x="5529988" y="1059624"/>
                <a:ext cx="651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TM</a:t>
                </a:r>
                <a:r>
                  <a:rPr lang="en-GB" baseline="-25000" dirty="0"/>
                  <a:t>01</a:t>
                </a:r>
                <a:endParaRPr lang="en-GB" dirty="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3A121C7-9E60-0246-A3A9-5B1F84B62E7B}"/>
                  </a:ext>
                </a:extLst>
              </p:cNvPr>
              <p:cNvSpPr txBox="1"/>
              <p:nvPr/>
            </p:nvSpPr>
            <p:spPr>
              <a:xfrm rot="306519">
                <a:off x="7527922" y="3571496"/>
                <a:ext cx="566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TE</a:t>
                </a:r>
                <a:r>
                  <a:rPr lang="en-GB" baseline="-25000" dirty="0"/>
                  <a:t>10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E7EA564-EC34-0342-B203-42B6AF5907CA}"/>
              </a:ext>
            </a:extLst>
          </p:cNvPr>
          <p:cNvGrpSpPr/>
          <p:nvPr/>
        </p:nvGrpSpPr>
        <p:grpSpPr>
          <a:xfrm>
            <a:off x="179766" y="856458"/>
            <a:ext cx="3137525" cy="2484775"/>
            <a:chOff x="70565" y="900417"/>
            <a:chExt cx="3137525" cy="2484775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DC3C69F-B9C4-B34C-B6E3-14E972D9CF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604" y="900417"/>
              <a:ext cx="2953426" cy="1888835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3C67A60-AB06-C045-9E11-D03A5A164CBE}"/>
                </a:ext>
              </a:extLst>
            </p:cNvPr>
            <p:cNvSpPr txBox="1"/>
            <p:nvPr/>
          </p:nvSpPr>
          <p:spPr>
            <a:xfrm>
              <a:off x="70565" y="2831194"/>
              <a:ext cx="3137525" cy="5539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GB" sz="1600" i="1" dirty="0"/>
                <a:t>DLA </a:t>
              </a:r>
              <a:r>
                <a:rPr lang="en-GB" sz="1600" b="1" i="1" dirty="0"/>
                <a:t>high-Q  photonic-crystal cavity </a:t>
              </a:r>
            </a:p>
            <a:p>
              <a:pPr algn="ctr"/>
              <a:r>
                <a:rPr lang="en-GB" sz="1400" i="1" dirty="0"/>
                <a:t>[courtesy of C2N]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3B1201-30A6-1C4A-87F2-9080C97C028E}"/>
              </a:ext>
            </a:extLst>
          </p:cNvPr>
          <p:cNvGrpSpPr/>
          <p:nvPr/>
        </p:nvGrpSpPr>
        <p:grpSpPr>
          <a:xfrm>
            <a:off x="217174" y="3643526"/>
            <a:ext cx="3273550" cy="2996429"/>
            <a:chOff x="258835" y="3595359"/>
            <a:chExt cx="3600907" cy="329607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C3EDCA7-54B6-E446-9BF4-E09D1F8F6242}"/>
                </a:ext>
              </a:extLst>
            </p:cNvPr>
            <p:cNvSpPr txBox="1"/>
            <p:nvPr/>
          </p:nvSpPr>
          <p:spPr>
            <a:xfrm>
              <a:off x="363673" y="646299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i="1" dirty="0"/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5A0F1599-BD10-DD4E-9FC1-A7645159C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735" y="3595359"/>
              <a:ext cx="3555007" cy="26682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857A88-6862-F24C-937D-7862B8D91D8A}"/>
                </a:ext>
              </a:extLst>
            </p:cNvPr>
            <p:cNvSpPr/>
            <p:nvPr/>
          </p:nvSpPr>
          <p:spPr>
            <a:xfrm>
              <a:off x="258835" y="6248179"/>
              <a:ext cx="3394267" cy="64325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GB" sz="1600" i="1" dirty="0"/>
                <a:t>RFQ-like 2D  </a:t>
              </a:r>
              <a:r>
                <a:rPr lang="en-GB" sz="1600" b="1" i="1" dirty="0"/>
                <a:t>Longitudinal PBG</a:t>
              </a:r>
            </a:p>
            <a:p>
              <a:pPr algn="ctr"/>
              <a:r>
                <a:rPr lang="en-GB" sz="1600" i="1" dirty="0"/>
                <a:t>for tabletop</a:t>
              </a:r>
              <a:r>
                <a:rPr lang="en-GB" sz="1600" b="1" i="1" dirty="0"/>
                <a:t> proton-DLA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AA374E-1787-2148-B4FF-5019B09070D1}"/>
                </a:ext>
              </a:extLst>
            </p:cNvPr>
            <p:cNvSpPr txBox="1"/>
            <p:nvPr/>
          </p:nvSpPr>
          <p:spPr>
            <a:xfrm>
              <a:off x="258835" y="5779596"/>
              <a:ext cx="17372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IT"/>
              </a:defPPr>
            </a:lstStyle>
            <a:p>
              <a:r>
                <a:rPr lang="en-GB" sz="1200" b="1" i="1" dirty="0"/>
                <a:t>modulation</a:t>
              </a:r>
              <a:r>
                <a:rPr lang="en-GB" sz="1200" i="1" dirty="0"/>
                <a:t> of the</a:t>
              </a:r>
            </a:p>
            <a:p>
              <a:r>
                <a:rPr lang="en-GB" sz="1200" i="1" dirty="0"/>
                <a:t>dielectric “electrode”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12BB160-917E-7249-8AA9-E8291E730D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0156" y="4929467"/>
              <a:ext cx="659245" cy="90469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2CE324-7234-1F4A-A9E2-E1E6FAD5CCC5}"/>
              </a:ext>
            </a:extLst>
          </p:cNvPr>
          <p:cNvGrpSpPr/>
          <p:nvPr/>
        </p:nvGrpSpPr>
        <p:grpSpPr>
          <a:xfrm>
            <a:off x="9038830" y="781690"/>
            <a:ext cx="3300297" cy="2919601"/>
            <a:chOff x="9038830" y="781690"/>
            <a:chExt cx="3300297" cy="291960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764D42A-6B9C-DB4B-98C9-57AF05B774FD}"/>
                </a:ext>
              </a:extLst>
            </p:cNvPr>
            <p:cNvGrpSpPr/>
            <p:nvPr/>
          </p:nvGrpSpPr>
          <p:grpSpPr>
            <a:xfrm>
              <a:off x="9038830" y="856458"/>
              <a:ext cx="3300297" cy="2844833"/>
              <a:chOff x="4891534" y="3555058"/>
              <a:chExt cx="3300297" cy="284483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4A9B643-22EE-2249-96F3-76A3A764C605}"/>
                  </a:ext>
                </a:extLst>
              </p:cNvPr>
              <p:cNvGrpSpPr/>
              <p:nvPr/>
            </p:nvGrpSpPr>
            <p:grpSpPr>
              <a:xfrm>
                <a:off x="4891534" y="3555058"/>
                <a:ext cx="3300297" cy="2844833"/>
                <a:chOff x="4891534" y="3555058"/>
                <a:chExt cx="3300297" cy="2844833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D3B18D0B-F770-8549-B061-4B4B499B1422}"/>
                    </a:ext>
                  </a:extLst>
                </p:cNvPr>
                <p:cNvGrpSpPr/>
                <p:nvPr/>
              </p:nvGrpSpPr>
              <p:grpSpPr>
                <a:xfrm>
                  <a:off x="4891534" y="3555058"/>
                  <a:ext cx="3300297" cy="2844833"/>
                  <a:chOff x="1549035" y="1505950"/>
                  <a:chExt cx="3993361" cy="3129314"/>
                </a:xfrm>
              </p:grpSpPr>
              <p:pic>
                <p:nvPicPr>
                  <p:cNvPr id="32" name="Picture 31">
                    <a:extLst>
                      <a:ext uri="{FF2B5EF4-FFF2-40B4-BE49-F238E27FC236}">
                        <a16:creationId xmlns:a16="http://schemas.microsoft.com/office/drawing/2014/main" id="{3AFFF8D7-D5FA-0349-8880-DB2B22AAA6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590584" y="1505950"/>
                    <a:ext cx="3374229" cy="2790564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</p:pic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3868A296-6015-1843-9D78-81FE797CB844}"/>
                      </a:ext>
                    </a:extLst>
                  </p:cNvPr>
                  <p:cNvSpPr txBox="1"/>
                  <p:nvPr/>
                </p:nvSpPr>
                <p:spPr>
                  <a:xfrm>
                    <a:off x="1549035" y="4262855"/>
                    <a:ext cx="3993361" cy="37240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i="1" dirty="0"/>
                      <a:t>3D Silicon</a:t>
                    </a:r>
                    <a:r>
                      <a:rPr lang="en-GB" sz="1600" b="1" i="1" dirty="0"/>
                      <a:t> Woodpile mode launcher</a:t>
                    </a:r>
                  </a:p>
                </p:txBody>
              </p:sp>
            </p:grp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1D70C6D3-C252-B24A-8E24-BDAA5B229B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34393" y="4652464"/>
                  <a:ext cx="1737557" cy="1204023"/>
                </a:xfrm>
                <a:prstGeom prst="straightConnector1">
                  <a:avLst/>
                </a:prstGeom>
                <a:ln w="9525">
                  <a:prstDash val="dash"/>
                  <a:tailEnd type="non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67D1EE-65E3-DE4A-A20F-1618FF678E3D}"/>
                  </a:ext>
                </a:extLst>
              </p:cNvPr>
              <p:cNvSpPr txBox="1"/>
              <p:nvPr/>
            </p:nvSpPr>
            <p:spPr>
              <a:xfrm>
                <a:off x="4893339" y="5834164"/>
                <a:ext cx="6046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/>
                  <a:t>beam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D9C8133-D0DB-5E4D-A7AE-CC1F7A482212}"/>
                  </a:ext>
                </a:extLst>
              </p:cNvPr>
              <p:cNvGrpSpPr/>
              <p:nvPr/>
            </p:nvGrpSpPr>
            <p:grpSpPr>
              <a:xfrm>
                <a:off x="5266655" y="4550054"/>
                <a:ext cx="2027690" cy="1465538"/>
                <a:chOff x="5163530" y="4550054"/>
                <a:chExt cx="2027690" cy="1465538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60CAD003-3A36-8545-9D7D-0090057DD4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07930" y="4550054"/>
                  <a:ext cx="1883290" cy="1329061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0508D93-6119-E047-A67C-63FDA2CC3C9C}"/>
                    </a:ext>
                  </a:extLst>
                </p:cNvPr>
                <p:cNvSpPr txBox="1"/>
                <p:nvPr/>
              </p:nvSpPr>
              <p:spPr>
                <a:xfrm>
                  <a:off x="5163530" y="5753982"/>
                  <a:ext cx="25840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050" dirty="0"/>
                    <a:t>o</a:t>
                  </a:r>
                </a:p>
              </p:txBody>
            </p: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0E1F6E0-DEC5-FA40-A9BE-0F0C49CD372B}"/>
                  </a:ext>
                </a:extLst>
              </p:cNvPr>
              <p:cNvSpPr/>
              <p:nvPr/>
            </p:nvSpPr>
            <p:spPr>
              <a:xfrm>
                <a:off x="5755125" y="5496599"/>
                <a:ext cx="65114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/>
                  <a:t>TM</a:t>
                </a:r>
                <a:r>
                  <a:rPr lang="en-GB" sz="1400" baseline="-25000" dirty="0"/>
                  <a:t>01</a:t>
                </a:r>
                <a:endParaRPr lang="en-GB" sz="1400" dirty="0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2C1341A-E843-5340-8B33-34F264FCAB73}"/>
                </a:ext>
              </a:extLst>
            </p:cNvPr>
            <p:cNvSpPr txBox="1"/>
            <p:nvPr/>
          </p:nvSpPr>
          <p:spPr>
            <a:xfrm>
              <a:off x="10788971" y="781690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TE</a:t>
              </a:r>
              <a:r>
                <a:rPr lang="en-GB" baseline="-25000" dirty="0"/>
                <a:t>10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6C870F0-EB10-D94A-BBD5-1AF3C73D7C02}"/>
                </a:ext>
              </a:extLst>
            </p:cNvPr>
            <p:cNvSpPr txBox="1"/>
            <p:nvPr/>
          </p:nvSpPr>
          <p:spPr>
            <a:xfrm rot="306519">
              <a:off x="10177848" y="906385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TE</a:t>
              </a:r>
              <a:r>
                <a:rPr lang="en-GB" baseline="-25000" dirty="0"/>
                <a:t>10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5E384D37-42FF-3D44-8038-BBD07889E549}"/>
              </a:ext>
            </a:extLst>
          </p:cNvPr>
          <p:cNvSpPr/>
          <p:nvPr/>
        </p:nvSpPr>
        <p:spPr>
          <a:xfrm>
            <a:off x="7542761" y="6158222"/>
            <a:ext cx="5420806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t-IT" sz="1600" b="1" i="1" dirty="0"/>
              <a:t>3D</a:t>
            </a:r>
            <a:r>
              <a:rPr lang="it-IT" sz="1600" i="1" dirty="0"/>
              <a:t> </a:t>
            </a:r>
            <a:r>
              <a:rPr lang="it-IT" sz="1600" b="1" i="1" dirty="0"/>
              <a:t>woodpile mode </a:t>
            </a:r>
            <a:r>
              <a:rPr lang="it-IT" sz="1600" b="1" i="1" dirty="0" err="1"/>
              <a:t>converter</a:t>
            </a:r>
            <a:r>
              <a:rPr lang="it-IT" sz="1600" b="1" i="1" dirty="0"/>
              <a:t> side-coupler</a:t>
            </a:r>
            <a:endParaRPr lang="en-GB" sz="1600" b="1" i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33D423-54E6-9249-AB06-1BC52319EF38}"/>
              </a:ext>
            </a:extLst>
          </p:cNvPr>
          <p:cNvSpPr/>
          <p:nvPr/>
        </p:nvSpPr>
        <p:spPr>
          <a:xfrm>
            <a:off x="8674528" y="3701291"/>
            <a:ext cx="3300298" cy="248918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6AF178C-3CB1-1A47-A8AD-0D338693D168}"/>
              </a:ext>
            </a:extLst>
          </p:cNvPr>
          <p:cNvSpPr txBox="1"/>
          <p:nvPr/>
        </p:nvSpPr>
        <p:spPr>
          <a:xfrm>
            <a:off x="241379" y="4459466"/>
            <a:ext cx="826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Laser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4A2F94-8223-3440-BD01-1D2409600139}"/>
              </a:ext>
            </a:extLst>
          </p:cNvPr>
          <p:cNvSpPr txBox="1"/>
          <p:nvPr/>
        </p:nvSpPr>
        <p:spPr>
          <a:xfrm rot="939549">
            <a:off x="231834" y="4237393"/>
            <a:ext cx="974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4"/>
                </a:solidFill>
              </a:rPr>
              <a:t>beam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90AA10D-DE80-A144-A72D-48C130F0422B}"/>
              </a:ext>
            </a:extLst>
          </p:cNvPr>
          <p:cNvCxnSpPr>
            <a:cxnSpLocks/>
          </p:cNvCxnSpPr>
          <p:nvPr/>
        </p:nvCxnSpPr>
        <p:spPr>
          <a:xfrm>
            <a:off x="550765" y="4508094"/>
            <a:ext cx="2695655" cy="765064"/>
          </a:xfrm>
          <a:prstGeom prst="straightConnector1">
            <a:avLst/>
          </a:prstGeom>
          <a:ln w="9525">
            <a:solidFill>
              <a:srgbClr val="FF0000"/>
            </a:solidFill>
            <a:prstDash val="dash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D8AED81-A58E-7341-9E5F-94C6937563DD}"/>
              </a:ext>
            </a:extLst>
          </p:cNvPr>
          <p:cNvCxnSpPr>
            <a:cxnSpLocks/>
          </p:cNvCxnSpPr>
          <p:nvPr/>
        </p:nvCxnSpPr>
        <p:spPr>
          <a:xfrm>
            <a:off x="549909" y="4492255"/>
            <a:ext cx="2726381" cy="808658"/>
          </a:xfrm>
          <a:prstGeom prst="straightConnector1">
            <a:avLst/>
          </a:prstGeom>
          <a:ln w="9525">
            <a:prstDash val="dash"/>
            <a:headEnd type="oval"/>
            <a:tailEnd type="non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D8A872C-F446-6F4B-BA44-71791A5ACACF}"/>
              </a:ext>
            </a:extLst>
          </p:cNvPr>
          <p:cNvCxnSpPr>
            <a:cxnSpLocks/>
          </p:cNvCxnSpPr>
          <p:nvPr/>
        </p:nvCxnSpPr>
        <p:spPr>
          <a:xfrm flipV="1">
            <a:off x="6346275" y="4613712"/>
            <a:ext cx="1346290" cy="3674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Curved Connector 76">
            <a:extLst>
              <a:ext uri="{FF2B5EF4-FFF2-40B4-BE49-F238E27FC236}">
                <a16:creationId xmlns:a16="http://schemas.microsoft.com/office/drawing/2014/main" id="{9452C3A1-EE1A-1741-88EA-10B9DCB0C74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033888" y="4837461"/>
            <a:ext cx="571615" cy="131955"/>
          </a:xfrm>
          <a:prstGeom prst="curvedConnector3">
            <a:avLst/>
          </a:prstGeom>
          <a:ln w="12700"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BE0AE30-8961-2244-8E9E-4A1C971600C2}"/>
              </a:ext>
            </a:extLst>
          </p:cNvPr>
          <p:cNvCxnSpPr>
            <a:cxnSpLocks/>
          </p:cNvCxnSpPr>
          <p:nvPr/>
        </p:nvCxnSpPr>
        <p:spPr>
          <a:xfrm flipV="1">
            <a:off x="6405802" y="5218654"/>
            <a:ext cx="1317415" cy="3193"/>
          </a:xfrm>
          <a:prstGeom prst="straightConnector1">
            <a:avLst/>
          </a:prstGeom>
          <a:ln w="6350"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Curved Connector 81">
            <a:extLst>
              <a:ext uri="{FF2B5EF4-FFF2-40B4-BE49-F238E27FC236}">
                <a16:creationId xmlns:a16="http://schemas.microsoft.com/office/drawing/2014/main" id="{6CDFB095-40DD-A443-9DB2-70C75BAE101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202235" y="4841006"/>
            <a:ext cx="571615" cy="131955"/>
          </a:xfrm>
          <a:prstGeom prst="curvedConnector3">
            <a:avLst/>
          </a:prstGeom>
          <a:ln w="12700"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Curved Connector 82">
            <a:extLst>
              <a:ext uri="{FF2B5EF4-FFF2-40B4-BE49-F238E27FC236}">
                <a16:creationId xmlns:a16="http://schemas.microsoft.com/office/drawing/2014/main" id="{C5999098-83D1-7440-9CB3-BFACA797076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120720" y="4839235"/>
            <a:ext cx="571615" cy="131955"/>
          </a:xfrm>
          <a:prstGeom prst="curvedConnector3">
            <a:avLst/>
          </a:prstGeom>
          <a:ln w="12700"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7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53"/>
    </mc:Choice>
    <mc:Fallback xmlns="">
      <p:transition spd="slow" advTm="5655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BF9954-ECBB-5D44-B3AE-C243D62897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950" y="1208610"/>
            <a:ext cx="1714072" cy="1478384"/>
          </a:xfrm>
          <a:prstGeom prst="rect">
            <a:avLst/>
          </a:prstGeom>
        </p:spPr>
      </p:pic>
      <p:pic>
        <p:nvPicPr>
          <p:cNvPr id="4" name="Immagine 7" descr="Immagine che contiene interni, tavolo, sedendo, dilegno&#10;&#10;Descrizione generata automaticamente">
            <a:extLst>
              <a:ext uri="{FF2B5EF4-FFF2-40B4-BE49-F238E27FC236}">
                <a16:creationId xmlns:a16="http://schemas.microsoft.com/office/drawing/2014/main" id="{4E2483F4-5E96-4F4C-A1C5-83B591F37D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990" y="2745853"/>
            <a:ext cx="1789732" cy="1347917"/>
          </a:xfrm>
          <a:prstGeom prst="rect">
            <a:avLst/>
          </a:prstGeom>
        </p:spPr>
      </p:pic>
      <p:pic>
        <p:nvPicPr>
          <p:cNvPr id="10" name="Immagine 7">
            <a:extLst>
              <a:ext uri="{FF2B5EF4-FFF2-40B4-BE49-F238E27FC236}">
                <a16:creationId xmlns:a16="http://schemas.microsoft.com/office/drawing/2014/main" id="{D86463AB-6C98-E340-A503-F9B0366FAC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826" y="1200269"/>
            <a:ext cx="1387351" cy="14626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1F67BA-CE0F-D741-850F-12C18E38472F}"/>
              </a:ext>
            </a:extLst>
          </p:cNvPr>
          <p:cNvSpPr txBox="1"/>
          <p:nvPr/>
        </p:nvSpPr>
        <p:spPr>
          <a:xfrm>
            <a:off x="3526189" y="3836910"/>
            <a:ext cx="85050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1400" i="1"/>
              <a:t>woodpile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CD4E6E-7348-E94E-B5EB-D35CB8A496A9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5210445" y="2136401"/>
            <a:ext cx="727689" cy="291492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C833484-2ACE-BE42-BAA0-071C01F25BE6}"/>
              </a:ext>
            </a:extLst>
          </p:cNvPr>
          <p:cNvSpPr txBox="1"/>
          <p:nvPr/>
        </p:nvSpPr>
        <p:spPr>
          <a:xfrm>
            <a:off x="3632106" y="2426266"/>
            <a:ext cx="102187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1400" i="1"/>
              <a:t>copper box</a:t>
            </a:r>
          </a:p>
        </p:txBody>
      </p:sp>
      <p:pic>
        <p:nvPicPr>
          <p:cNvPr id="20" name="Picture 19" descr="A picture containing bench, sitting, monitor, screen&#10;&#10;Description automatically generated">
            <a:extLst>
              <a:ext uri="{FF2B5EF4-FFF2-40B4-BE49-F238E27FC236}">
                <a16:creationId xmlns:a16="http://schemas.microsoft.com/office/drawing/2014/main" id="{FBCC1817-01A6-CC49-9888-D79C72259D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7436" y="2710617"/>
            <a:ext cx="1589959" cy="1434837"/>
          </a:xfrm>
          <a:prstGeom prst="rect">
            <a:avLst/>
          </a:prstGeom>
        </p:spPr>
      </p:pic>
      <p:pic>
        <p:nvPicPr>
          <p:cNvPr id="21" name="Picture 20" descr="A close up of a bench&#10;&#10;Description automatically generated">
            <a:extLst>
              <a:ext uri="{FF2B5EF4-FFF2-40B4-BE49-F238E27FC236}">
                <a16:creationId xmlns:a16="http://schemas.microsoft.com/office/drawing/2014/main" id="{4A91A11C-3103-1A4F-998A-81B5E45BDC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7810" y="1179360"/>
            <a:ext cx="1589959" cy="143484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4EE1A79-342A-5E41-8C70-3A2868041E8C}"/>
              </a:ext>
            </a:extLst>
          </p:cNvPr>
          <p:cNvSpPr txBox="1"/>
          <p:nvPr/>
        </p:nvSpPr>
        <p:spPr>
          <a:xfrm>
            <a:off x="-1" y="1190542"/>
            <a:ext cx="3655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high speed and</a:t>
            </a:r>
            <a:r>
              <a:rPr lang="en-AU" b="1" dirty="0"/>
              <a:t> precision dicing saws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silicon wafers </a:t>
            </a:r>
            <a:r>
              <a:rPr lang="en-AU" dirty="0"/>
              <a:t>850 µm thick with resistivity &gt; 3 </a:t>
            </a:r>
            <a:r>
              <a:rPr lang="en-AU" dirty="0" err="1"/>
              <a:t>kΩcm</a:t>
            </a:r>
            <a:r>
              <a:rPr lang="en-A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stacking together 9 silicon </a:t>
            </a:r>
            <a:r>
              <a:rPr lang="en-AU" dirty="0"/>
              <a:t>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geometrical tolerance of 10 µm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41C8FF-C1F8-5946-9A7B-79AD1A53D3A8}"/>
              </a:ext>
            </a:extLst>
          </p:cNvPr>
          <p:cNvGrpSpPr/>
          <p:nvPr/>
        </p:nvGrpSpPr>
        <p:grpSpPr>
          <a:xfrm>
            <a:off x="9110545" y="1135709"/>
            <a:ext cx="2992069" cy="3401662"/>
            <a:chOff x="14511908" y="1232757"/>
            <a:chExt cx="4930968" cy="5605978"/>
          </a:xfrm>
        </p:grpSpPr>
        <p:pic>
          <p:nvPicPr>
            <p:cNvPr id="40" name="Picture 2" descr="C:\Users\giorg\Desktop\dl\Nuova cartella\aa\S11_W.png">
              <a:extLst>
                <a:ext uri="{FF2B5EF4-FFF2-40B4-BE49-F238E27FC236}">
                  <a16:creationId xmlns:a16="http://schemas.microsoft.com/office/drawing/2014/main" id="{00223613-542F-4141-BEA9-16B5D455E4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1908" y="1232757"/>
              <a:ext cx="4930968" cy="4849282"/>
            </a:xfrm>
            <a:prstGeom prst="rect">
              <a:avLst/>
            </a:prstGeom>
            <a:noFill/>
          </p:spPr>
        </p:pic>
        <p:sp>
          <p:nvSpPr>
            <p:cNvPr id="41" name="TextBox 6">
              <a:extLst>
                <a:ext uri="{FF2B5EF4-FFF2-40B4-BE49-F238E27FC236}">
                  <a16:creationId xmlns:a16="http://schemas.microsoft.com/office/drawing/2014/main" id="{F6050930-CAA4-C44F-8BDE-E69FEB696F8A}"/>
                </a:ext>
              </a:extLst>
            </p:cNvPr>
            <p:cNvSpPr txBox="1"/>
            <p:nvPr/>
          </p:nvSpPr>
          <p:spPr>
            <a:xfrm>
              <a:off x="15085621" y="5875019"/>
              <a:ext cx="4085252" cy="9637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600" b="1" i="1" dirty="0">
                  <a:solidFill>
                    <a:srgbClr val="FF0000"/>
                  </a:solidFill>
                </a:rPr>
                <a:t>Simulated</a:t>
              </a:r>
              <a:r>
                <a:rPr lang="en-AU" sz="1600" b="1" i="1" dirty="0"/>
                <a:t> vs </a:t>
              </a:r>
              <a:r>
                <a:rPr lang="en-AU" sz="1600" b="1" i="1" dirty="0">
                  <a:solidFill>
                    <a:srgbClr val="0054FF"/>
                  </a:solidFill>
                </a:rPr>
                <a:t>Experimental</a:t>
              </a:r>
              <a:r>
                <a:rPr lang="en-AU" sz="1600" b="1" i="1" dirty="0"/>
                <a:t> </a:t>
              </a:r>
            </a:p>
            <a:p>
              <a:pPr algn="ctr"/>
              <a:r>
                <a:rPr lang="en-AU" sz="1600" b="1" i="1" dirty="0"/>
                <a:t>S-parameters</a:t>
              </a:r>
              <a:endParaRPr lang="en-AU" sz="1600" b="1" i="1" dirty="0">
                <a:cs typeface="Calibri" panose="020F0502020204030204"/>
              </a:endParaRP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E0AE519F-B5CC-1044-97A9-E104225958F4}"/>
              </a:ext>
            </a:extLst>
          </p:cNvPr>
          <p:cNvSpPr txBox="1">
            <a:spLocks/>
          </p:cNvSpPr>
          <p:nvPr/>
        </p:nvSpPr>
        <p:spPr>
          <a:xfrm>
            <a:off x="-42821" y="33298"/>
            <a:ext cx="12192000" cy="919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Silicon woodpile waveguide </a:t>
            </a:r>
          </a:p>
          <a:p>
            <a:r>
              <a:rPr lang="en-AU" u="sng" dirty="0"/>
              <a:t>Fabrication</a:t>
            </a:r>
            <a:r>
              <a:rPr lang="en-AU" dirty="0"/>
              <a:t> &amp; cold </a:t>
            </a:r>
            <a:r>
              <a:rPr lang="en-AU" u="sng" dirty="0"/>
              <a:t>test</a:t>
            </a:r>
            <a:r>
              <a:rPr lang="en-AU" dirty="0"/>
              <a:t> at scaled </a:t>
            </a:r>
            <a:r>
              <a:rPr lang="en-AU" u="sng" dirty="0"/>
              <a:t>mm-wave frequencies </a:t>
            </a:r>
          </a:p>
        </p:txBody>
      </p:sp>
      <p:sp>
        <p:nvSpPr>
          <p:cNvPr id="30" name="Footer Placeholder 3">
            <a:extLst>
              <a:ext uri="{FF2B5EF4-FFF2-40B4-BE49-F238E27FC236}">
                <a16:creationId xmlns:a16="http://schemas.microsoft.com/office/drawing/2014/main" id="{8130C5A0-BF53-3D43-9377-749B585DA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54568"/>
            <a:ext cx="12192000" cy="254802"/>
          </a:xfrm>
        </p:spPr>
        <p:txBody>
          <a:bodyPr/>
          <a:lstStyle/>
          <a:p>
            <a:r>
              <a:rPr lang="en-GB" dirty="0"/>
              <a:t>G. Torrisi, AF6 session 'New acceleration concepts’ meeting September 23</a:t>
            </a:r>
            <a:r>
              <a:rPr lang="en-GB" baseline="30000" dirty="0"/>
              <a:t>rd</a:t>
            </a:r>
            <a:r>
              <a:rPr lang="en-GB" dirty="0"/>
              <a:t> - 2020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470FAD-DBD6-1845-A0F8-678E5E1B0893}"/>
              </a:ext>
            </a:extLst>
          </p:cNvPr>
          <p:cNvSpPr txBox="1"/>
          <p:nvPr/>
        </p:nvSpPr>
        <p:spPr>
          <a:xfrm>
            <a:off x="2489292" y="4844766"/>
            <a:ext cx="8091621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2400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TEAM</a:t>
            </a:r>
            <a:endParaRPr lang="en-AU" sz="2400" b="1" u="sng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A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INFN-LNS, INFN-LNF, </a:t>
            </a:r>
            <a:r>
              <a:rPr lang="en-AU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UniBs</a:t>
            </a:r>
            <a:r>
              <a:rPr lang="en-A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</a:t>
            </a:r>
            <a:r>
              <a:rPr lang="en-AU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UniCT</a:t>
            </a:r>
            <a:r>
              <a:rPr lang="en-A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	</a:t>
            </a:r>
            <a:r>
              <a:rPr lang="en-A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Accelerator design</a:t>
            </a:r>
          </a:p>
          <a:p>
            <a:pPr marL="285750" indent="-285750">
              <a:buFontTx/>
              <a:buChar char="-"/>
            </a:pPr>
            <a:r>
              <a:rPr lang="en-AU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PoliMi</a:t>
            </a:r>
            <a:r>
              <a:rPr lang="en-A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AU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Politecnico</a:t>
            </a:r>
            <a:r>
              <a:rPr lang="en-AU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 Milano</a:t>
            </a:r>
            <a:r>
              <a:rPr lang="en-A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		Laser Source</a:t>
            </a:r>
          </a:p>
          <a:p>
            <a:pPr marL="285750" indent="-285750">
              <a:buFontTx/>
              <a:buChar char="-"/>
            </a:pPr>
            <a:r>
              <a:rPr lang="en-A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INFN-LASA: </a:t>
            </a:r>
            <a:r>
              <a:rPr lang="en-A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beam dynamics</a:t>
            </a:r>
          </a:p>
          <a:p>
            <a:pPr marL="285750" indent="-285750">
              <a:buFontTx/>
              <a:buChar char="-"/>
            </a:pPr>
            <a:r>
              <a:rPr lang="en-A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C2N, </a:t>
            </a:r>
            <a:r>
              <a:rPr lang="en-AU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CNRS,Université</a:t>
            </a:r>
            <a:r>
              <a:rPr lang="en-AU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Paris-</a:t>
            </a:r>
            <a:r>
              <a:rPr lang="en-AU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Saclay</a:t>
            </a:r>
            <a:r>
              <a:rPr lang="en-A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	design &amp; manufacturing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5D8D363-CA05-9D49-B62C-07059BC62AF8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3951442" y="3381730"/>
            <a:ext cx="529873" cy="45518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close up of a screen&#10;&#10;Description automatically generated">
            <a:extLst>
              <a:ext uri="{FF2B5EF4-FFF2-40B4-BE49-F238E27FC236}">
                <a16:creationId xmlns:a16="http://schemas.microsoft.com/office/drawing/2014/main" id="{118D278F-B6DC-7643-A93B-3F03B8018A9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1869" y="2712218"/>
            <a:ext cx="1589959" cy="143483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FE9F346-3066-D04C-A51A-25BD4BD81152}"/>
              </a:ext>
            </a:extLst>
          </p:cNvPr>
          <p:cNvSpPr/>
          <p:nvPr/>
        </p:nvSpPr>
        <p:spPr>
          <a:xfrm>
            <a:off x="3613973" y="4113865"/>
            <a:ext cx="5389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1600" b="1" i="1" dirty="0">
                <a:effectLst/>
                <a:latin typeface="Helvetica" pitchFamily="2" charset="0"/>
              </a:rPr>
              <a:t>Manufactured dielectric PhC woodpile structure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4743F3-1913-7444-BCA7-92593A68D16F}"/>
              </a:ext>
            </a:extLst>
          </p:cNvPr>
          <p:cNvSpPr txBox="1"/>
          <p:nvPr/>
        </p:nvSpPr>
        <p:spPr>
          <a:xfrm>
            <a:off x="5224533" y="2427893"/>
            <a:ext cx="1427201" cy="2797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IT"/>
            </a:defPPr>
            <a:lvl1pPr>
              <a:defRPr b="1" i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AU" sz="1400" b="0" dirty="0"/>
              <a:t>waveguide port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1205043-C768-A54E-A284-2E7E3AD50114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4143044" y="2130396"/>
            <a:ext cx="437412" cy="29587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84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8"/>
    </mc:Choice>
    <mc:Fallback xmlns="">
      <p:transition spd="slow" advTm="25008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356</Words>
  <Application>Microsoft Macintosh PowerPoint</Application>
  <PresentationFormat>Widescreen</PresentationFormat>
  <Paragraphs>67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Times New Roman</vt:lpstr>
      <vt:lpstr>Office Theme</vt:lpstr>
      <vt:lpstr>Photonic Crystal (PhC)-based  Dielectric Laser Accelerator (DLA)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Giuseppe Torrisi</dc:creator>
  <cp:lastModifiedBy>Giuseppe Torrisi</cp:lastModifiedBy>
  <cp:revision>126</cp:revision>
  <cp:lastPrinted>2020-09-19T15:16:24Z</cp:lastPrinted>
  <dcterms:created xsi:type="dcterms:W3CDTF">2020-09-17T20:49:25Z</dcterms:created>
  <dcterms:modified xsi:type="dcterms:W3CDTF">2020-09-21T11:39:05Z</dcterms:modified>
</cp:coreProperties>
</file>