
<file path=[Content_Types].xml><?xml version="1.0" encoding="utf-8"?>
<Types xmlns="http://schemas.openxmlformats.org/package/2006/content-types">
  <Default Extension="xml" ContentType="application/xml"/>
  <Default Extension="jpeg" ContentType="image/jpeg"/>
  <Default Extension="tif" ContentType="image/tiff"/>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5"/>
    <p:restoredTop sz="94659"/>
  </p:normalViewPr>
  <p:slideViewPr>
    <p:cSldViewPr snapToGrid="0" snapToObjects="1">
      <p:cViewPr>
        <p:scale>
          <a:sx n="140" d="100"/>
          <a:sy n="140" d="100"/>
        </p:scale>
        <p:origin x="1208" y="1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136E3-B6B6-7B47-9A31-6C0CB853F4FC}" type="datetimeFigureOut">
              <a:rPr lang="en-US" smtClean="0"/>
              <a:t>9/23/20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29162-EAA1-6044-A40D-B09CA5E8A864}" type="slidenum">
              <a:rPr lang="en-US" smtClean="0"/>
              <a:t>‹#›</a:t>
            </a:fld>
            <a:endParaRPr lang="en-US"/>
          </a:p>
        </p:txBody>
      </p:sp>
    </p:spTree>
    <p:extLst>
      <p:ext uri="{BB962C8B-B14F-4D97-AF65-F5344CB8AC3E}">
        <p14:creationId xmlns:p14="http://schemas.microsoft.com/office/powerpoint/2010/main" val="14959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50617-1FA3-45FC-A030-A46FC7CAE6BB}" type="slidenum">
              <a:rPr lang="en-US" smtClean="0"/>
              <a:t>1</a:t>
            </a:fld>
            <a:endParaRPr lang="en-US"/>
          </a:p>
        </p:txBody>
      </p:sp>
    </p:spTree>
    <p:extLst>
      <p:ext uri="{BB962C8B-B14F-4D97-AF65-F5344CB8AC3E}">
        <p14:creationId xmlns:p14="http://schemas.microsoft.com/office/powerpoint/2010/main" val="172518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609978-E463-F74A-BC63-899CDF7FCD2B}"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70919-7E8B-B94D-90B2-4A7A77BED320}" type="slidenum">
              <a:rPr lang="en-US" smtClean="0"/>
              <a:t>‹#›</a:t>
            </a:fld>
            <a:endParaRPr lang="en-US"/>
          </a:p>
        </p:txBody>
      </p:sp>
    </p:spTree>
    <p:extLst>
      <p:ext uri="{BB962C8B-B14F-4D97-AF65-F5344CB8AC3E}">
        <p14:creationId xmlns:p14="http://schemas.microsoft.com/office/powerpoint/2010/main" val="105915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09978-E463-F74A-BC63-899CDF7FCD2B}"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70919-7E8B-B94D-90B2-4A7A77BED320}" type="slidenum">
              <a:rPr lang="en-US" smtClean="0"/>
              <a:t>‹#›</a:t>
            </a:fld>
            <a:endParaRPr lang="en-US"/>
          </a:p>
        </p:txBody>
      </p:sp>
    </p:spTree>
    <p:extLst>
      <p:ext uri="{BB962C8B-B14F-4D97-AF65-F5344CB8AC3E}">
        <p14:creationId xmlns:p14="http://schemas.microsoft.com/office/powerpoint/2010/main" val="74676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09978-E463-F74A-BC63-899CDF7FCD2B}"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70919-7E8B-B94D-90B2-4A7A77BED320}" type="slidenum">
              <a:rPr lang="en-US" smtClean="0"/>
              <a:t>‹#›</a:t>
            </a:fld>
            <a:endParaRPr lang="en-US"/>
          </a:p>
        </p:txBody>
      </p:sp>
    </p:spTree>
    <p:extLst>
      <p:ext uri="{BB962C8B-B14F-4D97-AF65-F5344CB8AC3E}">
        <p14:creationId xmlns:p14="http://schemas.microsoft.com/office/powerpoint/2010/main" val="93671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388E2-693B-481F-9B0B-022217EFC111}" type="slidenum">
              <a:rPr lang="en-US" smtClean="0"/>
              <a:t>‹#›</a:t>
            </a:fld>
            <a:endParaRPr lang="en-US"/>
          </a:p>
        </p:txBody>
      </p:sp>
      <p:sp>
        <p:nvSpPr>
          <p:cNvPr id="6" name="Title 5">
            <a:extLst>
              <a:ext uri="{FF2B5EF4-FFF2-40B4-BE49-F238E27FC236}">
                <a16:creationId xmlns="" xmlns:a16="http://schemas.microsoft.com/office/drawing/2014/main" id="{B757D143-10DA-564F-B9B0-8FA1687FA9D2}"/>
              </a:ext>
            </a:extLst>
          </p:cNvPr>
          <p:cNvSpPr>
            <a:spLocks noGrp="1"/>
          </p:cNvSpPr>
          <p:nvPr>
            <p:ph type="title"/>
          </p:nvPr>
        </p:nvSpPr>
        <p:spPr/>
        <p:txBody>
          <a:bodyPr/>
          <a:lstStyle/>
          <a:p>
            <a:r>
              <a:rPr lang="en-US" smtClean="0"/>
              <a:t>Click to edit Master title style</a:t>
            </a:r>
            <a:endParaRPr lang="en-US" dirty="0"/>
          </a:p>
        </p:txBody>
      </p:sp>
      <p:sp>
        <p:nvSpPr>
          <p:cNvPr id="8" name="Picture Placeholder 7">
            <a:extLst>
              <a:ext uri="{FF2B5EF4-FFF2-40B4-BE49-F238E27FC236}">
                <a16:creationId xmlns="" xmlns:a16="http://schemas.microsoft.com/office/drawing/2014/main" id="{476DF95F-0DA3-FB47-ADB0-3C2D5DDBE8A6}"/>
              </a:ext>
            </a:extLst>
          </p:cNvPr>
          <p:cNvSpPr>
            <a:spLocks noGrp="1"/>
          </p:cNvSpPr>
          <p:nvPr>
            <p:ph type="pic" sz="quarter" idx="13"/>
          </p:nvPr>
        </p:nvSpPr>
        <p:spPr>
          <a:xfrm>
            <a:off x="6299200" y="1600200"/>
            <a:ext cx="5283200" cy="4419600"/>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7578683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S_MASTER_WID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11582400" cy="685800"/>
          </a:xfrm>
        </p:spPr>
        <p:txBody>
          <a:bodyPr>
            <a:normAutofit/>
          </a:bodyPr>
          <a:lstStyle>
            <a:lvl1pPr>
              <a:defRPr sz="2800" b="1" i="0">
                <a:latin typeface="Gill Sans MT" panose="020B0502020104020203" pitchFamily="34" charset="77"/>
                <a:cs typeface="Times New Roman" pitchFamily="18" charset="0"/>
              </a:defRPr>
            </a:lvl1pPr>
          </a:lstStyle>
          <a:p>
            <a:r>
              <a:rPr lang="en-US" smtClean="0"/>
              <a:t>Click to edit Master title style</a:t>
            </a:r>
            <a:endParaRPr lang="en-US" dirty="0"/>
          </a:p>
        </p:txBody>
      </p:sp>
      <p:sp>
        <p:nvSpPr>
          <p:cNvPr id="9" name="Content Placeholder 2"/>
          <p:cNvSpPr>
            <a:spLocks noGrp="1"/>
          </p:cNvSpPr>
          <p:nvPr>
            <p:ph idx="1"/>
          </p:nvPr>
        </p:nvSpPr>
        <p:spPr>
          <a:xfrm>
            <a:off x="304800" y="914400"/>
            <a:ext cx="11582400" cy="5334000"/>
          </a:xfrm>
        </p:spPr>
        <p:txBody>
          <a:bodyPr/>
          <a:lstStyle>
            <a:lvl1pPr>
              <a:spcBef>
                <a:spcPts val="0"/>
              </a:spcBef>
              <a:spcAft>
                <a:spcPts val="600"/>
              </a:spcAft>
              <a:defRPr sz="2200" b="0" i="0">
                <a:solidFill>
                  <a:srgbClr val="025BA8"/>
                </a:solidFill>
                <a:latin typeface="Gill Sans MT" panose="020B0502020104020203" pitchFamily="34" charset="77"/>
                <a:cs typeface="Times New Roman" pitchFamily="18" charset="0"/>
              </a:defRPr>
            </a:lvl1pPr>
            <a:lvl2pPr marL="742950" indent="-285750">
              <a:spcBef>
                <a:spcPts val="0"/>
              </a:spcBef>
              <a:spcAft>
                <a:spcPts val="600"/>
              </a:spcAft>
              <a:buFont typeface="Arial" panose="020B0604020202020204" pitchFamily="34" charset="0"/>
              <a:buChar char="•"/>
              <a:defRPr sz="1800" i="0">
                <a:solidFill>
                  <a:schemeClr val="tx1"/>
                </a:solidFill>
                <a:latin typeface="Gill Sans MT" panose="020B0502020104020203" pitchFamily="34" charset="77"/>
                <a:cs typeface="Times New Roman" pitchFamily="18" charset="0"/>
              </a:defRPr>
            </a:lvl2pPr>
            <a:lvl3pPr marL="1200150" indent="-285750">
              <a:spcBef>
                <a:spcPts val="0"/>
              </a:spcBef>
              <a:spcAft>
                <a:spcPts val="600"/>
              </a:spcAft>
              <a:buFont typeface="Arial" panose="020B0604020202020204" pitchFamily="34" charset="0"/>
              <a:buChar char="•"/>
              <a:defRPr sz="1600" i="0">
                <a:solidFill>
                  <a:schemeClr val="tx1"/>
                </a:solidFill>
                <a:latin typeface="Gill Sans MT" panose="020B0502020104020203" pitchFamily="34" charset="77"/>
                <a:cs typeface="Times New Roman" pitchFamily="18" charset="0"/>
              </a:defRPr>
            </a:lvl3pPr>
            <a:lvl4pPr marL="1657350" indent="-285750">
              <a:spcBef>
                <a:spcPts val="0"/>
              </a:spcBef>
              <a:spcAft>
                <a:spcPts val="600"/>
              </a:spcAft>
              <a:buFont typeface="Arial" panose="020B0604020202020204" pitchFamily="34" charset="0"/>
              <a:buChar char="•"/>
              <a:defRPr sz="1400" b="0" i="0">
                <a:solidFill>
                  <a:schemeClr val="tx1"/>
                </a:solidFill>
                <a:latin typeface="Gill Sans MT" panose="020B0502020104020203" pitchFamily="34" charset="77"/>
                <a:cs typeface="Times New Roman" pitchFamily="18" charset="0"/>
              </a:defRPr>
            </a:lvl4pPr>
            <a:lvl5pPr marL="2000250" indent="-171450">
              <a:spcBef>
                <a:spcPts val="0"/>
              </a:spcBef>
              <a:spcAft>
                <a:spcPts val="600"/>
              </a:spcAft>
              <a:buFont typeface="Arial" panose="020B0604020202020204" pitchFamily="34" charset="0"/>
              <a:buChar char="•"/>
              <a:defRPr sz="1200" b="0" i="0">
                <a:solidFill>
                  <a:schemeClr val="tx1"/>
                </a:solidFill>
                <a:latin typeface="Gill Sans MT" panose="020B0502020104020203" pitchFamily="34" charset="77"/>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a:extLst>
              <a:ext uri="{FF2B5EF4-FFF2-40B4-BE49-F238E27FC236}">
                <a16:creationId xmlns="" xmlns:a16="http://schemas.microsoft.com/office/drawing/2014/main" id="{3EF4260C-1339-984D-9610-22070166583D}"/>
              </a:ext>
            </a:extLst>
          </p:cNvPr>
          <p:cNvSpPr/>
          <p:nvPr userDrawn="1"/>
        </p:nvSpPr>
        <p:spPr>
          <a:xfrm>
            <a:off x="0" y="6400800"/>
            <a:ext cx="12192000" cy="457201"/>
          </a:xfrm>
          <a:prstGeom prst="rect">
            <a:avLst/>
          </a:prstGeom>
          <a:solidFill>
            <a:srgbClr val="4484C5">
              <a:alpha val="2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extBox 10"/>
          <p:cNvSpPr txBox="1"/>
          <p:nvPr userDrawn="1"/>
        </p:nvSpPr>
        <p:spPr>
          <a:xfrm>
            <a:off x="10972800" y="6504801"/>
            <a:ext cx="914400" cy="292388"/>
          </a:xfrm>
          <a:prstGeom prst="rect">
            <a:avLst/>
          </a:prstGeom>
          <a:noFill/>
        </p:spPr>
        <p:txBody>
          <a:bodyPr wrap="square" rtlCol="0" anchor="t">
            <a:spAutoFit/>
          </a:bodyPr>
          <a:lstStyle/>
          <a:p>
            <a:pPr algn="r"/>
            <a:fld id="{2EE6E987-02F3-D44A-AF77-5C690A4AF2F3}" type="slidenum">
              <a:rPr lang="en-US" sz="1300" i="0" smtClean="0">
                <a:solidFill>
                  <a:schemeClr val="tx1">
                    <a:lumMod val="75000"/>
                    <a:lumOff val="25000"/>
                  </a:schemeClr>
                </a:solidFill>
                <a:latin typeface="Century Gothic" panose="020B0502020202020204" pitchFamily="34" charset="0"/>
                <a:cs typeface="Times New Roman" pitchFamily="18" charset="0"/>
              </a:rPr>
              <a:pPr algn="r"/>
              <a:t>‹#›</a:t>
            </a:fld>
            <a:r>
              <a:rPr lang="en-US" sz="1300" i="0" dirty="0" smtClean="0">
                <a:solidFill>
                  <a:schemeClr val="tx1">
                    <a:lumMod val="75000"/>
                    <a:lumOff val="25000"/>
                  </a:schemeClr>
                </a:solidFill>
                <a:latin typeface="Century Gothic" panose="020B0502020202020204" pitchFamily="34" charset="0"/>
                <a:cs typeface="Times New Roman" pitchFamily="18" charset="0"/>
              </a:rPr>
              <a:t>/3</a:t>
            </a:r>
            <a:endParaRPr lang="en-US" sz="1300" i="0" dirty="0">
              <a:solidFill>
                <a:schemeClr val="tx1">
                  <a:lumMod val="75000"/>
                  <a:lumOff val="25000"/>
                </a:schemeClr>
              </a:solidFill>
              <a:latin typeface="Century Gothic" panose="020B0502020202020204" pitchFamily="34" charset="0"/>
              <a:cs typeface="Times New Roman" pitchFamily="18" charset="0"/>
            </a:endParaRPr>
          </a:p>
        </p:txBody>
      </p:sp>
      <p:sp>
        <p:nvSpPr>
          <p:cNvPr id="8" name="Footer Placeholder 3"/>
          <p:cNvSpPr>
            <a:spLocks noGrp="1"/>
          </p:cNvSpPr>
          <p:nvPr userDrawn="1"/>
        </p:nvSpPr>
        <p:spPr>
          <a:xfrm>
            <a:off x="3538198" y="6451600"/>
            <a:ext cx="5720102" cy="323166"/>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b="0" i="0" baseline="0" dirty="0" smtClean="0">
                <a:solidFill>
                  <a:schemeClr val="tx1">
                    <a:lumMod val="75000"/>
                    <a:lumOff val="25000"/>
                  </a:schemeClr>
                </a:solidFill>
                <a:latin typeface="Century Gothic" panose="020B0502020202020204" pitchFamily="34" charset="0"/>
                <a:cs typeface="Times New Roman" pitchFamily="18" charset="0"/>
              </a:rPr>
              <a:t>SnowMass21 AF6 September Workshop</a:t>
            </a:r>
            <a:endParaRPr lang="en-US" sz="1600" b="0" i="0" baseline="0" dirty="0">
              <a:solidFill>
                <a:schemeClr val="tx1">
                  <a:lumMod val="75000"/>
                  <a:lumOff val="25000"/>
                </a:schemeClr>
              </a:solidFill>
              <a:latin typeface="Century Gothic" panose="020B0502020202020204" pitchFamily="34" charset="0"/>
              <a:cs typeface="Times New Roman" pitchFamily="18" charset="0"/>
            </a:endParaRPr>
          </a:p>
        </p:txBody>
      </p:sp>
      <p:pic>
        <p:nvPicPr>
          <p:cNvPr id="5" name="Picture 4" descr="A picture containing clock, drawing&#10;&#10;Description automatically generated">
            <a:extLst>
              <a:ext uri="{FF2B5EF4-FFF2-40B4-BE49-F238E27FC236}">
                <a16:creationId xmlns="" xmlns:a16="http://schemas.microsoft.com/office/drawing/2014/main" id="{C2428063-B932-794D-96CD-ECA7A57798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77000"/>
            <a:ext cx="1682126" cy="285514"/>
          </a:xfrm>
          <a:prstGeom prst="rect">
            <a:avLst/>
          </a:prstGeom>
        </p:spPr>
      </p:pic>
    </p:spTree>
    <p:extLst>
      <p:ext uri="{BB962C8B-B14F-4D97-AF65-F5344CB8AC3E}">
        <p14:creationId xmlns:p14="http://schemas.microsoft.com/office/powerpoint/2010/main" val="19401471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09978-E463-F74A-BC63-899CDF7FCD2B}"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70919-7E8B-B94D-90B2-4A7A77BED320}" type="slidenum">
              <a:rPr lang="en-US" smtClean="0"/>
              <a:t>‹#›</a:t>
            </a:fld>
            <a:endParaRPr lang="en-US"/>
          </a:p>
        </p:txBody>
      </p:sp>
    </p:spTree>
    <p:extLst>
      <p:ext uri="{BB962C8B-B14F-4D97-AF65-F5344CB8AC3E}">
        <p14:creationId xmlns:p14="http://schemas.microsoft.com/office/powerpoint/2010/main" val="73894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609978-E463-F74A-BC63-899CDF7FCD2B}"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70919-7E8B-B94D-90B2-4A7A77BED320}" type="slidenum">
              <a:rPr lang="en-US" smtClean="0"/>
              <a:t>‹#›</a:t>
            </a:fld>
            <a:endParaRPr lang="en-US"/>
          </a:p>
        </p:txBody>
      </p:sp>
    </p:spTree>
    <p:extLst>
      <p:ext uri="{BB962C8B-B14F-4D97-AF65-F5344CB8AC3E}">
        <p14:creationId xmlns:p14="http://schemas.microsoft.com/office/powerpoint/2010/main" val="49943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609978-E463-F74A-BC63-899CDF7FCD2B}"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70919-7E8B-B94D-90B2-4A7A77BED320}" type="slidenum">
              <a:rPr lang="en-US" smtClean="0"/>
              <a:t>‹#›</a:t>
            </a:fld>
            <a:endParaRPr lang="en-US"/>
          </a:p>
        </p:txBody>
      </p:sp>
    </p:spTree>
    <p:extLst>
      <p:ext uri="{BB962C8B-B14F-4D97-AF65-F5344CB8AC3E}">
        <p14:creationId xmlns:p14="http://schemas.microsoft.com/office/powerpoint/2010/main" val="171956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609978-E463-F74A-BC63-899CDF7FCD2B}" type="datetimeFigureOut">
              <a:rPr lang="en-US" smtClean="0"/>
              <a:t>9/23/20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570919-7E8B-B94D-90B2-4A7A77BED320}" type="slidenum">
              <a:rPr lang="en-US" smtClean="0"/>
              <a:t>‹#›</a:t>
            </a:fld>
            <a:endParaRPr lang="en-US"/>
          </a:p>
        </p:txBody>
      </p:sp>
    </p:spTree>
    <p:extLst>
      <p:ext uri="{BB962C8B-B14F-4D97-AF65-F5344CB8AC3E}">
        <p14:creationId xmlns:p14="http://schemas.microsoft.com/office/powerpoint/2010/main" val="208044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609978-E463-F74A-BC63-899CDF7FCD2B}" type="datetimeFigureOut">
              <a:rPr lang="en-US" smtClean="0"/>
              <a:t>9/23/20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570919-7E8B-B94D-90B2-4A7A77BED320}" type="slidenum">
              <a:rPr lang="en-US" smtClean="0"/>
              <a:t>‹#›</a:t>
            </a:fld>
            <a:endParaRPr lang="en-US"/>
          </a:p>
        </p:txBody>
      </p:sp>
    </p:spTree>
    <p:extLst>
      <p:ext uri="{BB962C8B-B14F-4D97-AF65-F5344CB8AC3E}">
        <p14:creationId xmlns:p14="http://schemas.microsoft.com/office/powerpoint/2010/main" val="66555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09978-E463-F74A-BC63-899CDF7FCD2B}" type="datetimeFigureOut">
              <a:rPr lang="en-US" smtClean="0"/>
              <a:t>9/23/20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70919-7E8B-B94D-90B2-4A7A77BED320}" type="slidenum">
              <a:rPr lang="en-US" smtClean="0"/>
              <a:t>‹#›</a:t>
            </a:fld>
            <a:endParaRPr lang="en-US"/>
          </a:p>
        </p:txBody>
      </p:sp>
    </p:spTree>
    <p:extLst>
      <p:ext uri="{BB962C8B-B14F-4D97-AF65-F5344CB8AC3E}">
        <p14:creationId xmlns:p14="http://schemas.microsoft.com/office/powerpoint/2010/main" val="180867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09978-E463-F74A-BC63-899CDF7FCD2B}"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70919-7E8B-B94D-90B2-4A7A77BED320}" type="slidenum">
              <a:rPr lang="en-US" smtClean="0"/>
              <a:t>‹#›</a:t>
            </a:fld>
            <a:endParaRPr lang="en-US"/>
          </a:p>
        </p:txBody>
      </p:sp>
    </p:spTree>
    <p:extLst>
      <p:ext uri="{BB962C8B-B14F-4D97-AF65-F5344CB8AC3E}">
        <p14:creationId xmlns:p14="http://schemas.microsoft.com/office/powerpoint/2010/main" val="71865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09978-E463-F74A-BC63-899CDF7FCD2B}"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70919-7E8B-B94D-90B2-4A7A77BED320}" type="slidenum">
              <a:rPr lang="en-US" smtClean="0"/>
              <a:t>‹#›</a:t>
            </a:fld>
            <a:endParaRPr lang="en-US"/>
          </a:p>
        </p:txBody>
      </p:sp>
    </p:spTree>
    <p:extLst>
      <p:ext uri="{BB962C8B-B14F-4D97-AF65-F5344CB8AC3E}">
        <p14:creationId xmlns:p14="http://schemas.microsoft.com/office/powerpoint/2010/main" val="1051362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09978-E463-F74A-BC63-899CDF7FCD2B}" type="datetimeFigureOut">
              <a:rPr lang="en-US" smtClean="0"/>
              <a:t>9/23/20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70919-7E8B-B94D-90B2-4A7A77BED320}" type="slidenum">
              <a:rPr lang="en-US" smtClean="0"/>
              <a:t>‹#›</a:t>
            </a:fld>
            <a:endParaRPr lang="en-US"/>
          </a:p>
        </p:txBody>
      </p:sp>
    </p:spTree>
    <p:extLst>
      <p:ext uri="{BB962C8B-B14F-4D97-AF65-F5344CB8AC3E}">
        <p14:creationId xmlns:p14="http://schemas.microsoft.com/office/powerpoint/2010/main" val="1516986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nowmass21.org/docs/files/summaries/CompF/SNOWMASS21-CompF2_CompF0-AF6_AF0_Nathan_Cook-099.pdf" TargetMode="External"/><Relationship Id="rId4" Type="http://schemas.openxmlformats.org/officeDocument/2006/relationships/image" Target="../media/image2.png"/><Relationship Id="rId5" Type="http://schemas.openxmlformats.org/officeDocument/2006/relationships/image" Target="../media/image3.ti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tiff"/><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nvSpPr>
        <p:spPr>
          <a:xfrm>
            <a:off x="800100" y="4892040"/>
            <a:ext cx="10591800" cy="1164290"/>
          </a:xfrm>
          <a:prstGeom prst="rect">
            <a:avLst/>
          </a:prstGeom>
        </p:spPr>
        <p:txBody>
          <a:bodyPr vert="horz" lIns="91440" tIns="45720" rIns="91440" bIns="45720" rtlCol="0" anchor="b"/>
          <a:lstStyle>
            <a:defPPr>
              <a:defRPr lang="en-US"/>
            </a:defPPr>
            <a:lvl1pPr algn="ctr" rtl="0" fontAlgn="base">
              <a:spcBef>
                <a:spcPct val="0"/>
              </a:spcBef>
              <a:spcAft>
                <a:spcPct val="0"/>
              </a:spcAft>
              <a:defRPr sz="1200" kern="1200">
                <a:solidFill>
                  <a:schemeClr val="tx1">
                    <a:tint val="75000"/>
                  </a:schemeClr>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sz="1600" dirty="0" smtClean="0">
                <a:solidFill>
                  <a:srgbClr val="025BA8"/>
                </a:solidFill>
                <a:latin typeface="Gill Sans MT" panose="020B0502020104020203" pitchFamily="34" charset="77"/>
                <a:cs typeface="Times New Roman" pitchFamily="18" charset="0"/>
              </a:rPr>
              <a:t>September 23, 2020</a:t>
            </a:r>
            <a:endParaRPr lang="en-US" sz="1600" dirty="0">
              <a:solidFill>
                <a:srgbClr val="025BA8"/>
              </a:solidFill>
              <a:latin typeface="Gill Sans MT" panose="020B0502020104020203" pitchFamily="34" charset="77"/>
              <a:cs typeface="Times New Roman" pitchFamily="18" charset="0"/>
            </a:endParaRPr>
          </a:p>
          <a:p>
            <a:endParaRPr lang="en-US" b="1" dirty="0">
              <a:solidFill>
                <a:srgbClr val="B9D532"/>
              </a:solidFill>
              <a:latin typeface="Gill Sans MT" panose="020B0502020104020203" pitchFamily="34" charset="77"/>
              <a:cs typeface="Times New Roman" pitchFamily="18" charset="0"/>
            </a:endParaRPr>
          </a:p>
          <a:p>
            <a:r>
              <a:rPr lang="en-US" sz="2200" dirty="0" smtClean="0">
                <a:solidFill>
                  <a:srgbClr val="5FBB46"/>
                </a:solidFill>
                <a:latin typeface="Gill Sans MT" panose="020B0502020104020203" pitchFamily="34" charset="77"/>
                <a:cs typeface="Times New Roman" pitchFamily="18" charset="0"/>
              </a:rPr>
              <a:t>SnowMass21 Accelerator Frontier LOI Workshop</a:t>
            </a:r>
            <a:br>
              <a:rPr lang="en-US" sz="2200" dirty="0" smtClean="0">
                <a:solidFill>
                  <a:srgbClr val="5FBB46"/>
                </a:solidFill>
                <a:latin typeface="Gill Sans MT" panose="020B0502020104020203" pitchFamily="34" charset="77"/>
                <a:cs typeface="Times New Roman" pitchFamily="18" charset="0"/>
              </a:rPr>
            </a:br>
            <a:r>
              <a:rPr lang="en-US" sz="2200" dirty="0" smtClean="0">
                <a:solidFill>
                  <a:srgbClr val="5FBB46"/>
                </a:solidFill>
                <a:latin typeface="Gill Sans MT" panose="020B0502020104020203" pitchFamily="34" charset="77"/>
                <a:cs typeface="Times New Roman" pitchFamily="18" charset="0"/>
              </a:rPr>
              <a:t>(Group 6: Advanced Accelerator Concepts</a:t>
            </a:r>
            <a:r>
              <a:rPr lang="en-US" sz="2200" dirty="0" smtClean="0">
                <a:solidFill>
                  <a:srgbClr val="5FBB46"/>
                </a:solidFill>
                <a:latin typeface="Gill Sans MT" panose="020B0502020104020203" pitchFamily="34" charset="77"/>
                <a:cs typeface="Times New Roman" pitchFamily="18" charset="0"/>
                <a:sym typeface="Wingdings"/>
              </a:rPr>
              <a:t>)</a:t>
            </a:r>
            <a:endParaRPr lang="en-US" sz="1400" b="1" dirty="0">
              <a:solidFill>
                <a:srgbClr val="B9D532"/>
              </a:solidFill>
              <a:latin typeface="Gill Sans MT" panose="020B0502020104020203" pitchFamily="34" charset="77"/>
              <a:cs typeface="Times New Roman" pitchFamily="18" charset="0"/>
            </a:endParaRPr>
          </a:p>
        </p:txBody>
      </p:sp>
      <p:sp>
        <p:nvSpPr>
          <p:cNvPr id="2" name="Title 1"/>
          <p:cNvSpPr>
            <a:spLocks noGrp="1"/>
          </p:cNvSpPr>
          <p:nvPr>
            <p:ph type="title"/>
          </p:nvPr>
        </p:nvSpPr>
        <p:spPr>
          <a:xfrm>
            <a:off x="642366" y="718489"/>
            <a:ext cx="10907268" cy="3904488"/>
          </a:xfrm>
        </p:spPr>
        <p:txBody>
          <a:bodyPr anchor="t">
            <a:noAutofit/>
          </a:bodyPr>
          <a:lstStyle/>
          <a:p>
            <a:pPr defTabSz="457200">
              <a:lnSpc>
                <a:spcPct val="100000"/>
              </a:lnSpc>
              <a:defRPr sz="5600">
                <a:latin typeface="Optima"/>
                <a:ea typeface="Optima"/>
                <a:cs typeface="Optima"/>
                <a:sym typeface="Optima"/>
              </a:defRPr>
            </a:pPr>
            <a:r>
              <a:rPr lang="en-US" sz="2800" b="1" dirty="0" smtClean="0">
                <a:latin typeface="Gill Sans MT" panose="020B0502020104020203" pitchFamily="34" charset="77"/>
              </a:rPr>
              <a:t>Modeling of structured plasmas for next generation accelerators</a:t>
            </a:r>
            <a:r>
              <a:rPr lang="en-US" sz="2800" dirty="0">
                <a:latin typeface="Gill Sans MT" panose="020B0502020104020203" pitchFamily="34" charset="77"/>
              </a:rPr>
              <a:t/>
            </a:r>
            <a:br>
              <a:rPr lang="en-US" sz="2800" dirty="0">
                <a:latin typeface="Gill Sans MT" panose="020B0502020104020203" pitchFamily="34" charset="77"/>
              </a:rPr>
            </a:br>
            <a:r>
              <a:rPr lang="en-US" sz="1800" dirty="0" smtClean="0">
                <a:latin typeface="Gill Sans MT" panose="020B0502020104020203" pitchFamily="34" charset="77"/>
              </a:rPr>
              <a:t>Nathan Cook</a:t>
            </a:r>
            <a:r>
              <a:rPr lang="en-US" sz="2000" dirty="0">
                <a:latin typeface="Gill Sans MT" panose="020B0502020104020203" pitchFamily="34" charset="77"/>
              </a:rPr>
              <a:t/>
            </a:r>
            <a:br>
              <a:rPr lang="en-US" sz="2000" dirty="0">
                <a:latin typeface="Gill Sans MT" panose="020B0502020104020203" pitchFamily="34" charset="77"/>
              </a:rPr>
            </a:br>
            <a:r>
              <a:rPr lang="en-US" sz="1200" dirty="0" err="1" smtClean="0">
                <a:latin typeface="Gill Sans MT" panose="020B0502020104020203" pitchFamily="34" charset="77"/>
              </a:rPr>
              <a:t>ncook@radiasoft.net</a:t>
            </a:r>
            <a:r>
              <a:rPr lang="en-US" sz="1200" dirty="0" smtClean="0">
                <a:latin typeface="Gill Sans MT" panose="020B0502020104020203" pitchFamily="34" charset="77"/>
              </a:rPr>
              <a:t/>
            </a:r>
            <a:br>
              <a:rPr lang="en-US" sz="1200" dirty="0" smtClean="0">
                <a:latin typeface="Gill Sans MT" panose="020B0502020104020203" pitchFamily="34" charset="77"/>
              </a:rPr>
            </a:br>
            <a:r>
              <a:rPr lang="en-US" sz="1200" dirty="0" smtClean="0">
                <a:latin typeface="Gill Sans MT" panose="020B0502020104020203" pitchFamily="34" charset="77"/>
                <a:hlinkClick r:id="rId3"/>
              </a:rPr>
              <a:t>LOI Link</a:t>
            </a:r>
            <a:r>
              <a:rPr lang="en-US" sz="1200" dirty="0" smtClean="0">
                <a:latin typeface="Gill Sans MT" panose="020B0502020104020203" pitchFamily="34" charset="77"/>
              </a:rPr>
              <a:t/>
            </a:r>
            <a:br>
              <a:rPr lang="en-US" sz="1200" dirty="0" smtClean="0">
                <a:latin typeface="Gill Sans MT" panose="020B0502020104020203" pitchFamily="34" charset="77"/>
              </a:rPr>
            </a:br>
            <a:r>
              <a:rPr lang="en-US" sz="1200" dirty="0">
                <a:latin typeface="Gill Sans MT" panose="020B0502020104020203" pitchFamily="34" charset="77"/>
              </a:rPr>
              <a:t/>
            </a:r>
            <a:br>
              <a:rPr lang="en-US" sz="1200" dirty="0">
                <a:latin typeface="Gill Sans MT" panose="020B0502020104020203" pitchFamily="34" charset="77"/>
              </a:rPr>
            </a:br>
            <a:r>
              <a:rPr lang="en-US" sz="1400" b="1" dirty="0" smtClean="0">
                <a:latin typeface="Gill Sans MT" panose="020B0502020104020203" pitchFamily="34" charset="77"/>
              </a:rPr>
              <a:t>Co-authors: </a:t>
            </a:r>
            <a:r>
              <a:rPr lang="en-US" sz="1400" dirty="0" smtClean="0">
                <a:latin typeface="Gill Sans MT" panose="020B0502020104020203" pitchFamily="34" charset="77"/>
              </a:rPr>
              <a:t>Carlo Benedetti</a:t>
            </a:r>
            <a:r>
              <a:rPr lang="en-US" sz="1400" baseline="30000" dirty="0" smtClean="0">
                <a:latin typeface="Gill Sans MT" panose="020B0502020104020203" pitchFamily="34" charset="77"/>
              </a:rPr>
              <a:t>2</a:t>
            </a:r>
            <a:r>
              <a:rPr lang="en-US" sz="1400" dirty="0" smtClean="0">
                <a:latin typeface="Gill Sans MT" panose="020B0502020104020203" pitchFamily="34" charset="77"/>
              </a:rPr>
              <a:t>, </a:t>
            </a:r>
            <a:r>
              <a:rPr lang="en-US" sz="1400" dirty="0">
                <a:latin typeface="Gill Sans MT" panose="020B0502020104020203" pitchFamily="34" charset="77"/>
              </a:rPr>
              <a:t>David </a:t>
            </a:r>
            <a:r>
              <a:rPr lang="en-US" sz="1400" dirty="0" smtClean="0">
                <a:latin typeface="Gill Sans MT" panose="020B0502020104020203" pitchFamily="34" charset="77"/>
              </a:rPr>
              <a:t>Bruhwiler</a:t>
            </a:r>
            <a:r>
              <a:rPr lang="en-US" sz="1400" baseline="30000" dirty="0" smtClean="0">
                <a:latin typeface="Gill Sans MT" panose="020B0502020104020203" pitchFamily="34" charset="77"/>
              </a:rPr>
              <a:t>1</a:t>
            </a:r>
            <a:r>
              <a:rPr lang="en-US" sz="1400" dirty="0" smtClean="0">
                <a:latin typeface="Gill Sans MT" panose="020B0502020104020203" pitchFamily="34" charset="77"/>
              </a:rPr>
              <a:t>, Enrico Brunetti</a:t>
            </a:r>
            <a:r>
              <a:rPr lang="en-US" sz="1400" baseline="30000" dirty="0" smtClean="0">
                <a:latin typeface="Gill Sans MT" panose="020B0502020104020203" pitchFamily="34" charset="77"/>
              </a:rPr>
              <a:t>8</a:t>
            </a:r>
            <a:r>
              <a:rPr lang="en-US" sz="1400" dirty="0" smtClean="0">
                <a:latin typeface="Gill Sans MT" panose="020B0502020104020203" pitchFamily="34" charset="77"/>
              </a:rPr>
              <a:t>, </a:t>
            </a:r>
            <a:r>
              <a:rPr lang="en-US" sz="1400" dirty="0" err="1">
                <a:latin typeface="Gill Sans MT" panose="020B0502020104020203" pitchFamily="34" charset="77"/>
              </a:rPr>
              <a:t>Stepan</a:t>
            </a:r>
            <a:r>
              <a:rPr lang="en-US" sz="1400" dirty="0">
                <a:latin typeface="Gill Sans MT" panose="020B0502020104020203" pitchFamily="34" charset="77"/>
              </a:rPr>
              <a:t> </a:t>
            </a:r>
            <a:r>
              <a:rPr lang="en-US" sz="1400" dirty="0" smtClean="0">
                <a:latin typeface="Gill Sans MT" panose="020B0502020104020203" pitchFamily="34" charset="77"/>
              </a:rPr>
              <a:t>Bulanov</a:t>
            </a:r>
            <a:r>
              <a:rPr lang="en-US" sz="1400" baseline="30000" dirty="0">
                <a:latin typeface="Gill Sans MT" panose="020B0502020104020203" pitchFamily="34" charset="77"/>
              </a:rPr>
              <a:t>2</a:t>
            </a:r>
            <a:r>
              <a:rPr lang="en-US" sz="1400" dirty="0" smtClean="0">
                <a:latin typeface="Gill Sans MT" panose="020B0502020104020203" pitchFamily="34" charset="77"/>
              </a:rPr>
              <a:t>, </a:t>
            </a:r>
            <a:r>
              <a:rPr lang="en-US" sz="1400" dirty="0">
                <a:latin typeface="Gill Sans MT" panose="020B0502020104020203" pitchFamily="34" charset="77"/>
              </a:rPr>
              <a:t>Stephen </a:t>
            </a:r>
            <a:r>
              <a:rPr lang="en-US" sz="1400" dirty="0" smtClean="0">
                <a:latin typeface="Gill Sans MT" panose="020B0502020104020203" pitchFamily="34" charset="77"/>
              </a:rPr>
              <a:t>Coleman</a:t>
            </a:r>
            <a:r>
              <a:rPr lang="en-US" sz="1400" baseline="30000" dirty="0">
                <a:latin typeface="Gill Sans MT" panose="020B0502020104020203" pitchFamily="34" charset="77"/>
              </a:rPr>
              <a:t>1</a:t>
            </a:r>
            <a:r>
              <a:rPr lang="en-US" sz="1400" dirty="0" smtClean="0">
                <a:latin typeface="Gill Sans MT" panose="020B0502020104020203" pitchFamily="34" charset="77"/>
              </a:rPr>
              <a:t>, </a:t>
            </a:r>
            <a:r>
              <a:rPr lang="en-US" sz="1400" dirty="0">
                <a:latin typeface="Gill Sans MT" panose="020B0502020104020203" pitchFamily="34" charset="77"/>
              </a:rPr>
              <a:t>Brigitte </a:t>
            </a:r>
            <a:r>
              <a:rPr lang="en-US" sz="1400" dirty="0" smtClean="0">
                <a:latin typeface="Gill Sans MT" panose="020B0502020104020203" pitchFamily="34" charset="77"/>
              </a:rPr>
              <a:t>Cros</a:t>
            </a:r>
            <a:r>
              <a:rPr lang="en-US" sz="1400" baseline="30000" dirty="0" smtClean="0">
                <a:latin typeface="Gill Sans MT" panose="020B0502020104020203" pitchFamily="34" charset="77"/>
              </a:rPr>
              <a:t>7</a:t>
            </a:r>
            <a:r>
              <a:rPr lang="en-US" sz="1400" dirty="0" smtClean="0">
                <a:latin typeface="Gill Sans MT" panose="020B0502020104020203" pitchFamily="34" charset="77"/>
              </a:rPr>
              <a:t>, </a:t>
            </a:r>
            <a:r>
              <a:rPr lang="en-US" sz="1400" dirty="0">
                <a:latin typeface="Gill Sans MT" panose="020B0502020104020203" pitchFamily="34" charset="77"/>
              </a:rPr>
              <a:t>Bernhard </a:t>
            </a:r>
            <a:r>
              <a:rPr lang="en-US" sz="1400" dirty="0" smtClean="0">
                <a:latin typeface="Gill Sans MT" panose="020B0502020104020203" pitchFamily="34" charset="77"/>
              </a:rPr>
              <a:t>Ersfeld</a:t>
            </a:r>
            <a:r>
              <a:rPr lang="en-US" sz="1400" baseline="30000" dirty="0">
                <a:latin typeface="Gill Sans MT" panose="020B0502020104020203" pitchFamily="34" charset="77"/>
              </a:rPr>
              <a:t>8</a:t>
            </a:r>
            <a:r>
              <a:rPr lang="en-US" sz="1400" dirty="0" smtClean="0">
                <a:latin typeface="Gill Sans MT" panose="020B0502020104020203" pitchFamily="34" charset="77"/>
              </a:rPr>
              <a:t>, </a:t>
            </a:r>
            <a:r>
              <a:rPr lang="en-US" sz="1400" dirty="0">
                <a:latin typeface="Gill Sans MT" panose="020B0502020104020203" pitchFamily="34" charset="77"/>
              </a:rPr>
              <a:t>Spencer </a:t>
            </a:r>
            <a:r>
              <a:rPr lang="en-US" sz="1400" dirty="0" smtClean="0">
                <a:latin typeface="Gill Sans MT" panose="020B0502020104020203" pitchFamily="34" charset="77"/>
              </a:rPr>
              <a:t>Gessner</a:t>
            </a:r>
            <a:r>
              <a:rPr lang="en-US" sz="1400" baseline="30000" dirty="0" smtClean="0">
                <a:latin typeface="Gill Sans MT" panose="020B0502020104020203" pitchFamily="34" charset="77"/>
              </a:rPr>
              <a:t>6</a:t>
            </a:r>
            <a:r>
              <a:rPr lang="en-US" sz="1400" dirty="0" smtClean="0">
                <a:latin typeface="Gill Sans MT" panose="020B0502020104020203" pitchFamily="34" charset="77"/>
              </a:rPr>
              <a:t>, </a:t>
            </a:r>
            <a:r>
              <a:rPr lang="en-US" sz="1400" dirty="0">
                <a:latin typeface="Gill Sans MT" panose="020B0502020104020203" pitchFamily="34" charset="77"/>
              </a:rPr>
              <a:t>Ahmad </a:t>
            </a:r>
            <a:r>
              <a:rPr lang="en-US" sz="1400" dirty="0" err="1">
                <a:latin typeface="Gill Sans MT" panose="020B0502020104020203" pitchFamily="34" charset="77"/>
              </a:rPr>
              <a:t>Fahim</a:t>
            </a:r>
            <a:r>
              <a:rPr lang="en-US" sz="1400" dirty="0">
                <a:latin typeface="Gill Sans MT" panose="020B0502020104020203" pitchFamily="34" charset="77"/>
              </a:rPr>
              <a:t> </a:t>
            </a:r>
            <a:r>
              <a:rPr lang="en-US" sz="1400" dirty="0" smtClean="0">
                <a:latin typeface="Gill Sans MT" panose="020B0502020104020203" pitchFamily="34" charset="77"/>
              </a:rPr>
              <a:t>Habib</a:t>
            </a:r>
            <a:r>
              <a:rPr lang="en-US" sz="1400" baseline="30000" dirty="0">
                <a:latin typeface="Gill Sans MT" panose="020B0502020104020203" pitchFamily="34" charset="77"/>
              </a:rPr>
              <a:t>8</a:t>
            </a:r>
            <a:r>
              <a:rPr lang="en-US" sz="1400" dirty="0" smtClean="0">
                <a:latin typeface="Gill Sans MT" panose="020B0502020104020203" pitchFamily="34" charset="77"/>
              </a:rPr>
              <a:t>, </a:t>
            </a:r>
            <a:r>
              <a:rPr lang="en-US" sz="1400" dirty="0">
                <a:latin typeface="Gill Sans MT" panose="020B0502020104020203" pitchFamily="34" charset="77"/>
              </a:rPr>
              <a:t>Thomas </a:t>
            </a:r>
            <a:r>
              <a:rPr lang="en-US" sz="1400" dirty="0" smtClean="0">
                <a:latin typeface="Gill Sans MT" panose="020B0502020104020203" pitchFamily="34" charset="77"/>
              </a:rPr>
              <a:t>Heinemann</a:t>
            </a:r>
            <a:r>
              <a:rPr lang="en-US" sz="1400" baseline="30000" dirty="0">
                <a:latin typeface="Gill Sans MT" panose="020B0502020104020203" pitchFamily="34" charset="77"/>
              </a:rPr>
              <a:t>8</a:t>
            </a:r>
            <a:r>
              <a:rPr lang="en-US" sz="1400" dirty="0" smtClean="0">
                <a:latin typeface="Gill Sans MT" panose="020B0502020104020203" pitchFamily="34" charset="77"/>
              </a:rPr>
              <a:t>, </a:t>
            </a:r>
            <a:r>
              <a:rPr lang="en-US" sz="1400" dirty="0">
                <a:latin typeface="Gill Sans MT" panose="020B0502020104020203" pitchFamily="34" charset="77"/>
              </a:rPr>
              <a:t>Bernhard </a:t>
            </a:r>
            <a:r>
              <a:rPr lang="en-US" sz="1400" dirty="0" smtClean="0">
                <a:latin typeface="Gill Sans MT" panose="020B0502020104020203" pitchFamily="34" charset="77"/>
              </a:rPr>
              <a:t>Hidding</a:t>
            </a:r>
            <a:r>
              <a:rPr lang="en-US" sz="1400" baseline="30000" dirty="0">
                <a:latin typeface="Gill Sans MT" panose="020B0502020104020203" pitchFamily="34" charset="77"/>
              </a:rPr>
              <a:t>8</a:t>
            </a:r>
            <a:r>
              <a:rPr lang="en-US" sz="1400" dirty="0" smtClean="0">
                <a:latin typeface="Gill Sans MT" panose="020B0502020104020203" pitchFamily="34" charset="77"/>
              </a:rPr>
              <a:t>, </a:t>
            </a:r>
            <a:r>
              <a:rPr lang="en-US" sz="1400" dirty="0">
                <a:latin typeface="Gill Sans MT" panose="020B0502020104020203" pitchFamily="34" charset="77"/>
              </a:rPr>
              <a:t>George </a:t>
            </a:r>
            <a:r>
              <a:rPr lang="en-US" sz="1400" dirty="0" smtClean="0">
                <a:latin typeface="Gill Sans MT" panose="020B0502020104020203" pitchFamily="34" charset="77"/>
              </a:rPr>
              <a:t>Holt</a:t>
            </a:r>
            <a:r>
              <a:rPr lang="en-US" sz="1400" baseline="30000" dirty="0">
                <a:latin typeface="Gill Sans MT" panose="020B0502020104020203" pitchFamily="34" charset="77"/>
              </a:rPr>
              <a:t>8</a:t>
            </a:r>
            <a:r>
              <a:rPr lang="en-US" sz="1400" dirty="0" smtClean="0">
                <a:latin typeface="Gill Sans MT" panose="020B0502020104020203" pitchFamily="34" charset="77"/>
              </a:rPr>
              <a:t>, </a:t>
            </a:r>
            <a:r>
              <a:rPr lang="en-US" sz="1400" dirty="0">
                <a:latin typeface="Gill Sans MT" panose="020B0502020104020203" pitchFamily="34" charset="77"/>
              </a:rPr>
              <a:t>Dino </a:t>
            </a:r>
            <a:r>
              <a:rPr lang="en-US" sz="1400" dirty="0" smtClean="0">
                <a:latin typeface="Gill Sans MT" panose="020B0502020104020203" pitchFamily="34" charset="77"/>
              </a:rPr>
              <a:t>Jaroszynski</a:t>
            </a:r>
            <a:r>
              <a:rPr lang="en-US" sz="1400" baseline="30000" dirty="0">
                <a:latin typeface="Gill Sans MT" panose="020B0502020104020203" pitchFamily="34" charset="77"/>
              </a:rPr>
              <a:t>8</a:t>
            </a:r>
            <a:r>
              <a:rPr lang="en-US" sz="1400" dirty="0" smtClean="0">
                <a:latin typeface="Gill Sans MT" panose="020B0502020104020203" pitchFamily="34" charset="77"/>
              </a:rPr>
              <a:t>, </a:t>
            </a:r>
            <a:r>
              <a:rPr lang="en-US" sz="1400" dirty="0">
                <a:latin typeface="Gill Sans MT" panose="020B0502020104020203" pitchFamily="34" charset="77"/>
              </a:rPr>
              <a:t>Remi </a:t>
            </a:r>
            <a:r>
              <a:rPr lang="en-US" sz="1400" dirty="0" smtClean="0">
                <a:latin typeface="Gill Sans MT" panose="020B0502020104020203" pitchFamily="34" charset="77"/>
              </a:rPr>
              <a:t>Lehe</a:t>
            </a:r>
            <a:r>
              <a:rPr lang="en-US" sz="1400" baseline="30000" dirty="0">
                <a:latin typeface="Gill Sans MT" panose="020B0502020104020203" pitchFamily="34" charset="77"/>
              </a:rPr>
              <a:t>2</a:t>
            </a:r>
            <a:r>
              <a:rPr lang="en-US" sz="1400" dirty="0" smtClean="0">
                <a:latin typeface="Gill Sans MT" panose="020B0502020104020203" pitchFamily="34" charset="77"/>
              </a:rPr>
              <a:t>, </a:t>
            </a:r>
            <a:r>
              <a:rPr lang="en-US" sz="1400" dirty="0">
                <a:latin typeface="Gill Sans MT" panose="020B0502020104020203" pitchFamily="34" charset="77"/>
              </a:rPr>
              <a:t>Jarrod </a:t>
            </a:r>
            <a:r>
              <a:rPr lang="en-US" sz="1400" dirty="0" smtClean="0">
                <a:latin typeface="Gill Sans MT" panose="020B0502020104020203" pitchFamily="34" charset="77"/>
              </a:rPr>
              <a:t>Leddy</a:t>
            </a:r>
            <a:r>
              <a:rPr lang="en-US" sz="1400" baseline="30000" dirty="0" smtClean="0">
                <a:latin typeface="Gill Sans MT" panose="020B0502020104020203" pitchFamily="34" charset="77"/>
              </a:rPr>
              <a:t>5</a:t>
            </a:r>
            <a:r>
              <a:rPr lang="en-US" sz="1400" dirty="0" smtClean="0">
                <a:latin typeface="Gill Sans MT" panose="020B0502020104020203" pitchFamily="34" charset="77"/>
              </a:rPr>
              <a:t>, </a:t>
            </a:r>
            <a:r>
              <a:rPr lang="en-US" sz="1400" dirty="0">
                <a:latin typeface="Gill Sans MT" panose="020B0502020104020203" pitchFamily="34" charset="77"/>
              </a:rPr>
              <a:t>Carl </a:t>
            </a:r>
            <a:r>
              <a:rPr lang="en-US" sz="1400" dirty="0" smtClean="0">
                <a:latin typeface="Gill Sans MT" panose="020B0502020104020203" pitchFamily="34" charset="77"/>
              </a:rPr>
              <a:t>Schroeder</a:t>
            </a:r>
            <a:r>
              <a:rPr lang="en-US" sz="1400" baseline="30000" dirty="0">
                <a:latin typeface="Gill Sans MT" panose="020B0502020104020203" pitchFamily="34" charset="77"/>
              </a:rPr>
              <a:t>2</a:t>
            </a:r>
            <a:r>
              <a:rPr lang="en-US" sz="1400" dirty="0" smtClean="0">
                <a:latin typeface="Gill Sans MT" panose="020B0502020104020203" pitchFamily="34" charset="77"/>
              </a:rPr>
              <a:t>, </a:t>
            </a:r>
            <a:r>
              <a:rPr lang="en-US" sz="1400" dirty="0">
                <a:latin typeface="Gill Sans MT" panose="020B0502020104020203" pitchFamily="34" charset="77"/>
              </a:rPr>
              <a:t>Paul </a:t>
            </a:r>
            <a:r>
              <a:rPr lang="en-US" sz="1400" dirty="0" smtClean="0">
                <a:latin typeface="Gill Sans MT" panose="020B0502020104020203" pitchFamily="34" charset="77"/>
              </a:rPr>
              <a:t>Scherkl</a:t>
            </a:r>
            <a:r>
              <a:rPr lang="en-US" sz="1400" baseline="30000" dirty="0">
                <a:latin typeface="Gill Sans MT" panose="020B0502020104020203" pitchFamily="34" charset="77"/>
              </a:rPr>
              <a:t>8</a:t>
            </a:r>
            <a:r>
              <a:rPr lang="en-US" sz="1400" dirty="0" smtClean="0">
                <a:latin typeface="Gill Sans MT" panose="020B0502020104020203" pitchFamily="34" charset="77"/>
              </a:rPr>
              <a:t>, </a:t>
            </a:r>
            <a:r>
              <a:rPr lang="en-US" sz="1400" dirty="0">
                <a:latin typeface="Gill Sans MT" panose="020B0502020104020203" pitchFamily="34" charset="77"/>
              </a:rPr>
              <a:t>Peter </a:t>
            </a:r>
            <a:r>
              <a:rPr lang="en-US" sz="1400" dirty="0" smtClean="0">
                <a:latin typeface="Gill Sans MT" panose="020B0502020104020203" pitchFamily="34" charset="77"/>
              </a:rPr>
              <a:t>Stoltz</a:t>
            </a:r>
            <a:r>
              <a:rPr lang="en-US" sz="1400" baseline="30000" dirty="0" smtClean="0">
                <a:latin typeface="Gill Sans MT" panose="020B0502020104020203" pitchFamily="34" charset="77"/>
              </a:rPr>
              <a:t>5</a:t>
            </a:r>
            <a:r>
              <a:rPr lang="en-US" sz="1400" dirty="0" smtClean="0">
                <a:latin typeface="Gill Sans MT" panose="020B0502020104020203" pitchFamily="34" charset="77"/>
              </a:rPr>
              <a:t>, </a:t>
            </a:r>
            <a:r>
              <a:rPr lang="en-US" sz="1400" dirty="0" err="1">
                <a:latin typeface="Gill Sans MT" panose="020B0502020104020203" pitchFamily="34" charset="77"/>
              </a:rPr>
              <a:t>Maxence</a:t>
            </a:r>
            <a:r>
              <a:rPr lang="en-US" sz="1400" dirty="0">
                <a:latin typeface="Gill Sans MT" panose="020B0502020104020203" pitchFamily="34" charset="77"/>
              </a:rPr>
              <a:t> </a:t>
            </a:r>
            <a:r>
              <a:rPr lang="en-US" sz="1400" dirty="0" smtClean="0">
                <a:latin typeface="Gill Sans MT" panose="020B0502020104020203" pitchFamily="34" charset="77"/>
              </a:rPr>
              <a:t>Thévenet</a:t>
            </a:r>
            <a:r>
              <a:rPr lang="en-US" sz="1400" baseline="30000" dirty="0" smtClean="0">
                <a:latin typeface="Gill Sans MT" panose="020B0502020104020203" pitchFamily="34" charset="77"/>
              </a:rPr>
              <a:t>3</a:t>
            </a:r>
            <a:r>
              <a:rPr lang="en-US" sz="1400" dirty="0" smtClean="0">
                <a:latin typeface="Gill Sans MT" panose="020B0502020104020203" pitchFamily="34" charset="77"/>
              </a:rPr>
              <a:t>, </a:t>
            </a:r>
            <a:r>
              <a:rPr lang="en-US" sz="1400" dirty="0" err="1">
                <a:latin typeface="Gill Sans MT" panose="020B0502020104020203" pitchFamily="34" charset="77"/>
              </a:rPr>
              <a:t>Petros</a:t>
            </a:r>
            <a:r>
              <a:rPr lang="en-US" sz="1400" dirty="0">
                <a:latin typeface="Gill Sans MT" panose="020B0502020104020203" pitchFamily="34" charset="77"/>
              </a:rPr>
              <a:t> </a:t>
            </a:r>
            <a:r>
              <a:rPr lang="en-US" sz="1400" dirty="0" smtClean="0">
                <a:latin typeface="Gill Sans MT" panose="020B0502020104020203" pitchFamily="34" charset="77"/>
              </a:rPr>
              <a:t>Tzeferacos</a:t>
            </a:r>
            <a:r>
              <a:rPr lang="en-US" sz="1400" baseline="30000" dirty="0" smtClean="0">
                <a:latin typeface="Gill Sans MT" panose="020B0502020104020203" pitchFamily="34" charset="77"/>
              </a:rPr>
              <a:t>4</a:t>
            </a:r>
            <a:r>
              <a:rPr lang="en-US" sz="1400" dirty="0" smtClean="0">
                <a:latin typeface="Gill Sans MT" panose="020B0502020104020203" pitchFamily="34" charset="77"/>
              </a:rPr>
              <a:t>, </a:t>
            </a:r>
            <a:r>
              <a:rPr lang="en-US" sz="1400" dirty="0">
                <a:latin typeface="Gill Sans MT" panose="020B0502020104020203" pitchFamily="34" charset="77"/>
              </a:rPr>
              <a:t>Jean-Luc </a:t>
            </a:r>
            <a:r>
              <a:rPr lang="en-US" sz="1400" dirty="0" smtClean="0">
                <a:latin typeface="Gill Sans MT" panose="020B0502020104020203" pitchFamily="34" charset="77"/>
              </a:rPr>
              <a:t>Vay</a:t>
            </a:r>
            <a:r>
              <a:rPr lang="en-US" sz="1400" baseline="30000" dirty="0">
                <a:latin typeface="Gill Sans MT" panose="020B0502020104020203" pitchFamily="34" charset="77"/>
              </a:rPr>
              <a:t>2</a:t>
            </a:r>
            <a:r>
              <a:rPr lang="en-US" sz="1400" dirty="0" smtClean="0">
                <a:latin typeface="Gill Sans MT" panose="020B0502020104020203" pitchFamily="34" charset="77"/>
              </a:rPr>
              <a:t>, Samuel Yoffe</a:t>
            </a:r>
            <a:r>
              <a:rPr lang="en-US" sz="1400" baseline="30000" dirty="0">
                <a:latin typeface="Gill Sans MT" panose="020B0502020104020203" pitchFamily="34" charset="77"/>
              </a:rPr>
              <a:t>8</a:t>
            </a:r>
            <a:r>
              <a:rPr lang="en-US" sz="1400" dirty="0" smtClean="0">
                <a:latin typeface="Gill Sans MT" panose="020B0502020104020203" pitchFamily="34" charset="77"/>
              </a:rPr>
              <a:t>, </a:t>
            </a:r>
            <a:r>
              <a:rPr lang="en-US" sz="1400" dirty="0">
                <a:latin typeface="Gill Sans MT" panose="020B0502020104020203" pitchFamily="34" charset="77"/>
              </a:rPr>
              <a:t>Stephen </a:t>
            </a:r>
            <a:r>
              <a:rPr lang="en-US" sz="1400" dirty="0" smtClean="0">
                <a:latin typeface="Gill Sans MT" panose="020B0502020104020203" pitchFamily="34" charset="77"/>
              </a:rPr>
              <a:t>Webb</a:t>
            </a:r>
            <a:r>
              <a:rPr lang="en-US" sz="1400" baseline="30000" dirty="0" smtClean="0">
                <a:latin typeface="Gill Sans MT" panose="020B0502020104020203" pitchFamily="34" charset="77"/>
              </a:rPr>
              <a:t>1</a:t>
            </a:r>
            <a:br>
              <a:rPr lang="en-US" sz="1400" baseline="30000" dirty="0" smtClean="0">
                <a:latin typeface="Gill Sans MT" panose="020B0502020104020203" pitchFamily="34" charset="77"/>
              </a:rPr>
            </a:br>
            <a:r>
              <a:rPr lang="en-US" sz="1400" baseline="30000" dirty="0">
                <a:latin typeface="Gill Sans MT" panose="020B0502020104020203" pitchFamily="34" charset="77"/>
              </a:rPr>
              <a:t/>
            </a:r>
            <a:br>
              <a:rPr lang="en-US" sz="1400" baseline="30000" dirty="0">
                <a:latin typeface="Gill Sans MT" panose="020B0502020104020203" pitchFamily="34" charset="77"/>
              </a:rPr>
            </a:br>
            <a:r>
              <a:rPr lang="en-US" sz="1400" baseline="30000" dirty="0" smtClean="0">
                <a:latin typeface="Gill Sans MT" panose="020B0502020104020203" pitchFamily="34" charset="77"/>
              </a:rPr>
              <a:t>1</a:t>
            </a:r>
            <a:r>
              <a:rPr lang="en-US" sz="1400" dirty="0" smtClean="0">
                <a:latin typeface="Gill Sans MT" panose="020B0502020104020203" pitchFamily="34" charset="77"/>
              </a:rPr>
              <a:t>RadiaSoft </a:t>
            </a:r>
            <a:r>
              <a:rPr lang="en-US" sz="1400" dirty="0">
                <a:latin typeface="Gill Sans MT" panose="020B0502020104020203" pitchFamily="34" charset="77"/>
              </a:rPr>
              <a:t>LLC, Boulder, Colorado 80301 </a:t>
            </a:r>
            <a:r>
              <a:rPr lang="en-US" sz="1400" dirty="0" smtClean="0">
                <a:latin typeface="Gill Sans MT" panose="020B0502020104020203" pitchFamily="34" charset="77"/>
              </a:rPr>
              <a:t>USA, </a:t>
            </a:r>
            <a:br>
              <a:rPr lang="en-US" sz="1400" dirty="0" smtClean="0">
                <a:latin typeface="Gill Sans MT" panose="020B0502020104020203" pitchFamily="34" charset="77"/>
              </a:rPr>
            </a:br>
            <a:r>
              <a:rPr lang="en-US" sz="1400" baseline="30000" dirty="0" smtClean="0">
                <a:latin typeface="Gill Sans MT" panose="020B0502020104020203" pitchFamily="34" charset="77"/>
              </a:rPr>
              <a:t>2</a:t>
            </a:r>
            <a:r>
              <a:rPr lang="en-US" sz="1400" dirty="0" smtClean="0">
                <a:latin typeface="Gill Sans MT" panose="020B0502020104020203" pitchFamily="34" charset="77"/>
              </a:rPr>
              <a:t>Lawrence </a:t>
            </a:r>
            <a:r>
              <a:rPr lang="en-US" sz="1400" dirty="0">
                <a:latin typeface="Gill Sans MT" panose="020B0502020104020203" pitchFamily="34" charset="77"/>
              </a:rPr>
              <a:t>Berkeley National Laboratory, Berkeley, California 94720 USA, </a:t>
            </a:r>
            <a:r>
              <a:rPr lang="en-US" sz="1400" dirty="0" smtClean="0">
                <a:latin typeface="Gill Sans MT" panose="020B0502020104020203" pitchFamily="34" charset="77"/>
              </a:rPr>
              <a:t/>
            </a:r>
            <a:br>
              <a:rPr lang="en-US" sz="1400" dirty="0" smtClean="0">
                <a:latin typeface="Gill Sans MT" panose="020B0502020104020203" pitchFamily="34" charset="77"/>
              </a:rPr>
            </a:br>
            <a:r>
              <a:rPr lang="en-US" sz="1400" baseline="30000" dirty="0" smtClean="0">
                <a:latin typeface="Gill Sans MT" panose="020B0502020104020203" pitchFamily="34" charset="77"/>
              </a:rPr>
              <a:t>3</a:t>
            </a:r>
            <a:r>
              <a:rPr lang="en-US" sz="1400" dirty="0" smtClean="0">
                <a:latin typeface="Gill Sans MT" panose="020B0502020104020203" pitchFamily="34" charset="77"/>
              </a:rPr>
              <a:t>German </a:t>
            </a:r>
            <a:r>
              <a:rPr lang="en-US" sz="1400" dirty="0">
                <a:latin typeface="Gill Sans MT" panose="020B0502020104020203" pitchFamily="34" charset="77"/>
              </a:rPr>
              <a:t>Electron Synchrotron DESY, Hamburg, Hamburg 22607 Germany,</a:t>
            </a:r>
            <a:r>
              <a:rPr lang="en-US" sz="1400" baseline="30000" dirty="0" smtClean="0">
                <a:latin typeface="Gill Sans MT" panose="020B0502020104020203" pitchFamily="34" charset="77"/>
              </a:rPr>
              <a:t> </a:t>
            </a:r>
            <a:br>
              <a:rPr lang="en-US" sz="1400" baseline="30000" dirty="0" smtClean="0">
                <a:latin typeface="Gill Sans MT" panose="020B0502020104020203" pitchFamily="34" charset="77"/>
              </a:rPr>
            </a:br>
            <a:r>
              <a:rPr lang="en-US" sz="1400" baseline="30000" dirty="0" smtClean="0">
                <a:latin typeface="Gill Sans MT" panose="020B0502020104020203" pitchFamily="34" charset="77"/>
              </a:rPr>
              <a:t>4</a:t>
            </a:r>
            <a:r>
              <a:rPr lang="en-US" sz="1400" dirty="0" smtClean="0">
                <a:latin typeface="Gill Sans MT" panose="020B0502020104020203" pitchFamily="34" charset="77"/>
              </a:rPr>
              <a:t>Department </a:t>
            </a:r>
            <a:r>
              <a:rPr lang="en-US" sz="1400" dirty="0">
                <a:latin typeface="Gill Sans MT" panose="020B0502020104020203" pitchFamily="34" charset="77"/>
              </a:rPr>
              <a:t>of Physics </a:t>
            </a:r>
            <a:r>
              <a:rPr lang="en-US" sz="1400" dirty="0" smtClean="0">
                <a:latin typeface="Gill Sans MT" panose="020B0502020104020203" pitchFamily="34" charset="77"/>
              </a:rPr>
              <a:t>&amp; </a:t>
            </a:r>
            <a:r>
              <a:rPr lang="en-US" sz="1400" dirty="0">
                <a:latin typeface="Gill Sans MT" panose="020B0502020104020203" pitchFamily="34" charset="77"/>
              </a:rPr>
              <a:t>Astronomy, University of Rochester, Rochester, </a:t>
            </a:r>
            <a:r>
              <a:rPr lang="en-US" sz="1400" dirty="0" smtClean="0">
                <a:latin typeface="Gill Sans MT" panose="020B0502020104020203" pitchFamily="34" charset="77"/>
              </a:rPr>
              <a:t>NY </a:t>
            </a:r>
            <a:r>
              <a:rPr lang="en-US" sz="1400" dirty="0">
                <a:latin typeface="Gill Sans MT" panose="020B0502020104020203" pitchFamily="34" charset="77"/>
              </a:rPr>
              <a:t>14627 USA, </a:t>
            </a:r>
            <a:r>
              <a:rPr lang="en-US" sz="1400" dirty="0" smtClean="0">
                <a:latin typeface="Gill Sans MT" panose="020B0502020104020203" pitchFamily="34" charset="77"/>
              </a:rPr>
              <a:t/>
            </a:r>
            <a:br>
              <a:rPr lang="en-US" sz="1400" dirty="0" smtClean="0">
                <a:latin typeface="Gill Sans MT" panose="020B0502020104020203" pitchFamily="34" charset="77"/>
              </a:rPr>
            </a:br>
            <a:r>
              <a:rPr lang="en-US" sz="1400" baseline="30000" dirty="0" smtClean="0">
                <a:latin typeface="Gill Sans MT" panose="020B0502020104020203" pitchFamily="34" charset="77"/>
              </a:rPr>
              <a:t>5</a:t>
            </a:r>
            <a:r>
              <a:rPr lang="en-US" sz="1400" dirty="0" smtClean="0">
                <a:latin typeface="Gill Sans MT" panose="020B0502020104020203" pitchFamily="34" charset="77"/>
              </a:rPr>
              <a:t>Tech-X </a:t>
            </a:r>
            <a:r>
              <a:rPr lang="en-US" sz="1400" dirty="0">
                <a:latin typeface="Gill Sans MT" panose="020B0502020104020203" pitchFamily="34" charset="77"/>
              </a:rPr>
              <a:t>Corporation, Boulder, Colorado 80303 USA, </a:t>
            </a:r>
            <a:r>
              <a:rPr lang="en-US" sz="1400" dirty="0" smtClean="0">
                <a:latin typeface="Gill Sans MT" panose="020B0502020104020203" pitchFamily="34" charset="77"/>
              </a:rPr>
              <a:t/>
            </a:r>
            <a:br>
              <a:rPr lang="en-US" sz="1400" dirty="0" smtClean="0">
                <a:latin typeface="Gill Sans MT" panose="020B0502020104020203" pitchFamily="34" charset="77"/>
              </a:rPr>
            </a:br>
            <a:r>
              <a:rPr lang="en-US" sz="1400" baseline="30000" dirty="0" smtClean="0">
                <a:latin typeface="Gill Sans MT" panose="020B0502020104020203" pitchFamily="34" charset="77"/>
              </a:rPr>
              <a:t>6</a:t>
            </a:r>
            <a:r>
              <a:rPr lang="en-US" sz="1400" dirty="0" smtClean="0">
                <a:latin typeface="Gill Sans MT" panose="020B0502020104020203" pitchFamily="34" charset="77"/>
              </a:rPr>
              <a:t>SLAC </a:t>
            </a:r>
            <a:r>
              <a:rPr lang="en-US" sz="1400" dirty="0">
                <a:latin typeface="Gill Sans MT" panose="020B0502020104020203" pitchFamily="34" charset="77"/>
              </a:rPr>
              <a:t>National Accelerator Laboratory, Menlo Park, California 94025, </a:t>
            </a:r>
            <a:r>
              <a:rPr lang="en-US" sz="1400" dirty="0" smtClean="0">
                <a:latin typeface="Gill Sans MT" panose="020B0502020104020203" pitchFamily="34" charset="77"/>
              </a:rPr>
              <a:t>USA, </a:t>
            </a:r>
            <a:br>
              <a:rPr lang="en-US" sz="1400" dirty="0" smtClean="0">
                <a:latin typeface="Gill Sans MT" panose="020B0502020104020203" pitchFamily="34" charset="77"/>
              </a:rPr>
            </a:br>
            <a:r>
              <a:rPr lang="en-US" sz="1400" baseline="30000" dirty="0" smtClean="0">
                <a:latin typeface="Gill Sans MT" panose="020B0502020104020203" pitchFamily="34" charset="77"/>
              </a:rPr>
              <a:t>7</a:t>
            </a:r>
            <a:r>
              <a:rPr lang="en-US" sz="1400" dirty="0" smtClean="0">
                <a:latin typeface="Gill Sans MT" panose="020B0502020104020203" pitchFamily="34" charset="77"/>
              </a:rPr>
              <a:t>LPGP</a:t>
            </a:r>
            <a:r>
              <a:rPr lang="en-US" sz="1400" dirty="0">
                <a:latin typeface="Gill Sans MT" panose="020B0502020104020203" pitchFamily="34" charset="77"/>
              </a:rPr>
              <a:t>, CNRS, Univ. Paris-</a:t>
            </a:r>
            <a:r>
              <a:rPr lang="en-US" sz="1400" dirty="0" err="1">
                <a:latin typeface="Gill Sans MT" panose="020B0502020104020203" pitchFamily="34" charset="77"/>
              </a:rPr>
              <a:t>Sud</a:t>
            </a:r>
            <a:r>
              <a:rPr lang="en-US" sz="1400">
                <a:latin typeface="Gill Sans MT" panose="020B0502020104020203" pitchFamily="34" charset="77"/>
              </a:rPr>
              <a:t>, </a:t>
            </a:r>
            <a:r>
              <a:rPr lang="en-US" sz="1400">
                <a:latin typeface="Gill Sans MT" panose="020B0502020104020203" pitchFamily="34" charset="77"/>
              </a:rPr>
              <a:t>Université </a:t>
            </a:r>
            <a:r>
              <a:rPr lang="en-US" sz="1400" dirty="0">
                <a:latin typeface="Gill Sans MT" panose="020B0502020104020203" pitchFamily="34" charset="77"/>
              </a:rPr>
              <a:t>Paris-</a:t>
            </a:r>
            <a:r>
              <a:rPr lang="en-US" sz="1400" dirty="0" err="1">
                <a:latin typeface="Gill Sans MT" panose="020B0502020104020203" pitchFamily="34" charset="77"/>
              </a:rPr>
              <a:t>Saclay</a:t>
            </a:r>
            <a:r>
              <a:rPr lang="en-US" sz="1400" dirty="0">
                <a:latin typeface="Gill Sans MT" panose="020B0502020104020203" pitchFamily="34" charset="77"/>
              </a:rPr>
              <a:t>, </a:t>
            </a:r>
            <a:r>
              <a:rPr lang="en-US" sz="1400" dirty="0" err="1">
                <a:latin typeface="Gill Sans MT" panose="020B0502020104020203" pitchFamily="34" charset="77"/>
              </a:rPr>
              <a:t>Orsay</a:t>
            </a:r>
            <a:r>
              <a:rPr lang="en-US" sz="1400" dirty="0">
                <a:latin typeface="Gill Sans MT" panose="020B0502020104020203" pitchFamily="34" charset="77"/>
              </a:rPr>
              <a:t> 91405 France, </a:t>
            </a:r>
            <a:r>
              <a:rPr lang="en-US" sz="1400" dirty="0" smtClean="0">
                <a:latin typeface="Gill Sans MT" panose="020B0502020104020203" pitchFamily="34" charset="77"/>
              </a:rPr>
              <a:t/>
            </a:r>
            <a:br>
              <a:rPr lang="en-US" sz="1400" dirty="0" smtClean="0">
                <a:latin typeface="Gill Sans MT" panose="020B0502020104020203" pitchFamily="34" charset="77"/>
              </a:rPr>
            </a:br>
            <a:r>
              <a:rPr lang="en-US" sz="1400" baseline="30000" dirty="0" smtClean="0">
                <a:latin typeface="Gill Sans MT" panose="020B0502020104020203" pitchFamily="34" charset="77"/>
              </a:rPr>
              <a:t>8</a:t>
            </a:r>
            <a:r>
              <a:rPr lang="en-US" sz="1400" dirty="0" smtClean="0">
                <a:latin typeface="Gill Sans MT" panose="020B0502020104020203" pitchFamily="34" charset="77"/>
              </a:rPr>
              <a:t>Scottish </a:t>
            </a:r>
            <a:r>
              <a:rPr lang="en-US" sz="1400" dirty="0">
                <a:latin typeface="Gill Sans MT" panose="020B0502020104020203" pitchFamily="34" charset="77"/>
              </a:rPr>
              <a:t>Universities Physics Alliance, Department of Physics, University of Strathclyde, Glasgow G4 0NG, UK</a:t>
            </a:r>
          </a:p>
        </p:txBody>
      </p:sp>
      <p:sp>
        <p:nvSpPr>
          <p:cNvPr id="17" name="Rectangle 16"/>
          <p:cNvSpPr/>
          <p:nvPr/>
        </p:nvSpPr>
        <p:spPr>
          <a:xfrm>
            <a:off x="4165359" y="6325393"/>
            <a:ext cx="3556481" cy="307777"/>
          </a:xfrm>
          <a:prstGeom prst="rect">
            <a:avLst/>
          </a:prstGeom>
        </p:spPr>
        <p:txBody>
          <a:bodyPr wrap="square">
            <a:spAutoFit/>
          </a:bodyPr>
          <a:lstStyle/>
          <a:p>
            <a:r>
              <a:rPr lang="en-US" sz="1400" dirty="0">
                <a:latin typeface="Century Gothic" charset="0"/>
                <a:ea typeface="Century Gothic" charset="0"/>
                <a:cs typeface="Century Gothic" charset="0"/>
              </a:rPr>
              <a:t>Boulder, Colorado USA | </a:t>
            </a:r>
            <a:r>
              <a:rPr lang="en-US" sz="1400" dirty="0" err="1">
                <a:latin typeface="Century Gothic" charset="0"/>
                <a:ea typeface="Century Gothic" charset="0"/>
                <a:cs typeface="Century Gothic" charset="0"/>
              </a:rPr>
              <a:t>radiasoft.net</a:t>
            </a:r>
            <a:r>
              <a:rPr lang="en-US" sz="1400" dirty="0">
                <a:latin typeface="Century Gothic" charset="0"/>
                <a:ea typeface="Century Gothic" charset="0"/>
                <a:cs typeface="Century Gothic" charset="0"/>
              </a:rPr>
              <a:t> </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6271700"/>
            <a:ext cx="2133600" cy="415164"/>
          </a:xfrm>
          <a:prstGeom prst="rect">
            <a:avLst/>
          </a:prstGeom>
        </p:spPr>
      </p:pic>
      <p:sp>
        <p:nvSpPr>
          <p:cNvPr id="4" name="Slide Number Placeholder 3">
            <a:extLst>
              <a:ext uri="{FF2B5EF4-FFF2-40B4-BE49-F238E27FC236}">
                <a16:creationId xmlns="" xmlns:a16="http://schemas.microsoft.com/office/drawing/2014/main" id="{2A77ABA4-F899-3F47-83F6-B8762DC1332F}"/>
              </a:ext>
            </a:extLst>
          </p:cNvPr>
          <p:cNvSpPr>
            <a:spLocks noGrp="1"/>
          </p:cNvSpPr>
          <p:nvPr>
            <p:ph type="sldNum" sz="quarter" idx="12"/>
          </p:nvPr>
        </p:nvSpPr>
        <p:spPr>
          <a:xfrm>
            <a:off x="9525000" y="6306313"/>
            <a:ext cx="685800" cy="415163"/>
          </a:xfrm>
        </p:spPr>
        <p:txBody>
          <a:bodyPr/>
          <a:lstStyle/>
          <a:p>
            <a:fld id="{E53388E2-693B-481F-9B0B-022217EFC111}" type="slidenum">
              <a:rPr lang="en-US" smtClean="0"/>
              <a:t>1</a:t>
            </a:fld>
            <a:endParaRPr lang="en-US" dirty="0"/>
          </a:p>
        </p:txBody>
      </p:sp>
      <p:pic>
        <p:nvPicPr>
          <p:cNvPr id="5" name="Picture 4" descr="A close up of a sign&#10;&#10;Description automatically generated">
            <a:extLst>
              <a:ext uri="{FF2B5EF4-FFF2-40B4-BE49-F238E27FC236}">
                <a16:creationId xmlns="" xmlns:a16="http://schemas.microsoft.com/office/drawing/2014/main" id="{4620FC48-7C51-9A4C-A32C-CAD9E56162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1700" y="6277488"/>
            <a:ext cx="2133601" cy="355600"/>
          </a:xfrm>
          <a:prstGeom prst="rect">
            <a:avLst/>
          </a:prstGeom>
        </p:spPr>
      </p:pic>
    </p:spTree>
    <p:extLst>
      <p:ext uri="{BB962C8B-B14F-4D97-AF65-F5344CB8AC3E}">
        <p14:creationId xmlns:p14="http://schemas.microsoft.com/office/powerpoint/2010/main" val="767159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161864" y="1504906"/>
            <a:ext cx="3657600" cy="4018159"/>
          </a:xfrm>
          <a:prstGeom prst="roundRect">
            <a:avLst>
              <a:gd name="adj" fmla="val 70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p:txBody>
          <a:bodyPr>
            <a:normAutofit/>
          </a:bodyPr>
          <a:lstStyle/>
          <a:p>
            <a:r>
              <a:rPr lang="en-US" sz="2600" dirty="0"/>
              <a:t>Structured plasmas </a:t>
            </a:r>
            <a:r>
              <a:rPr lang="en-US" sz="2600" dirty="0" smtClean="0"/>
              <a:t>enable advanced accelerator concepts technologies</a:t>
            </a:r>
            <a:endParaRPr lang="en-US" sz="2600" dirty="0"/>
          </a:p>
        </p:txBody>
      </p:sp>
      <p:sp>
        <p:nvSpPr>
          <p:cNvPr id="3" name="Content Placeholder 2"/>
          <p:cNvSpPr>
            <a:spLocks noGrp="1"/>
          </p:cNvSpPr>
          <p:nvPr>
            <p:ph idx="1"/>
          </p:nvPr>
        </p:nvSpPr>
        <p:spPr>
          <a:xfrm>
            <a:off x="304800" y="665673"/>
            <a:ext cx="11582400" cy="764858"/>
          </a:xfrm>
        </p:spPr>
        <p:txBody>
          <a:bodyPr>
            <a:normAutofit/>
          </a:bodyPr>
          <a:lstStyle/>
          <a:p>
            <a:r>
              <a:rPr lang="en-US" dirty="0" smtClean="0"/>
              <a:t>Structured plasma devices will comprise a critical path technology for future high energy accelerators, enabling orders of magnitude improvements source design, transport, and control.</a:t>
            </a:r>
          </a:p>
        </p:txBody>
      </p:sp>
      <p:sp>
        <p:nvSpPr>
          <p:cNvPr id="7" name="Rectangle 6"/>
          <p:cNvSpPr/>
          <p:nvPr/>
        </p:nvSpPr>
        <p:spPr>
          <a:xfrm>
            <a:off x="304800" y="5602069"/>
            <a:ext cx="11582400" cy="646331"/>
          </a:xfrm>
          <a:prstGeom prst="rect">
            <a:avLst/>
          </a:prstGeom>
        </p:spPr>
        <p:txBody>
          <a:bodyPr wrap="square">
            <a:spAutoFit/>
          </a:bodyPr>
          <a:lstStyle/>
          <a:p>
            <a:r>
              <a:rPr lang="en-US" b="1" i="1" dirty="0" smtClean="0"/>
              <a:t>These diverse systems present unique modeling challenges. Length- and time-scale disparities necessitate alternatives to existing modeling tools, while also capturing additional physics - energy deposition, ionization, and dissipation. </a:t>
            </a:r>
            <a:endParaRPr lang="en-US" b="1" i="1" dirty="0"/>
          </a:p>
        </p:txBody>
      </p:sp>
      <p:sp>
        <p:nvSpPr>
          <p:cNvPr id="10" name="Rounded Rectangle 9"/>
          <p:cNvSpPr/>
          <p:nvPr/>
        </p:nvSpPr>
        <p:spPr>
          <a:xfrm>
            <a:off x="4267200" y="1504906"/>
            <a:ext cx="3657600" cy="4015358"/>
          </a:xfrm>
          <a:prstGeom prst="roundRect">
            <a:avLst>
              <a:gd name="adj" fmla="val 70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1" name="Rounded Rectangle 10"/>
          <p:cNvSpPr/>
          <p:nvPr/>
        </p:nvSpPr>
        <p:spPr>
          <a:xfrm>
            <a:off x="372536" y="1504906"/>
            <a:ext cx="3657600" cy="4015358"/>
          </a:xfrm>
          <a:prstGeom prst="roundRect">
            <a:avLst>
              <a:gd name="adj" fmla="val 70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Rectangle 7"/>
          <p:cNvSpPr/>
          <p:nvPr/>
        </p:nvSpPr>
        <p:spPr>
          <a:xfrm>
            <a:off x="371299" y="1561011"/>
            <a:ext cx="3657600" cy="369332"/>
          </a:xfrm>
          <a:prstGeom prst="rect">
            <a:avLst/>
          </a:prstGeom>
        </p:spPr>
        <p:txBody>
          <a:bodyPr wrap="square">
            <a:spAutoFit/>
          </a:bodyPr>
          <a:lstStyle/>
          <a:p>
            <a:pPr algn="ctr"/>
            <a:r>
              <a:rPr lang="en-US" dirty="0" smtClean="0">
                <a:latin typeface="Gill Sans MT" charset="0"/>
                <a:ea typeface="Gill Sans MT" charset="0"/>
                <a:cs typeface="Gill Sans MT" charset="0"/>
              </a:rPr>
              <a:t>I. Compact, High Brightness Sources</a:t>
            </a:r>
            <a:endParaRPr lang="en-US" dirty="0">
              <a:solidFill>
                <a:srgbClr val="7030A0"/>
              </a:solidFill>
              <a:latin typeface="Gill Sans MT" charset="0"/>
              <a:ea typeface="Gill Sans MT" charset="0"/>
              <a:cs typeface="Gill Sans MT" charset="0"/>
            </a:endParaRPr>
          </a:p>
        </p:txBody>
      </p:sp>
      <p:sp>
        <p:nvSpPr>
          <p:cNvPr id="12" name="Content Placeholder 2"/>
          <p:cNvSpPr txBox="1">
            <a:spLocks/>
          </p:cNvSpPr>
          <p:nvPr/>
        </p:nvSpPr>
        <p:spPr>
          <a:xfrm>
            <a:off x="371299" y="1986448"/>
            <a:ext cx="3657600" cy="3511224"/>
          </a:xfrm>
          <a:prstGeom prst="rect">
            <a:avLst/>
          </a:prstGeom>
        </p:spPr>
        <p:txBody>
          <a:bodyPr vert="horz" lIns="91440" tIns="45720" rIns="91440" bIns="45720" rtlCol="0">
            <a:normAutofit fontScale="70000" lnSpcReduction="20000"/>
          </a:bodyPr>
          <a:lstStyle>
            <a:lvl1pPr marL="228594" indent="-228594" algn="l" defTabSz="914377" rtl="0" eaLnBrk="1" latinLnBrk="0" hangingPunct="1">
              <a:lnSpc>
                <a:spcPct val="90000"/>
              </a:lnSpc>
              <a:spcBef>
                <a:spcPts val="0"/>
              </a:spcBef>
              <a:spcAft>
                <a:spcPts val="600"/>
              </a:spcAft>
              <a:buFont typeface="Arial" panose="020B0604020202020204" pitchFamily="34" charset="0"/>
              <a:buChar char="•"/>
              <a:defRPr sz="2200" b="0" i="0" kern="1200">
                <a:solidFill>
                  <a:srgbClr val="025BA8"/>
                </a:solidFill>
                <a:latin typeface="Gill Sans MT" panose="020B0502020104020203" pitchFamily="34" charset="77"/>
                <a:ea typeface="+mn-ea"/>
                <a:cs typeface="Times New Roman" pitchFamily="18" charset="0"/>
              </a:defRPr>
            </a:lvl1pPr>
            <a:lvl2pPr marL="742950" indent="-285750" algn="l" defTabSz="914377" rtl="0" eaLnBrk="1" latinLnBrk="0" hangingPunct="1">
              <a:lnSpc>
                <a:spcPct val="90000"/>
              </a:lnSpc>
              <a:spcBef>
                <a:spcPts val="0"/>
              </a:spcBef>
              <a:spcAft>
                <a:spcPts val="600"/>
              </a:spcAft>
              <a:buFont typeface="Arial" panose="020B0604020202020204" pitchFamily="34" charset="0"/>
              <a:buChar char="•"/>
              <a:defRPr sz="1800" i="0" kern="1200">
                <a:solidFill>
                  <a:schemeClr val="tx1"/>
                </a:solidFill>
                <a:latin typeface="Gill Sans MT" panose="020B0502020104020203" pitchFamily="34" charset="77"/>
                <a:ea typeface="+mn-ea"/>
                <a:cs typeface="Times New Roman" pitchFamily="18" charset="0"/>
              </a:defRPr>
            </a:lvl2pPr>
            <a:lvl3pPr marL="1200150" indent="-285750" algn="l" defTabSz="914377" rtl="0" eaLnBrk="1" latinLnBrk="0" hangingPunct="1">
              <a:lnSpc>
                <a:spcPct val="90000"/>
              </a:lnSpc>
              <a:spcBef>
                <a:spcPts val="0"/>
              </a:spcBef>
              <a:spcAft>
                <a:spcPts val="600"/>
              </a:spcAft>
              <a:buFont typeface="Arial" panose="020B0604020202020204" pitchFamily="34" charset="0"/>
              <a:buChar char="•"/>
              <a:defRPr sz="1600" i="0" kern="1200">
                <a:solidFill>
                  <a:schemeClr val="tx1"/>
                </a:solidFill>
                <a:latin typeface="Gill Sans MT" panose="020B0502020104020203" pitchFamily="34" charset="77"/>
                <a:ea typeface="+mn-ea"/>
                <a:cs typeface="Times New Roman" pitchFamily="18" charset="0"/>
              </a:defRPr>
            </a:lvl3pPr>
            <a:lvl4pPr marL="1657350" indent="-285750" algn="l" defTabSz="914377" rtl="0" eaLnBrk="1" latinLnBrk="0" hangingPunct="1">
              <a:lnSpc>
                <a:spcPct val="90000"/>
              </a:lnSpc>
              <a:spcBef>
                <a:spcPts val="0"/>
              </a:spcBef>
              <a:spcAft>
                <a:spcPts val="600"/>
              </a:spcAft>
              <a:buFont typeface="Arial" panose="020B0604020202020204" pitchFamily="34" charset="0"/>
              <a:buChar char="•"/>
              <a:defRPr sz="1400" b="0" i="0" kern="1200">
                <a:solidFill>
                  <a:schemeClr val="tx1"/>
                </a:solidFill>
                <a:latin typeface="Gill Sans MT" panose="020B0502020104020203" pitchFamily="34" charset="77"/>
                <a:ea typeface="+mn-ea"/>
                <a:cs typeface="Times New Roman" pitchFamily="18" charset="0"/>
              </a:defRPr>
            </a:lvl4pPr>
            <a:lvl5pPr marL="2000250" indent="-171450" algn="l" defTabSz="914377" rtl="0" eaLnBrk="1" latinLnBrk="0" hangingPunct="1">
              <a:lnSpc>
                <a:spcPct val="90000"/>
              </a:lnSpc>
              <a:spcBef>
                <a:spcPts val="0"/>
              </a:spcBef>
              <a:spcAft>
                <a:spcPts val="600"/>
              </a:spcAft>
              <a:buFont typeface="Arial" panose="020B0604020202020204" pitchFamily="34" charset="0"/>
              <a:buChar char="•"/>
              <a:defRPr sz="1200" b="0" i="0" kern="1200">
                <a:solidFill>
                  <a:schemeClr val="tx1"/>
                </a:solidFill>
                <a:latin typeface="Gill Sans MT" panose="020B0502020104020203" pitchFamily="34" charset="77"/>
                <a:ea typeface="+mn-ea"/>
                <a:cs typeface="Times New Roman"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r>
              <a:rPr lang="en-US" dirty="0"/>
              <a:t>Capillary discharge waveguides  </a:t>
            </a:r>
          </a:p>
          <a:p>
            <a:pPr marL="346075" lvl="1" indent="-109538"/>
            <a:r>
              <a:rPr lang="en-US" dirty="0" smtClean="0"/>
              <a:t>Enabling technology for10 </a:t>
            </a:r>
            <a:r>
              <a:rPr lang="en-US" dirty="0"/>
              <a:t>GeV </a:t>
            </a:r>
            <a:r>
              <a:rPr lang="en-US" dirty="0" smtClean="0"/>
              <a:t>LPA stage, central to linear </a:t>
            </a:r>
            <a:r>
              <a:rPr lang="en-US" dirty="0"/>
              <a:t>collider </a:t>
            </a:r>
            <a:r>
              <a:rPr lang="en-US" dirty="0" smtClean="0"/>
              <a:t>design concept</a:t>
            </a:r>
          </a:p>
          <a:p>
            <a:pPr marL="346075" lvl="1" indent="-109538"/>
            <a:endParaRPr lang="en-US" dirty="0" smtClean="0"/>
          </a:p>
          <a:p>
            <a:pPr marL="137160" indent="-137160"/>
            <a:endParaRPr lang="en-US" dirty="0" smtClean="0"/>
          </a:p>
          <a:p>
            <a:pPr marL="137160" indent="-137160"/>
            <a:endParaRPr lang="en-US" dirty="0" smtClean="0"/>
          </a:p>
          <a:p>
            <a:pPr marL="137160" indent="-137160"/>
            <a:r>
              <a:rPr lang="en-US" dirty="0" smtClean="0"/>
              <a:t>Pre-ionized plasma </a:t>
            </a:r>
            <a:r>
              <a:rPr lang="en-US" dirty="0"/>
              <a:t>c</a:t>
            </a:r>
            <a:r>
              <a:rPr lang="en-US" dirty="0" smtClean="0"/>
              <a:t>hannels</a:t>
            </a:r>
          </a:p>
          <a:p>
            <a:pPr marL="346075" lvl="1" indent="-109538"/>
            <a:r>
              <a:rPr lang="en-US" dirty="0" smtClean="0"/>
              <a:t>Enabling technology for meter-scale plasmas for highest energy PWFA gain</a:t>
            </a:r>
          </a:p>
          <a:p>
            <a:pPr marL="346075" lvl="1" indent="-109538"/>
            <a:endParaRPr lang="en-US" dirty="0" smtClean="0"/>
          </a:p>
          <a:p>
            <a:pPr marL="137160" indent="-137160"/>
            <a:endParaRPr lang="en-US" dirty="0" smtClean="0"/>
          </a:p>
          <a:p>
            <a:pPr marL="137160" indent="-137160"/>
            <a:endParaRPr lang="en-US" dirty="0" smtClean="0"/>
          </a:p>
          <a:p>
            <a:pPr marL="137160" indent="-137160"/>
            <a:endParaRPr lang="en-US" dirty="0" smtClean="0"/>
          </a:p>
          <a:p>
            <a:pPr marL="137160" indent="-137160"/>
            <a:r>
              <a:rPr lang="en-US" dirty="0" smtClean="0"/>
              <a:t>Hollow-channel plasmas </a:t>
            </a:r>
          </a:p>
          <a:p>
            <a:pPr marL="346075" lvl="1" indent="-109538"/>
            <a:r>
              <a:rPr lang="en-US" dirty="0" smtClean="0"/>
              <a:t>Enabling technology for positron acceleration schemes, with benefits for electrons as well</a:t>
            </a:r>
          </a:p>
        </p:txBody>
      </p:sp>
      <p:sp>
        <p:nvSpPr>
          <p:cNvPr id="13" name="Rectangle 12"/>
          <p:cNvSpPr/>
          <p:nvPr/>
        </p:nvSpPr>
        <p:spPr>
          <a:xfrm>
            <a:off x="4267200" y="1560968"/>
            <a:ext cx="3657600" cy="369332"/>
          </a:xfrm>
          <a:prstGeom prst="rect">
            <a:avLst/>
          </a:prstGeom>
        </p:spPr>
        <p:txBody>
          <a:bodyPr wrap="square">
            <a:spAutoFit/>
          </a:bodyPr>
          <a:lstStyle/>
          <a:p>
            <a:pPr algn="ctr"/>
            <a:r>
              <a:rPr lang="en-US" dirty="0" smtClean="0">
                <a:latin typeface="Gill Sans MT" charset="0"/>
                <a:ea typeface="Gill Sans MT" charset="0"/>
                <a:cs typeface="Gill Sans MT" charset="0"/>
              </a:rPr>
              <a:t>II. Beam Transport and Staging</a:t>
            </a:r>
            <a:endParaRPr lang="en-US" dirty="0">
              <a:solidFill>
                <a:srgbClr val="7030A0"/>
              </a:solidFill>
              <a:latin typeface="Gill Sans MT" charset="0"/>
              <a:ea typeface="Gill Sans MT" charset="0"/>
              <a:cs typeface="Gill Sans MT" charset="0"/>
            </a:endParaRPr>
          </a:p>
        </p:txBody>
      </p:sp>
      <p:sp>
        <p:nvSpPr>
          <p:cNvPr id="14" name="Rectangle 13"/>
          <p:cNvSpPr/>
          <p:nvPr/>
        </p:nvSpPr>
        <p:spPr>
          <a:xfrm>
            <a:off x="8160627" y="1560332"/>
            <a:ext cx="3657600" cy="369332"/>
          </a:xfrm>
          <a:prstGeom prst="rect">
            <a:avLst/>
          </a:prstGeom>
        </p:spPr>
        <p:txBody>
          <a:bodyPr wrap="square">
            <a:spAutoFit/>
          </a:bodyPr>
          <a:lstStyle/>
          <a:p>
            <a:pPr algn="ctr"/>
            <a:r>
              <a:rPr lang="en-US" dirty="0" smtClean="0">
                <a:latin typeface="Gill Sans MT" charset="0"/>
                <a:ea typeface="Gill Sans MT" charset="0"/>
                <a:cs typeface="Gill Sans MT" charset="0"/>
              </a:rPr>
              <a:t>III. Beam Control and Diagnostics</a:t>
            </a:r>
            <a:endParaRPr lang="en-US" dirty="0">
              <a:solidFill>
                <a:srgbClr val="7030A0"/>
              </a:solidFill>
              <a:latin typeface="Gill Sans MT" charset="0"/>
              <a:ea typeface="Gill Sans MT" charset="0"/>
              <a:cs typeface="Gill Sans MT"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82" y="2689494"/>
            <a:ext cx="3583109" cy="591780"/>
          </a:xfrm>
          <a:prstGeom prst="rect">
            <a:avLst/>
          </a:prstGeom>
        </p:spPr>
      </p:pic>
      <p:sp>
        <p:nvSpPr>
          <p:cNvPr id="23" name="Content Placeholder 2"/>
          <p:cNvSpPr txBox="1">
            <a:spLocks/>
          </p:cNvSpPr>
          <p:nvPr/>
        </p:nvSpPr>
        <p:spPr>
          <a:xfrm>
            <a:off x="8161864" y="1985090"/>
            <a:ext cx="3657600" cy="3535174"/>
          </a:xfrm>
          <a:prstGeom prst="rect">
            <a:avLst/>
          </a:prstGeom>
        </p:spPr>
        <p:txBody>
          <a:bodyPr vert="horz" lIns="91440" tIns="45720" rIns="91440" bIns="45720" rtlCol="0">
            <a:normAutofit fontScale="70000" lnSpcReduction="20000"/>
          </a:bodyPr>
          <a:lstStyle>
            <a:lvl1pPr marL="228594" indent="-228594" algn="l" defTabSz="914377" rtl="0" eaLnBrk="1" latinLnBrk="0" hangingPunct="1">
              <a:lnSpc>
                <a:spcPct val="90000"/>
              </a:lnSpc>
              <a:spcBef>
                <a:spcPts val="0"/>
              </a:spcBef>
              <a:spcAft>
                <a:spcPts val="600"/>
              </a:spcAft>
              <a:buFont typeface="Arial" panose="020B0604020202020204" pitchFamily="34" charset="0"/>
              <a:buChar char="•"/>
              <a:defRPr sz="2200" b="0" i="0" kern="1200">
                <a:solidFill>
                  <a:srgbClr val="025BA8"/>
                </a:solidFill>
                <a:latin typeface="Gill Sans MT" panose="020B0502020104020203" pitchFamily="34" charset="77"/>
                <a:ea typeface="+mn-ea"/>
                <a:cs typeface="Times New Roman" pitchFamily="18" charset="0"/>
              </a:defRPr>
            </a:lvl1pPr>
            <a:lvl2pPr marL="742950" indent="-285750" algn="l" defTabSz="914377" rtl="0" eaLnBrk="1" latinLnBrk="0" hangingPunct="1">
              <a:lnSpc>
                <a:spcPct val="90000"/>
              </a:lnSpc>
              <a:spcBef>
                <a:spcPts val="0"/>
              </a:spcBef>
              <a:spcAft>
                <a:spcPts val="600"/>
              </a:spcAft>
              <a:buFont typeface="Arial" panose="020B0604020202020204" pitchFamily="34" charset="0"/>
              <a:buChar char="•"/>
              <a:defRPr sz="1800" i="0" kern="1200">
                <a:solidFill>
                  <a:schemeClr val="tx1"/>
                </a:solidFill>
                <a:latin typeface="Gill Sans MT" panose="020B0502020104020203" pitchFamily="34" charset="77"/>
                <a:ea typeface="+mn-ea"/>
                <a:cs typeface="Times New Roman" pitchFamily="18" charset="0"/>
              </a:defRPr>
            </a:lvl2pPr>
            <a:lvl3pPr marL="1200150" indent="-285750" algn="l" defTabSz="914377" rtl="0" eaLnBrk="1" latinLnBrk="0" hangingPunct="1">
              <a:lnSpc>
                <a:spcPct val="90000"/>
              </a:lnSpc>
              <a:spcBef>
                <a:spcPts val="0"/>
              </a:spcBef>
              <a:spcAft>
                <a:spcPts val="600"/>
              </a:spcAft>
              <a:buFont typeface="Arial" panose="020B0604020202020204" pitchFamily="34" charset="0"/>
              <a:buChar char="•"/>
              <a:defRPr sz="1600" i="0" kern="1200">
                <a:solidFill>
                  <a:schemeClr val="tx1"/>
                </a:solidFill>
                <a:latin typeface="Gill Sans MT" panose="020B0502020104020203" pitchFamily="34" charset="77"/>
                <a:ea typeface="+mn-ea"/>
                <a:cs typeface="Times New Roman" pitchFamily="18" charset="0"/>
              </a:defRPr>
            </a:lvl3pPr>
            <a:lvl4pPr marL="1657350" indent="-285750" algn="l" defTabSz="914377" rtl="0" eaLnBrk="1" latinLnBrk="0" hangingPunct="1">
              <a:lnSpc>
                <a:spcPct val="90000"/>
              </a:lnSpc>
              <a:spcBef>
                <a:spcPts val="0"/>
              </a:spcBef>
              <a:spcAft>
                <a:spcPts val="600"/>
              </a:spcAft>
              <a:buFont typeface="Arial" panose="020B0604020202020204" pitchFamily="34" charset="0"/>
              <a:buChar char="•"/>
              <a:defRPr sz="1400" b="0" i="0" kern="1200">
                <a:solidFill>
                  <a:schemeClr val="tx1"/>
                </a:solidFill>
                <a:latin typeface="Gill Sans MT" panose="020B0502020104020203" pitchFamily="34" charset="77"/>
                <a:ea typeface="+mn-ea"/>
                <a:cs typeface="Times New Roman" pitchFamily="18" charset="0"/>
              </a:defRPr>
            </a:lvl4pPr>
            <a:lvl5pPr marL="2000250" indent="-171450" algn="l" defTabSz="914377" rtl="0" eaLnBrk="1" latinLnBrk="0" hangingPunct="1">
              <a:lnSpc>
                <a:spcPct val="90000"/>
              </a:lnSpc>
              <a:spcBef>
                <a:spcPts val="0"/>
              </a:spcBef>
              <a:spcAft>
                <a:spcPts val="600"/>
              </a:spcAft>
              <a:buFont typeface="Arial" panose="020B0604020202020204" pitchFamily="34" charset="0"/>
              <a:buChar char="•"/>
              <a:defRPr sz="1200" b="0" i="0" kern="1200">
                <a:solidFill>
                  <a:schemeClr val="tx1"/>
                </a:solidFill>
                <a:latin typeface="Gill Sans MT" panose="020B0502020104020203" pitchFamily="34" charset="77"/>
                <a:ea typeface="+mn-ea"/>
                <a:cs typeface="Times New Roman"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r>
              <a:rPr lang="en-US" dirty="0" smtClean="0"/>
              <a:t>Tunable energy decompensation</a:t>
            </a:r>
          </a:p>
          <a:p>
            <a:pPr marL="346075" lvl="1" indent="-109538"/>
            <a:r>
              <a:rPr lang="en-US" dirty="0" smtClean="0"/>
              <a:t>LPS manipulation for stable acceleration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346075" lvl="1" indent="-109538"/>
            <a:endParaRPr lang="en-US" dirty="0" smtClean="0"/>
          </a:p>
          <a:p>
            <a:pPr marL="137160" indent="-137160"/>
            <a:endParaRPr lang="en-US" dirty="0" smtClean="0"/>
          </a:p>
          <a:p>
            <a:pPr marL="137160" indent="-137160"/>
            <a:r>
              <a:rPr lang="en-US" dirty="0" smtClean="0"/>
              <a:t>Spatiotemporal diagnostics for fs beams</a:t>
            </a:r>
          </a:p>
          <a:p>
            <a:pPr marL="346075" lvl="1" indent="-109538"/>
            <a:r>
              <a:rPr lang="en-US" dirty="0" smtClean="0"/>
              <a:t>Non-destructive synchronization and reconstruction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50838"/>
          <a:stretch/>
        </p:blipFill>
        <p:spPr>
          <a:xfrm>
            <a:off x="8736677" y="2411995"/>
            <a:ext cx="2488566" cy="1563980"/>
          </a:xfrm>
          <a:prstGeom prst="rect">
            <a:avLst/>
          </a:prstGeom>
        </p:spPr>
      </p:pic>
      <p:sp>
        <p:nvSpPr>
          <p:cNvPr id="22" name="Content Placeholder 2"/>
          <p:cNvSpPr txBox="1">
            <a:spLocks/>
          </p:cNvSpPr>
          <p:nvPr/>
        </p:nvSpPr>
        <p:spPr>
          <a:xfrm>
            <a:off x="4267200" y="1986362"/>
            <a:ext cx="3657600" cy="3356105"/>
          </a:xfrm>
          <a:prstGeom prst="rect">
            <a:avLst/>
          </a:prstGeom>
        </p:spPr>
        <p:txBody>
          <a:bodyPr vert="horz" lIns="91440" tIns="45720" rIns="91440" bIns="45720" rtlCol="0">
            <a:normAutofit fontScale="77500" lnSpcReduction="20000"/>
          </a:bodyPr>
          <a:lstStyle>
            <a:lvl1pPr marL="228594" indent="-228594" algn="l" defTabSz="914377" rtl="0" eaLnBrk="1" latinLnBrk="0" hangingPunct="1">
              <a:lnSpc>
                <a:spcPct val="90000"/>
              </a:lnSpc>
              <a:spcBef>
                <a:spcPts val="0"/>
              </a:spcBef>
              <a:spcAft>
                <a:spcPts val="600"/>
              </a:spcAft>
              <a:buFont typeface="Arial" panose="020B0604020202020204" pitchFamily="34" charset="0"/>
              <a:buChar char="•"/>
              <a:defRPr sz="2200" b="0" i="0" kern="1200">
                <a:solidFill>
                  <a:srgbClr val="025BA8"/>
                </a:solidFill>
                <a:latin typeface="Gill Sans MT" panose="020B0502020104020203" pitchFamily="34" charset="77"/>
                <a:ea typeface="+mn-ea"/>
                <a:cs typeface="Times New Roman" pitchFamily="18" charset="0"/>
              </a:defRPr>
            </a:lvl1pPr>
            <a:lvl2pPr marL="742950" indent="-285750" algn="l" defTabSz="914377" rtl="0" eaLnBrk="1" latinLnBrk="0" hangingPunct="1">
              <a:lnSpc>
                <a:spcPct val="90000"/>
              </a:lnSpc>
              <a:spcBef>
                <a:spcPts val="0"/>
              </a:spcBef>
              <a:spcAft>
                <a:spcPts val="600"/>
              </a:spcAft>
              <a:buFont typeface="Arial" panose="020B0604020202020204" pitchFamily="34" charset="0"/>
              <a:buChar char="•"/>
              <a:defRPr sz="1800" i="0" kern="1200">
                <a:solidFill>
                  <a:schemeClr val="tx1"/>
                </a:solidFill>
                <a:latin typeface="Gill Sans MT" panose="020B0502020104020203" pitchFamily="34" charset="77"/>
                <a:ea typeface="+mn-ea"/>
                <a:cs typeface="Times New Roman" pitchFamily="18" charset="0"/>
              </a:defRPr>
            </a:lvl2pPr>
            <a:lvl3pPr marL="1200150" indent="-285750" algn="l" defTabSz="914377" rtl="0" eaLnBrk="1" latinLnBrk="0" hangingPunct="1">
              <a:lnSpc>
                <a:spcPct val="90000"/>
              </a:lnSpc>
              <a:spcBef>
                <a:spcPts val="0"/>
              </a:spcBef>
              <a:spcAft>
                <a:spcPts val="600"/>
              </a:spcAft>
              <a:buFont typeface="Arial" panose="020B0604020202020204" pitchFamily="34" charset="0"/>
              <a:buChar char="•"/>
              <a:defRPr sz="1600" i="0" kern="1200">
                <a:solidFill>
                  <a:schemeClr val="tx1"/>
                </a:solidFill>
                <a:latin typeface="Gill Sans MT" panose="020B0502020104020203" pitchFamily="34" charset="77"/>
                <a:ea typeface="+mn-ea"/>
                <a:cs typeface="Times New Roman" pitchFamily="18" charset="0"/>
              </a:defRPr>
            </a:lvl3pPr>
            <a:lvl4pPr marL="1657350" indent="-285750" algn="l" defTabSz="914377" rtl="0" eaLnBrk="1" latinLnBrk="0" hangingPunct="1">
              <a:lnSpc>
                <a:spcPct val="90000"/>
              </a:lnSpc>
              <a:spcBef>
                <a:spcPts val="0"/>
              </a:spcBef>
              <a:spcAft>
                <a:spcPts val="600"/>
              </a:spcAft>
              <a:buFont typeface="Arial" panose="020B0604020202020204" pitchFamily="34" charset="0"/>
              <a:buChar char="•"/>
              <a:defRPr sz="1400" b="0" i="0" kern="1200">
                <a:solidFill>
                  <a:schemeClr val="tx1"/>
                </a:solidFill>
                <a:latin typeface="Gill Sans MT" panose="020B0502020104020203" pitchFamily="34" charset="77"/>
                <a:ea typeface="+mn-ea"/>
                <a:cs typeface="Times New Roman" pitchFamily="18" charset="0"/>
              </a:defRPr>
            </a:lvl4pPr>
            <a:lvl5pPr marL="2000250" indent="-171450" algn="l" defTabSz="914377" rtl="0" eaLnBrk="1" latinLnBrk="0" hangingPunct="1">
              <a:lnSpc>
                <a:spcPct val="90000"/>
              </a:lnSpc>
              <a:spcBef>
                <a:spcPts val="0"/>
              </a:spcBef>
              <a:spcAft>
                <a:spcPts val="600"/>
              </a:spcAft>
              <a:buFont typeface="Arial" panose="020B0604020202020204" pitchFamily="34" charset="0"/>
              <a:buChar char="•"/>
              <a:defRPr sz="1200" b="0" i="0" kern="1200">
                <a:solidFill>
                  <a:schemeClr val="tx1"/>
                </a:solidFill>
                <a:latin typeface="Gill Sans MT" panose="020B0502020104020203" pitchFamily="34" charset="77"/>
                <a:ea typeface="+mn-ea"/>
                <a:cs typeface="Times New Roman"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137160"/>
            <a:r>
              <a:rPr lang="en-US" dirty="0" smtClean="0"/>
              <a:t>Active plasmas lenses</a:t>
            </a:r>
            <a:endParaRPr lang="en-US" dirty="0"/>
          </a:p>
          <a:p>
            <a:pPr marL="346075" lvl="1" indent="-109538"/>
            <a:r>
              <a:rPr lang="en-US" dirty="0" smtClean="0"/>
              <a:t>Orders of magnitude improved focusing</a:t>
            </a:r>
            <a:br>
              <a:rPr lang="en-US" dirty="0" smtClean="0"/>
            </a:br>
            <a:r>
              <a:rPr lang="en-US" dirty="0" smtClean="0"/>
              <a:t/>
            </a:r>
            <a:br>
              <a:rPr lang="en-US" dirty="0" smtClean="0"/>
            </a:br>
            <a:r>
              <a:rPr lang="en-US" dirty="0" smtClean="0"/>
              <a:t/>
            </a:r>
            <a:br>
              <a:rPr lang="en-US" dirty="0" smtClean="0"/>
            </a:br>
            <a:endParaRPr lang="en-US" dirty="0" smtClean="0"/>
          </a:p>
          <a:p>
            <a:pPr marL="346075" lvl="1" indent="-109538"/>
            <a:endParaRPr lang="en-US" dirty="0" smtClean="0"/>
          </a:p>
          <a:p>
            <a:pPr marL="137160" indent="-137160"/>
            <a:endParaRPr lang="en-US" dirty="0" smtClean="0"/>
          </a:p>
          <a:p>
            <a:pPr marL="137160" indent="-137160"/>
            <a:endParaRPr lang="en-US" dirty="0"/>
          </a:p>
          <a:p>
            <a:pPr marL="137160" indent="-137160"/>
            <a:endParaRPr lang="en-US" dirty="0" smtClean="0"/>
          </a:p>
          <a:p>
            <a:pPr marL="137160" indent="-137160"/>
            <a:r>
              <a:rPr lang="en-US" dirty="0" smtClean="0"/>
              <a:t>Tailored plasma ramps</a:t>
            </a:r>
          </a:p>
          <a:p>
            <a:pPr marL="346075" lvl="1" indent="-109538"/>
            <a:r>
              <a:rPr lang="en-US" dirty="0" smtClean="0"/>
              <a:t>Retain ultra-low </a:t>
            </a:r>
            <a:br>
              <a:rPr lang="en-US" dirty="0" smtClean="0"/>
            </a:br>
            <a:r>
              <a:rPr lang="en-US" dirty="0" smtClean="0"/>
              <a:t>emittance of </a:t>
            </a:r>
            <a:br>
              <a:rPr lang="en-US" dirty="0" smtClean="0"/>
            </a:br>
            <a:r>
              <a:rPr lang="en-US" dirty="0" smtClean="0"/>
              <a:t>witness beam</a:t>
            </a:r>
            <a:br>
              <a:rPr lang="en-US" dirty="0" smtClean="0"/>
            </a:br>
            <a:r>
              <a:rPr lang="en-US" dirty="0" smtClean="0"/>
              <a:t>between stages</a:t>
            </a:r>
            <a:br>
              <a:rPr lang="en-US" dirty="0" smtClean="0"/>
            </a:br>
            <a:r>
              <a:rPr lang="en-US" dirty="0" smtClean="0"/>
              <a:t/>
            </a:r>
            <a:br>
              <a:rPr lang="en-US" dirty="0" smtClean="0"/>
            </a:br>
            <a:endParaRPr lang="en-US" dirty="0" smtClean="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249" y="4198464"/>
            <a:ext cx="1731684" cy="1304059"/>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t="5464" b="2821"/>
          <a:stretch/>
        </p:blipFill>
        <p:spPr>
          <a:xfrm>
            <a:off x="4306181" y="2514279"/>
            <a:ext cx="3579639" cy="1365638"/>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73" y="3975975"/>
            <a:ext cx="2877783" cy="792718"/>
          </a:xfrm>
          <a:prstGeom prst="rect">
            <a:avLst/>
          </a:prstGeom>
        </p:spPr>
      </p:pic>
      <p:pic>
        <p:nvPicPr>
          <p:cNvPr id="25" name="Picture 24"/>
          <p:cNvPicPr>
            <a:picLocks noChangeAspect="1"/>
          </p:cNvPicPr>
          <p:nvPr/>
        </p:nvPicPr>
        <p:blipFill rotWithShape="1">
          <a:blip r:embed="rId7"/>
          <a:srcRect l="2086" r="17181" b="63983"/>
          <a:stretch/>
        </p:blipFill>
        <p:spPr>
          <a:xfrm>
            <a:off x="8403447" y="4534364"/>
            <a:ext cx="3174429" cy="937904"/>
          </a:xfrm>
          <a:prstGeom prst="rect">
            <a:avLst/>
          </a:prstGeom>
        </p:spPr>
      </p:pic>
    </p:spTree>
    <p:extLst>
      <p:ext uri="{BB962C8B-B14F-4D97-AF65-F5344CB8AC3E}">
        <p14:creationId xmlns:p14="http://schemas.microsoft.com/office/powerpoint/2010/main" val="661773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Integrated multi-physics simulation tools will improve accelerator designs</a:t>
            </a:r>
            <a:endParaRPr lang="en-US" sz="2600" dirty="0"/>
          </a:p>
        </p:txBody>
      </p:sp>
      <p:sp>
        <p:nvSpPr>
          <p:cNvPr id="3" name="Content Placeholder 2"/>
          <p:cNvSpPr>
            <a:spLocks noGrp="1"/>
          </p:cNvSpPr>
          <p:nvPr>
            <p:ph idx="1"/>
          </p:nvPr>
        </p:nvSpPr>
        <p:spPr>
          <a:xfrm>
            <a:off x="304800" y="754946"/>
            <a:ext cx="11582400" cy="5544254"/>
          </a:xfrm>
        </p:spPr>
        <p:txBody>
          <a:bodyPr>
            <a:normAutofit/>
          </a:bodyPr>
          <a:lstStyle/>
          <a:p>
            <a:pPr marL="0" indent="0">
              <a:buNone/>
            </a:pPr>
            <a:r>
              <a:rPr lang="en-US" dirty="0" smtClean="0">
                <a:solidFill>
                  <a:schemeClr val="tx1"/>
                </a:solidFill>
              </a:rPr>
              <a:t>Our letter outlines three challenges which, if addressed, will advance the state-of-the-art in structured plasma modeling, and subsequently support advanced concept technologies</a:t>
            </a:r>
          </a:p>
          <a:p>
            <a:pPr marL="457200" indent="-457200">
              <a:buFont typeface="+mj-lt"/>
              <a:buAutoNum type="arabicPeriod"/>
            </a:pPr>
            <a:r>
              <a:rPr lang="en-US" dirty="0" smtClean="0"/>
              <a:t>Develop and couple multi-physics capabilities for holistic plasma modeling</a:t>
            </a:r>
          </a:p>
          <a:p>
            <a:pPr marL="800100" lvl="1" indent="-342900">
              <a:buFont typeface="+mj-lt"/>
              <a:buAutoNum type="alphaLcParenR"/>
            </a:pPr>
            <a:r>
              <a:rPr lang="en-US" dirty="0" smtClean="0"/>
              <a:t>Understand plasma formation: energy deposition, laser propagation, ionization physics</a:t>
            </a:r>
          </a:p>
          <a:p>
            <a:pPr marL="800100" lvl="1" indent="-342900">
              <a:buFont typeface="+mj-lt"/>
              <a:buAutoNum type="alphaLcParenR"/>
            </a:pPr>
            <a:r>
              <a:rPr lang="en-US" dirty="0" smtClean="0"/>
              <a:t>Model dissipation mechanisms: heat exchange, conduction, radiative diffusion, recombination</a:t>
            </a:r>
          </a:p>
          <a:p>
            <a:pPr marL="800100" lvl="1" indent="-342900">
              <a:buFont typeface="+mj-lt"/>
              <a:buAutoNum type="alphaLcParenR"/>
            </a:pPr>
            <a:r>
              <a:rPr lang="en-US" dirty="0" smtClean="0"/>
              <a:t>Capture hybrid fluid-kinetic effects: discharge physics, wake dissipation, plasma-vacuum interface</a:t>
            </a:r>
          </a:p>
          <a:p>
            <a:pPr marL="457200" indent="-457200">
              <a:buFont typeface="+mj-lt"/>
              <a:buAutoNum type="arabicPeriod"/>
            </a:pPr>
            <a:r>
              <a:rPr lang="en-US" dirty="0" smtClean="0"/>
              <a:t>Address computational complexity of structured plasmas</a:t>
            </a:r>
          </a:p>
          <a:p>
            <a:pPr marL="800100" lvl="1" indent="-342900">
              <a:buFont typeface="+mj-lt"/>
              <a:buAutoNum type="alphaLcParenR"/>
            </a:pPr>
            <a:r>
              <a:rPr lang="en-US" dirty="0" smtClean="0"/>
              <a:t>Scale-length disparities require meter-scale domains and 𝜇s duration with 𝜇m resolution</a:t>
            </a:r>
          </a:p>
          <a:p>
            <a:pPr marL="800100" lvl="1" indent="-342900">
              <a:buFont typeface="+mj-lt"/>
              <a:buAutoNum type="alphaLcParenR"/>
            </a:pPr>
            <a:r>
              <a:rPr lang="en-US" dirty="0" smtClean="0"/>
              <a:t>Complex boundaries require non-conformal implementation or mesh refinement</a:t>
            </a:r>
          </a:p>
          <a:p>
            <a:pPr marL="800100" lvl="1" indent="-342900">
              <a:buFont typeface="+mj-lt"/>
              <a:buAutoNum type="alphaLcParenR"/>
            </a:pPr>
            <a:r>
              <a:rPr lang="en-US" dirty="0" smtClean="0"/>
              <a:t>Multi-physics algorithms may prevent efficient scaling through implicit solvers</a:t>
            </a:r>
          </a:p>
          <a:p>
            <a:pPr marL="457200" indent="-457200">
              <a:buFont typeface="+mj-lt"/>
              <a:buAutoNum type="arabicPeriod"/>
            </a:pPr>
            <a:r>
              <a:rPr lang="en-US" dirty="0" smtClean="0"/>
              <a:t>Support integration with community software infrastructure</a:t>
            </a:r>
          </a:p>
          <a:p>
            <a:pPr marL="800100" lvl="1" indent="-342900">
              <a:buFont typeface="+mj-lt"/>
              <a:buAutoNum type="alphaLcParenR"/>
            </a:pPr>
            <a:r>
              <a:rPr lang="en-US" dirty="0" smtClean="0"/>
              <a:t>Generate common, inherited description between fluid, PIC, and beam-physics codes</a:t>
            </a:r>
          </a:p>
          <a:p>
            <a:pPr marL="800100" lvl="1" indent="-342900">
              <a:buFont typeface="+mj-lt"/>
              <a:buAutoNum type="alphaLcParenR"/>
            </a:pPr>
            <a:r>
              <a:rPr lang="en-US" dirty="0" smtClean="0"/>
              <a:t>End-to-end virtual accelerator capabilities are synergistic to all collider concepts, and supported by the AAC Roadmap and recent HEP GARD Workshop</a:t>
            </a:r>
          </a:p>
          <a:p>
            <a:pPr marL="0" indent="0">
              <a:buNone/>
            </a:pPr>
            <a:r>
              <a:rPr lang="en-US" sz="2300" i="1" dirty="0" smtClean="0">
                <a:solidFill>
                  <a:schemeClr val="tx1"/>
                </a:solidFill>
              </a:rPr>
              <a:t>These challenges can be met in tandem with existing and planned experimental efforts at HEP facilities, laboratories, and universities, on a timescale commensurate with published roadmaps</a:t>
            </a:r>
            <a:r>
              <a:rPr lang="en-US" sz="2300" dirty="0" smtClean="0">
                <a:solidFill>
                  <a:schemeClr val="tx1"/>
                </a:solidFill>
              </a:rPr>
              <a:t>.</a:t>
            </a:r>
          </a:p>
        </p:txBody>
      </p:sp>
    </p:spTree>
    <p:extLst>
      <p:ext uri="{BB962C8B-B14F-4D97-AF65-F5344CB8AC3E}">
        <p14:creationId xmlns:p14="http://schemas.microsoft.com/office/powerpoint/2010/main" val="606633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359</Words>
  <Application>Microsoft Macintosh PowerPoint</Application>
  <PresentationFormat>Widescreen</PresentationFormat>
  <Paragraphs>54</Paragraphs>
  <Slides>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Calibri</vt:lpstr>
      <vt:lpstr>Calibri Light</vt:lpstr>
      <vt:lpstr>Century Gothic</vt:lpstr>
      <vt:lpstr>Gill Sans MT</vt:lpstr>
      <vt:lpstr>ＭＳ Ｐゴシック</vt:lpstr>
      <vt:lpstr>Optima</vt:lpstr>
      <vt:lpstr>Times New Roman</vt:lpstr>
      <vt:lpstr>Wingdings</vt:lpstr>
      <vt:lpstr>Arial</vt:lpstr>
      <vt:lpstr>Office Theme</vt:lpstr>
      <vt:lpstr>Modeling of structured plasmas for next generation accelerators Nathan Cook ncook@radiasoft.net LOI Link  Co-authors: Carlo Benedetti2, David Bruhwiler1, Enrico Brunetti8, Stepan Bulanov2, Stephen Coleman1, Brigitte Cros7, Bernhard Ersfeld8, Spencer Gessner6, Ahmad Fahim Habib8, Thomas Heinemann8, Bernhard Hidding8, George Holt8, Dino Jaroszynski8, Remi Lehe2, Jarrod Leddy5, Carl Schroeder2, Paul Scherkl8, Peter Stoltz5, Maxence Thévenet3, Petros Tzeferacos4, Jean-Luc Vay2, Samuel Yoffe8, Stephen Webb1  1RadiaSoft LLC, Boulder, Colorado 80301 USA,  2Lawrence Berkeley National Laboratory, Berkeley, California 94720 USA,  3German Electron Synchrotron DESY, Hamburg, Hamburg 22607 Germany,  4Department of Physics &amp; Astronomy, University of Rochester, Rochester, NY 14627 USA,  5Tech-X Corporation, Boulder, Colorado 80303 USA,  6SLAC National Accelerator Laboratory, Menlo Park, California 94025, USA,  7LPGP, CNRS, Univ. Paris-Sud, Université Paris-Saclay, Orsay 91405 France,  8Scottish Universities Physics Alliance, Department of Physics, University of Strathclyde, Glasgow G4 0NG, UK</vt:lpstr>
      <vt:lpstr>Structured plasmas enable advanced accelerator concepts technologies</vt:lpstr>
      <vt:lpstr>Integrated multi-physics simulation tools will improve accelerator designs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of structured plasmas for next generation accelerators Nathan Cook ncook@radiasoft.net   Co-authors: Carlo Benedetti, David Bruhwiler, Enrico Brunetti, Stepan Bulanov, Stephen Coleman, Brigitte Cros, Bernhard Ersfeld, Spencer Gessner, Ahmad Fahim Habib, Thomas Heinemann, Bernhard Hidding, George Holt, Dino Jaroszynski, Remi Lehe, Jarrod Leddy, Carl Schroeder, Paul Scherkl, Peter Stoltz, Maxence Thévenet, Petros Tzeferacos, Jean-Luc Vay, Samuel Yoffe, Stephen Webb</dc:title>
  <dc:creator>Nathan Cook</dc:creator>
  <cp:lastModifiedBy>Nathan Cook</cp:lastModifiedBy>
  <cp:revision>24</cp:revision>
  <cp:lastPrinted>2020-09-22T02:55:06Z</cp:lastPrinted>
  <dcterms:created xsi:type="dcterms:W3CDTF">2020-09-22T02:54:16Z</dcterms:created>
  <dcterms:modified xsi:type="dcterms:W3CDTF">2020-09-23T16:11:28Z</dcterms:modified>
</cp:coreProperties>
</file>