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0" r:id="rId1"/>
    <p:sldMasterId id="2147484155" r:id="rId2"/>
  </p:sldMasterIdLst>
  <p:notesMasterIdLst>
    <p:notesMasterId r:id="rId7"/>
  </p:notesMasterIdLst>
  <p:handoutMasterIdLst>
    <p:handoutMasterId r:id="rId8"/>
  </p:handoutMasterIdLst>
  <p:sldIdLst>
    <p:sldId id="636" r:id="rId3"/>
    <p:sldId id="634" r:id="rId4"/>
    <p:sldId id="256" r:id="rId5"/>
    <p:sldId id="635" r:id="rId6"/>
  </p:sldIdLst>
  <p:sldSz cx="12192000" cy="6858000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202988-0087-9145-89D5-9A387C555A96}">
          <p14:sldIdLst>
            <p14:sldId id="636"/>
            <p14:sldId id="634"/>
            <p14:sldId id="256"/>
            <p14:sldId id="6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Chew jtchew@lbl.gov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95A"/>
    <a:srgbClr val="1F497B"/>
    <a:srgbClr val="000000"/>
    <a:srgbClr val="1E497D"/>
    <a:srgbClr val="0432FF"/>
    <a:srgbClr val="E56C0A"/>
    <a:srgbClr val="B9B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6"/>
    <p:restoredTop sz="95594" autoAdjust="0"/>
  </p:normalViewPr>
  <p:slideViewPr>
    <p:cSldViewPr snapToGrid="0">
      <p:cViewPr varScale="1">
        <p:scale>
          <a:sx n="87" d="100"/>
          <a:sy n="87" d="100"/>
        </p:scale>
        <p:origin x="184" y="113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36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9616"/>
    </p:cViewPr>
  </p:sorterViewPr>
  <p:notesViewPr>
    <p:cSldViewPr snapToGrid="0">
      <p:cViewPr varScale="1">
        <p:scale>
          <a:sx n="116" d="100"/>
          <a:sy n="116" d="100"/>
        </p:scale>
        <p:origin x="312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AEAAC-FF4A-BB4E-8F33-70C3EF028A8E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21B7B-7190-7045-8798-B4539428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08300" cy="393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x-none"/>
          </a:p>
        </p:txBody>
      </p:sp>
      <p:sp>
        <p:nvSpPr>
          <p:cNvPr id="6187" name="Rectangle 4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6400" y="685800"/>
            <a:ext cx="5981700" cy="33655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6188" name="Rectangle 4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22900" cy="4051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08300" cy="393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E84E3283-8A06-0E42-A559-FF12BE7771D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42545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84E3283-8A06-0E42-A559-FF12BE7771D8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489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14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0521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324600"/>
            <a:ext cx="6889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24600"/>
            <a:ext cx="81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"/>
            <a:ext cx="12192000" cy="855663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x-none" altLang="x-none" sz="2400">
              <a:solidFill>
                <a:srgbClr val="0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2579"/>
            <a:ext cx="12192000" cy="843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0C11F7-91F7-EF4B-BDE6-9C994AE44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00800"/>
            <a:ext cx="688900" cy="347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4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24600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0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556" y="1600201"/>
            <a:ext cx="1097926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51"/>
          <p:cNvSpPr/>
          <p:nvPr userDrawn="1"/>
        </p:nvSpPr>
        <p:spPr>
          <a:xfrm>
            <a:off x="0" y="6239580"/>
            <a:ext cx="12192000" cy="618420"/>
          </a:xfrm>
          <a:prstGeom prst="rect">
            <a:avLst/>
          </a:prstGeom>
          <a:solidFill>
            <a:srgbClr val="0039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1" descr="ATAP_footer_orange_reversed_.png">
            <a:extLst>
              <a:ext uri="{FF2B5EF4-FFF2-40B4-BE49-F238E27FC236}">
                <a16:creationId xmlns:a16="http://schemas.microsoft.com/office/drawing/2014/main" id="{B25632D3-80F0-F14A-A261-FE9A67B835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308" y="6388807"/>
            <a:ext cx="2628592" cy="39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RGB_White-Seal_White-Mark_SC_Horizontal.png">
            <a:extLst>
              <a:ext uri="{FF2B5EF4-FFF2-40B4-BE49-F238E27FC236}">
                <a16:creationId xmlns:a16="http://schemas.microsoft.com/office/drawing/2014/main" id="{D0FC1251-9BFE-214D-9A96-658D94CF13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6356929"/>
            <a:ext cx="2286000" cy="383721"/>
          </a:xfrm>
          <a:prstGeom prst="rect">
            <a:avLst/>
          </a:prstGeom>
        </p:spPr>
      </p:pic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DB98448C-F9A5-154C-B2C0-08CFA44F2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210" y="6360285"/>
            <a:ext cx="679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40704-CB09-4C45-B842-505336A7681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6557" y="6248400"/>
            <a:ext cx="775043" cy="5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7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  <p:sldLayoutId id="214748415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3117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12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350154"/>
            <a:ext cx="68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  <p:pic>
        <p:nvPicPr>
          <p:cNvPr id="56" name="Picture 55" descr="LBL_logo_notext_rev_transparen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305" y="6357358"/>
            <a:ext cx="69088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1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8705D1-8D86-6E42-901A-14E3F9642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84D58-13B2-C043-A079-AC3D55D0D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44" y="173287"/>
            <a:ext cx="6844147" cy="236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40253-C66D-3240-943A-706852AB0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6" y="2535121"/>
            <a:ext cx="8805716" cy="1505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F099F-F55F-0D4F-80EF-9AADD9E79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01" y="4330123"/>
            <a:ext cx="110490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2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EB6116-2656-964B-AF22-61A8EFDD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55"/>
            <a:ext cx="12192000" cy="914400"/>
          </a:xfrm>
        </p:spPr>
        <p:txBody>
          <a:bodyPr>
            <a:noAutofit/>
          </a:bodyPr>
          <a:lstStyle/>
          <a:p>
            <a:r>
              <a:rPr lang="en-US" sz="2000" dirty="0"/>
              <a:t>Machine learning and surrogate models for simulation-based optimization of accelerator design</a:t>
            </a:r>
            <a:br>
              <a:rPr lang="en-US" sz="2000" dirty="0"/>
            </a:br>
            <a:r>
              <a:rPr lang="en-US" sz="1800" dirty="0"/>
              <a:t>R. </a:t>
            </a:r>
            <a:r>
              <a:rPr lang="en-US" sz="1800" dirty="0" err="1"/>
              <a:t>Lehe</a:t>
            </a:r>
            <a:r>
              <a:rPr lang="en-US" sz="1800" dirty="0"/>
              <a:t> et al.,</a:t>
            </a:r>
            <a:endParaRPr lang="en-US" sz="18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B1B1D-2F66-854C-8700-5D7F6D38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76861" y="965911"/>
            <a:ext cx="651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These parameters can be </a:t>
            </a:r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optimized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through </a:t>
            </a:r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simulations,</a:t>
            </a:r>
            <a:b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 order to maximize e.g. final energy, injected charge, etc.</a:t>
            </a:r>
            <a:endParaRPr lang="en-US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4625" y="1702446"/>
            <a:ext cx="2225830" cy="1839475"/>
            <a:chOff x="1145883" y="1502582"/>
            <a:chExt cx="2387600" cy="211768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83" y="1524771"/>
              <a:ext cx="2387600" cy="20955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145883" y="1502582"/>
              <a:ext cx="1423896" cy="867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4047" y="974791"/>
            <a:ext cx="5141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Accelerator experiments involves many </a:t>
            </a:r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design parameters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(e.g. laser intensity, gas density, </a:t>
            </a:r>
            <a:r>
              <a:rPr lang="is-I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114" y="3992084"/>
            <a:ext cx="151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Approach: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26904" y="1857287"/>
            <a:ext cx="27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Workflow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iteratively:</a:t>
            </a:r>
            <a:b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Analyze simulation </a:t>
            </a:r>
            <a:b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Pick </a:t>
            </a:r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most promising</a:t>
            </a:r>
            <a:b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parameters to simulate next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810E8F7-15AD-2040-AB16-12F47C31B00D}"/>
              </a:ext>
            </a:extLst>
          </p:cNvPr>
          <p:cNvGrpSpPr/>
          <p:nvPr/>
        </p:nvGrpSpPr>
        <p:grpSpPr>
          <a:xfrm>
            <a:off x="4502195" y="1717913"/>
            <a:ext cx="5024709" cy="2057953"/>
            <a:chOff x="4502195" y="1481423"/>
            <a:chExt cx="5024709" cy="205795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560" y="2180871"/>
              <a:ext cx="1431718" cy="135850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502195" y="2036296"/>
              <a:ext cx="2755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Multi-dimensional</a:t>
              </a:r>
              <a:br>
                <a:rPr lang="en-US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parameter space</a:t>
              </a:r>
              <a:br>
                <a:rPr lang="en-US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(axes are e.g. laser</a:t>
              </a:r>
              <a:br>
                <a:rPr lang="en-US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intensity, gas density)</a:t>
              </a:r>
            </a:p>
          </p:txBody>
        </p: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6495393" y="2415250"/>
              <a:ext cx="762326" cy="2909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313005" y="1481423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Individual </a:t>
              </a:r>
              <a:br>
                <a:rPr lang="en-US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simulations</a:t>
              </a:r>
            </a:p>
          </p:txBody>
        </p:sp>
        <p:sp>
          <p:nvSpPr>
            <p:cNvPr id="45" name="Curved Left Arrow 44">
              <a:extLst>
                <a:ext uri="{FF2B5EF4-FFF2-40B4-BE49-F238E27FC236}">
                  <a16:creationId xmlns:a16="http://schemas.microsoft.com/office/drawing/2014/main" id="{4E68378C-6BEB-CE4D-A341-47413DD4D73B}"/>
                </a:ext>
              </a:extLst>
            </p:cNvPr>
            <p:cNvSpPr/>
            <p:nvPr/>
          </p:nvSpPr>
          <p:spPr>
            <a:xfrm>
              <a:off x="8821160" y="2201146"/>
              <a:ext cx="705744" cy="103547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16A2D60-E121-E842-8724-AA6E5A7B7851}"/>
                </a:ext>
              </a:extLst>
            </p:cNvPr>
            <p:cNvCxnSpPr>
              <a:cxnSpLocks/>
            </p:cNvCxnSpPr>
            <p:nvPr/>
          </p:nvCxnSpPr>
          <p:spPr>
            <a:xfrm>
              <a:off x="8086345" y="2145080"/>
              <a:ext cx="292211" cy="6269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AD29100-1B51-4942-B650-67A865852897}"/>
                </a:ext>
              </a:extLst>
            </p:cNvPr>
            <p:cNvCxnSpPr>
              <a:cxnSpLocks/>
            </p:cNvCxnSpPr>
            <p:nvPr/>
          </p:nvCxnSpPr>
          <p:spPr>
            <a:xfrm>
              <a:off x="7954775" y="2091952"/>
              <a:ext cx="0" cy="4019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7EF0EAE-92C0-0247-8509-F4941A5809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4745" y="2091952"/>
              <a:ext cx="129823" cy="6800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36D66B7-4DA1-D240-9813-9B0144C370CA}"/>
              </a:ext>
            </a:extLst>
          </p:cNvPr>
          <p:cNvSpPr txBox="1"/>
          <p:nvPr/>
        </p:nvSpPr>
        <p:spPr>
          <a:xfrm>
            <a:off x="264764" y="4697482"/>
            <a:ext cx="6230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Traditionally, the parameters to try next have been chosen by </a:t>
            </a:r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human intervention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, or </a:t>
            </a:r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genetic algorithms</a:t>
            </a:r>
            <a:b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But recent papers show that using </a:t>
            </a:r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machine learning (ML) methods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can be much more </a:t>
            </a:r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efficient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6383F2-A72E-9646-AF01-6C4E241A19B5}"/>
              </a:ext>
            </a:extLst>
          </p:cNvPr>
          <p:cNvSpPr txBox="1"/>
          <p:nvPr/>
        </p:nvSpPr>
        <p:spPr>
          <a:xfrm>
            <a:off x="7179913" y="4116762"/>
            <a:ext cx="3036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Future developments:</a:t>
            </a:r>
          </a:p>
          <a:p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116F33-734E-4D41-891F-3E6ED6F321CF}"/>
              </a:ext>
            </a:extLst>
          </p:cNvPr>
          <p:cNvSpPr txBox="1"/>
          <p:nvPr/>
        </p:nvSpPr>
        <p:spPr>
          <a:xfrm>
            <a:off x="6876556" y="4625035"/>
            <a:ext cx="5546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The LOI calls for:</a:t>
            </a:r>
            <a:b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Exploring different ML algorithms and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Going towards a robust software framework</a:t>
            </a:r>
            <a:b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for ML-based parameter optimization</a:t>
            </a:r>
          </a:p>
        </p:txBody>
      </p:sp>
    </p:spTree>
    <p:extLst>
      <p:ext uri="{BB962C8B-B14F-4D97-AF65-F5344CB8AC3E}">
        <p14:creationId xmlns:p14="http://schemas.microsoft.com/office/powerpoint/2010/main" val="2247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body" idx="1"/>
          </p:nvPr>
        </p:nvSpPr>
        <p:spPr>
          <a:xfrm>
            <a:off x="0" y="1030083"/>
            <a:ext cx="9282545" cy="45260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609585" indent="-457189">
              <a:spcBef>
                <a:spcPts val="640"/>
              </a:spcBef>
              <a:buSzPts val="1800"/>
              <a:buChar char="❖"/>
            </a:pPr>
            <a:r>
              <a:rPr lang="en" sz="2000" dirty="0"/>
              <a:t>RF field and timing stability determine the machine performance.</a:t>
            </a:r>
            <a:endParaRPr sz="2000" dirty="0"/>
          </a:p>
          <a:p>
            <a:pPr marL="609585" indent="-457189">
              <a:spcBef>
                <a:spcPts val="0"/>
              </a:spcBef>
              <a:buSzPts val="1800"/>
              <a:buChar char="❖"/>
            </a:pPr>
            <a:r>
              <a:rPr lang="en" sz="2000" dirty="0"/>
              <a:t>Next generation accelerators (e.g. PIP-II, AWA etc.) need high precision controls.</a:t>
            </a:r>
            <a:endParaRPr sz="2000" dirty="0"/>
          </a:p>
          <a:p>
            <a:pPr marL="609585" indent="-457189">
              <a:spcBef>
                <a:spcPts val="0"/>
              </a:spcBef>
              <a:buSzPts val="1800"/>
              <a:buChar char="❖"/>
            </a:pPr>
            <a:r>
              <a:rPr lang="en" sz="2000" dirty="0"/>
              <a:t>Current FPGA based digital RF control system provide 10</a:t>
            </a:r>
            <a:r>
              <a:rPr lang="en" sz="2000" baseline="30000" dirty="0"/>
              <a:t>-4</a:t>
            </a:r>
            <a:r>
              <a:rPr lang="en" sz="2000" dirty="0"/>
              <a:t> RF stability or 10s of femtosecond synchronization among </a:t>
            </a:r>
            <a:r>
              <a:rPr lang="en" sz="2000" dirty="0" err="1"/>
              <a:t>endstations</a:t>
            </a:r>
            <a:r>
              <a:rPr lang="en" sz="2000" dirty="0"/>
              <a:t>. </a:t>
            </a:r>
            <a:endParaRPr sz="2000" dirty="0"/>
          </a:p>
          <a:p>
            <a:pPr marL="609585" indent="-457189">
              <a:spcBef>
                <a:spcPts val="0"/>
              </a:spcBef>
              <a:buSzPts val="1800"/>
              <a:buChar char="❖"/>
            </a:pPr>
            <a:r>
              <a:rPr lang="en" sz="2000" dirty="0"/>
              <a:t>Challenges and required R&amp;D</a:t>
            </a:r>
            <a:endParaRPr sz="2000" dirty="0"/>
          </a:p>
          <a:p>
            <a:pPr marL="1219170" lvl="1" indent="-457189">
              <a:spcBef>
                <a:spcPts val="0"/>
              </a:spcBef>
              <a:buSzPts val="1800"/>
              <a:buChar char="➢"/>
            </a:pPr>
            <a:r>
              <a:rPr lang="en" dirty="0"/>
              <a:t>Decoupled R&amp;D and major projects to reduce project risk.</a:t>
            </a:r>
            <a:endParaRPr dirty="0"/>
          </a:p>
          <a:p>
            <a:pPr marL="1219170" lvl="1" indent="-457189">
              <a:spcBef>
                <a:spcPts val="0"/>
              </a:spcBef>
              <a:buSzPts val="1800"/>
              <a:buChar char="➢"/>
            </a:pPr>
            <a:r>
              <a:rPr lang="en" dirty="0"/>
              <a:t>Modular system design enable flexible configuration.</a:t>
            </a:r>
            <a:endParaRPr dirty="0"/>
          </a:p>
          <a:p>
            <a:pPr marL="1219170" lvl="1" indent="-457189">
              <a:spcBef>
                <a:spcPts val="0"/>
              </a:spcBef>
              <a:buSzPts val="1800"/>
              <a:buChar char="➢"/>
            </a:pPr>
            <a:r>
              <a:rPr lang="en" dirty="0"/>
              <a:t>Compact RF control module development enable deploy in place.</a:t>
            </a:r>
            <a:endParaRPr dirty="0"/>
          </a:p>
          <a:p>
            <a:pPr marL="1219170" lvl="1" indent="-457189">
              <a:spcBef>
                <a:spcPts val="0"/>
              </a:spcBef>
              <a:buSzPts val="1800"/>
              <a:buChar char="➢"/>
            </a:pPr>
            <a:r>
              <a:rPr lang="en" dirty="0"/>
              <a:t>Low crosstalk (-100dB to -120dB) system architecture.</a:t>
            </a:r>
            <a:endParaRPr dirty="0"/>
          </a:p>
          <a:p>
            <a:pPr marL="1219170" lvl="1" indent="-457189">
              <a:spcBef>
                <a:spcPts val="0"/>
              </a:spcBef>
              <a:buSzPts val="1800"/>
              <a:buChar char="➢"/>
            </a:pPr>
            <a:r>
              <a:rPr lang="en" dirty="0"/>
              <a:t>Follow ever changing technology from industries.</a:t>
            </a:r>
          </a:p>
          <a:p>
            <a:pPr marL="761981" lvl="1" indent="0">
              <a:spcBef>
                <a:spcPts val="0"/>
              </a:spcBef>
              <a:buSzPts val="1800"/>
              <a:buNone/>
            </a:pPr>
            <a:endParaRPr lang="en-US" sz="2400" dirty="0"/>
          </a:p>
          <a:p>
            <a:pPr marL="761981" lvl="1" indent="0">
              <a:spcBef>
                <a:spcPts val="0"/>
              </a:spcBef>
              <a:buSzPts val="1800"/>
              <a:buNone/>
            </a:pPr>
            <a:endParaRPr sz="2400" dirty="0"/>
          </a:p>
          <a:p>
            <a:pPr marL="609585" indent="-457189">
              <a:spcBef>
                <a:spcPts val="0"/>
              </a:spcBef>
              <a:buSzPts val="1800"/>
              <a:buChar char="❖"/>
            </a:pPr>
            <a:r>
              <a:rPr lang="en" b="1" dirty="0"/>
              <a:t>Goal: push the control limit toward the next order of magnitude </a:t>
            </a:r>
            <a:endParaRPr b="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6DD5A49-98E1-E242-AB59-BAAB0569C3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2800"/>
            </a:pPr>
            <a:r>
              <a:rPr lang="en-US" dirty="0"/>
              <a:t>High precision RF control for next generation accelerators</a:t>
            </a:r>
          </a:p>
          <a:p>
            <a:pPr>
              <a:spcBef>
                <a:spcPts val="0"/>
              </a:spcBef>
              <a:buClr>
                <a:schemeClr val="lt1"/>
              </a:buClr>
              <a:buSzPts val="2800"/>
            </a:pPr>
            <a:r>
              <a:rPr lang="en-US" sz="2000" dirty="0"/>
              <a:t>G. Huang, L. Doolittle, C. Serrano, Q. Du, D. Li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2C2130-5B7D-1043-9390-54FA6E63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/>
              <a:t>High precision RF control for next generation accelerators</a:t>
            </a:r>
            <a:br>
              <a:rPr lang="en-US" dirty="0"/>
            </a:br>
            <a:r>
              <a:rPr lang="en-US" sz="1800" dirty="0"/>
              <a:t>G. Huang, L. Doolittle, C. Serrano, Q. Du, D. Li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571267-CEF1-7C42-901F-C90BB75D54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59"/>
          <a:stretch/>
        </p:blipFill>
        <p:spPr>
          <a:xfrm>
            <a:off x="9698183" y="1030083"/>
            <a:ext cx="2409456" cy="2593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6E8632-0D13-624F-8BEE-F96B30F748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758"/>
          <a:stretch/>
        </p:blipFill>
        <p:spPr>
          <a:xfrm>
            <a:off x="9281592" y="3020943"/>
            <a:ext cx="2826046" cy="301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0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F45E-9028-2046-AD3B-FCFD868F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bandwidth adaptive control systems for particle accelerators</a:t>
            </a:r>
            <a:br>
              <a:rPr lang="en-US" dirty="0"/>
            </a:br>
            <a:r>
              <a:rPr lang="en-US" sz="1800" dirty="0"/>
              <a:t>Daniele Filippetto, Carlos Serrano, Lawrence Doolittle, Qian Du, Alexander </a:t>
            </a:r>
            <a:r>
              <a:rPr lang="en-US" sz="1800" dirty="0" err="1"/>
              <a:t>Scheinker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893FDD-6DD4-AC4F-948E-C80825AC5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38583" y="6296887"/>
            <a:ext cx="815901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DADD95-6D00-3F42-A77C-5FAB51A188A7}"/>
              </a:ext>
            </a:extLst>
          </p:cNvPr>
          <p:cNvSpPr txBox="1"/>
          <p:nvPr/>
        </p:nvSpPr>
        <p:spPr>
          <a:xfrm>
            <a:off x="0" y="971113"/>
            <a:ext cx="627312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j-lt"/>
              </a:rPr>
              <a:t>What are the advantages of a ML native CS?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2"/>
                </a:solidFill>
                <a:latin typeface="+mj-lt"/>
              </a:rPr>
              <a:t>From local to global real-time feedbacks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Performance improvement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Failure predictions</a:t>
            </a:r>
          </a:p>
          <a:p>
            <a:r>
              <a:rPr lang="en-US" sz="2000" b="1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How do we effectively use ML for accelerator control?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Include surrogate models into the control electronics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Use supervised learning to continuously improve the model and catch time-varying effects. </a:t>
            </a:r>
          </a:p>
          <a:p>
            <a:r>
              <a:rPr lang="en-US" b="1" dirty="0">
                <a:solidFill>
                  <a:schemeClr val="tx2"/>
                </a:solidFill>
                <a:latin typeface="+mj-lt"/>
              </a:rPr>
              <a:t>How do we choose the hardware?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Optimize for noise reduction in specific frequency bands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D6BC1D4-4677-2C41-AE97-85E54DA90ED4}"/>
              </a:ext>
            </a:extLst>
          </p:cNvPr>
          <p:cNvGrpSpPr/>
          <p:nvPr/>
        </p:nvGrpSpPr>
        <p:grpSpPr>
          <a:xfrm>
            <a:off x="6041782" y="4474589"/>
            <a:ext cx="5827006" cy="1754682"/>
            <a:chOff x="6041782" y="4474589"/>
            <a:chExt cx="5827006" cy="1754682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8638DD5-93CD-E946-9A15-241BEA728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1782" y="4474589"/>
              <a:ext cx="5827006" cy="1754682"/>
            </a:xfrm>
            <a:prstGeom prst="rect">
              <a:avLst/>
            </a:prstGeom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4A4F33F-16E3-8E46-9642-491E4678A66A}"/>
                </a:ext>
              </a:extLst>
            </p:cNvPr>
            <p:cNvSpPr/>
            <p:nvPr/>
          </p:nvSpPr>
          <p:spPr>
            <a:xfrm>
              <a:off x="6439532" y="4747219"/>
              <a:ext cx="4904509" cy="1080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0A86835-5FB1-C44D-8007-866521AD28CC}"/>
                </a:ext>
              </a:extLst>
            </p:cNvPr>
            <p:cNvCxnSpPr/>
            <p:nvPr/>
          </p:nvCxnSpPr>
          <p:spPr>
            <a:xfrm flipH="1" flipV="1">
              <a:off x="9390550" y="5342965"/>
              <a:ext cx="1828800" cy="29094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18356BF-ECC9-C543-9015-F2891BB6F8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84659" y="5342965"/>
              <a:ext cx="210589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9FC2F8B-1A9E-7347-A1D3-95AC00B058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2877" y="5280212"/>
              <a:ext cx="401783" cy="6275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607EB0A-1A39-6E43-ADFA-734E300C1F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05786" y="5112521"/>
              <a:ext cx="277092" cy="16769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C3E65B5-BBC9-CD42-948F-6B86A663C9E4}"/>
                </a:ext>
              </a:extLst>
            </p:cNvPr>
            <p:cNvSpPr txBox="1"/>
            <p:nvPr/>
          </p:nvSpPr>
          <p:spPr>
            <a:xfrm rot="5400000">
              <a:off x="11207709" y="5157102"/>
              <a:ext cx="107593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  <a:latin typeface="Corsiva Hebrew" pitchFamily="2" charset="-79"/>
                  <a:cs typeface="Corsiva Hebrew" pitchFamily="2" charset="-79"/>
                </a:rPr>
                <a:t>Noise (</a:t>
              </a:r>
              <a:r>
                <a:rPr lang="en-US" sz="1000" dirty="0" err="1">
                  <a:solidFill>
                    <a:schemeClr val="tx1"/>
                  </a:solidFill>
                  <a:latin typeface="Corsiva Hebrew" pitchFamily="2" charset="-79"/>
                  <a:cs typeface="Corsiva Hebrew" pitchFamily="2" charset="-79"/>
                </a:rPr>
                <a:t>dBc</a:t>
              </a:r>
              <a:r>
                <a:rPr lang="en-US" sz="1000" dirty="0">
                  <a:solidFill>
                    <a:schemeClr val="tx1"/>
                  </a:solidFill>
                  <a:latin typeface="Corsiva Hebrew" pitchFamily="2" charset="-79"/>
                  <a:cs typeface="Corsiva Hebrew" pitchFamily="2" charset="-79"/>
                </a:rPr>
                <a:t>/Hz</a:t>
              </a:r>
              <a:r>
                <a:rPr lang="en-US" sz="1000" dirty="0">
                  <a:solidFill>
                    <a:schemeClr val="tx2"/>
                  </a:solidFill>
                  <a:latin typeface="Corsiva Hebrew" pitchFamily="2" charset="-79"/>
                  <a:cs typeface="Corsiva Hebrew" pitchFamily="2" charset="-79"/>
                </a:rPr>
                <a:t>)   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416F15B-5B52-6740-B19D-20E296A31830}"/>
                </a:ext>
              </a:extLst>
            </p:cNvPr>
            <p:cNvSpPr txBox="1"/>
            <p:nvPr/>
          </p:nvSpPr>
          <p:spPr>
            <a:xfrm rot="604207">
              <a:off x="9584933" y="5053241"/>
              <a:ext cx="172354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  <a:latin typeface="Corsiva Hebrew" pitchFamily="2" charset="-79"/>
                  <a:cs typeface="Corsiva Hebrew" pitchFamily="2" charset="-79"/>
                </a:rPr>
                <a:t>High bandwidth static loops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Corsiva Hebrew" pitchFamily="2" charset="-79"/>
                  <a:cs typeface="Corsiva Hebrew" pitchFamily="2" charset="-79"/>
                </a:rPr>
                <a:t>(Direct-sampling tech) </a:t>
              </a:r>
              <a:endParaRPr lang="en-US" sz="1000" dirty="0">
                <a:solidFill>
                  <a:schemeClr val="tx2"/>
                </a:solidFill>
                <a:latin typeface="Corsiva Hebrew" pitchFamily="2" charset="-79"/>
                <a:cs typeface="Corsiva Hebrew" pitchFamily="2" charset="-79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A577675-5131-A14D-8CF4-378AA196EBAF}"/>
                </a:ext>
              </a:extLst>
            </p:cNvPr>
            <p:cNvSpPr txBox="1"/>
            <p:nvPr/>
          </p:nvSpPr>
          <p:spPr>
            <a:xfrm>
              <a:off x="7906890" y="4911479"/>
              <a:ext cx="149592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Corsiva Hebrew" pitchFamily="2" charset="-79"/>
                  <a:cs typeface="Corsiva Hebrew" pitchFamily="2" charset="-79"/>
                </a:rPr>
                <a:t>ML based static loop</a:t>
              </a:r>
            </a:p>
            <a:p>
              <a:r>
                <a:rPr lang="en-US" sz="1000" dirty="0">
                  <a:solidFill>
                    <a:schemeClr val="tx2"/>
                  </a:solidFill>
                  <a:latin typeface="Corsiva Hebrew" pitchFamily="2" charset="-79"/>
                  <a:cs typeface="Corsiva Hebrew" pitchFamily="2" charset="-79"/>
                </a:rPr>
                <a:t>(Down-conversion tech)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C48629B-42E3-D54D-858E-F547F1619E98}"/>
                </a:ext>
              </a:extLst>
            </p:cNvPr>
            <p:cNvSpPr txBox="1"/>
            <p:nvPr/>
          </p:nvSpPr>
          <p:spPr>
            <a:xfrm rot="928667">
              <a:off x="6573165" y="4926657"/>
              <a:ext cx="92845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rsiva Hebrew" pitchFamily="2" charset="-79"/>
                  <a:cs typeface="Corsiva Hebrew" pitchFamily="2" charset="-79"/>
                </a:rPr>
                <a:t>adaptive loop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AA1663D-5D3F-2640-8E16-9B9AAA541FD0}"/>
              </a:ext>
            </a:extLst>
          </p:cNvPr>
          <p:cNvGrpSpPr/>
          <p:nvPr/>
        </p:nvGrpSpPr>
        <p:grpSpPr>
          <a:xfrm>
            <a:off x="5902162" y="867238"/>
            <a:ext cx="6397893" cy="3545262"/>
            <a:chOff x="5902162" y="867238"/>
            <a:chExt cx="6397893" cy="354526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F09E9691-DBFD-F14A-B3C8-B86B1D7C3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2162" y="1382427"/>
              <a:ext cx="6397893" cy="3030073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C0B1FC4-A740-2E40-8632-F1A53FAEB380}"/>
                </a:ext>
              </a:extLst>
            </p:cNvPr>
            <p:cNvSpPr txBox="1"/>
            <p:nvPr/>
          </p:nvSpPr>
          <p:spPr>
            <a:xfrm>
              <a:off x="6078169" y="867238"/>
              <a:ext cx="41117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+mj-lt"/>
                </a:rPr>
                <a:t>Design of an </a:t>
              </a:r>
              <a:r>
                <a:rPr lang="en-US" sz="2000" i="1" dirty="0">
                  <a:solidFill>
                    <a:schemeClr val="tx2"/>
                  </a:solidFill>
                  <a:latin typeface="+mj-lt"/>
                </a:rPr>
                <a:t>Holistic</a:t>
              </a:r>
              <a:r>
                <a:rPr lang="en-US" sz="2000" dirty="0">
                  <a:solidFill>
                    <a:schemeClr val="tx2"/>
                  </a:solidFill>
                  <a:latin typeface="+mj-lt"/>
                </a:rPr>
                <a:t> control system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3D43AFB-C54E-0643-BECF-EA861372B56E}"/>
              </a:ext>
            </a:extLst>
          </p:cNvPr>
          <p:cNvGrpSpPr/>
          <p:nvPr/>
        </p:nvGrpSpPr>
        <p:grpSpPr>
          <a:xfrm>
            <a:off x="89506" y="3307976"/>
            <a:ext cx="6137657" cy="2786701"/>
            <a:chOff x="89506" y="3307976"/>
            <a:chExt cx="6137657" cy="27867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050793-2EE8-3148-A2EB-EF0DBBACA041}"/>
                </a:ext>
              </a:extLst>
            </p:cNvPr>
            <p:cNvGrpSpPr/>
            <p:nvPr/>
          </p:nvGrpSpPr>
          <p:grpSpPr>
            <a:xfrm>
              <a:off x="156741" y="3307976"/>
              <a:ext cx="6070422" cy="2786701"/>
              <a:chOff x="156741" y="3307976"/>
              <a:chExt cx="6070422" cy="2786701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026834C-832D-5145-8B6A-2D5A8DFC8EB4}"/>
                  </a:ext>
                </a:extLst>
              </p:cNvPr>
              <p:cNvSpPr txBox="1"/>
              <p:nvPr/>
            </p:nvSpPr>
            <p:spPr>
              <a:xfrm>
                <a:off x="3248204" y="4827034"/>
                <a:ext cx="288983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2"/>
                    </a:solidFill>
                    <a:latin typeface="+mj-lt"/>
                  </a:rPr>
                  <a:t>Fast local loops (ns)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2"/>
                    </a:solidFill>
                    <a:latin typeface="+mj-lt"/>
                  </a:rPr>
                  <a:t>ML-based global optimization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2"/>
                    </a:solidFill>
                    <a:latin typeface="+mj-lt"/>
                  </a:rPr>
                  <a:t>ML models changing with time</a:t>
                </a:r>
              </a:p>
            </p:txBody>
          </p: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4281A923-F8C2-3147-BC6D-D2DC780C2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741" y="4227777"/>
                <a:ext cx="3175000" cy="1866900"/>
              </a:xfrm>
              <a:prstGeom prst="rect">
                <a:avLst/>
              </a:prstGeom>
            </p:spPr>
          </p:pic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8994A153-9669-2843-B037-955FEEE2F8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6124" y="3307976"/>
                <a:ext cx="2971039" cy="9198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7D66DBB-B11F-394B-88DC-31CFFDE12D47}"/>
                </a:ext>
              </a:extLst>
            </p:cNvPr>
            <p:cNvSpPr/>
            <p:nvPr/>
          </p:nvSpPr>
          <p:spPr>
            <a:xfrm>
              <a:off x="89506" y="4227777"/>
              <a:ext cx="3166618" cy="176948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56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_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35817</TotalTime>
  <Words>469</Words>
  <Application>Microsoft Macintosh PowerPoint</Application>
  <PresentationFormat>Widescreen</PresentationFormat>
  <Paragraphs>54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ＭＳ Ｐゴシック</vt:lpstr>
      <vt:lpstr>Arial</vt:lpstr>
      <vt:lpstr>Calibri</vt:lpstr>
      <vt:lpstr>Candara</vt:lpstr>
      <vt:lpstr>Corsiva Hebrew</vt:lpstr>
      <vt:lpstr>Courier New</vt:lpstr>
      <vt:lpstr>Franklin Gothic Book</vt:lpstr>
      <vt:lpstr>Franklin Gothic Medium</vt:lpstr>
      <vt:lpstr>Times New Roman</vt:lpstr>
      <vt:lpstr>4_ATAP Blue Footer</vt:lpstr>
      <vt:lpstr>5_ATAP Blue Footer</vt:lpstr>
      <vt:lpstr>PowerPoint Presentation</vt:lpstr>
      <vt:lpstr>Machine learning and surrogate models for simulation-based optimization of accelerator design R. Lehe et al.,</vt:lpstr>
      <vt:lpstr>High precision RF control for next generation accelerators G. Huang, L. Doolittle, C. Serrano, Q. Du, D. Li</vt:lpstr>
      <vt:lpstr>High bandwidth adaptive control systems for particle accelerators Daniele Filippetto, Carlos Serrano, Lawrence Doolittle, Qian Du, Alexander Scheinker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Daniele Filippetto</cp:lastModifiedBy>
  <cp:revision>1031</cp:revision>
  <cp:lastPrinted>2018-01-30T00:12:16Z</cp:lastPrinted>
  <dcterms:created xsi:type="dcterms:W3CDTF">2015-07-10T17:44:33Z</dcterms:created>
  <dcterms:modified xsi:type="dcterms:W3CDTF">2020-09-22T19:35:45Z</dcterms:modified>
</cp:coreProperties>
</file>