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97" r:id="rId2"/>
    <p:sldId id="311" r:id="rId3"/>
    <p:sldId id="31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1F4"/>
    <a:srgbClr val="C2DEF1"/>
    <a:srgbClr val="CDDAEF"/>
    <a:srgbClr val="9D5963"/>
    <a:srgbClr val="862C4E"/>
    <a:srgbClr val="C8B6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8" autoAdjust="0"/>
    <p:restoredTop sz="86414"/>
  </p:normalViewPr>
  <p:slideViewPr>
    <p:cSldViewPr snapToGrid="0" snapToObjects="1">
      <p:cViewPr varScale="1">
        <p:scale>
          <a:sx n="93" d="100"/>
          <a:sy n="93" d="100"/>
        </p:scale>
        <p:origin x="244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B6387-52B1-834D-B17E-344E077383B1}" type="datetime1">
              <a:rPr lang="en-US" smtClean="0"/>
              <a:t>9/21/20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8E63F-DF94-9B42-B5E6-43C62F0A6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763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65427-D8F9-394C-9C99-6898FB93661D}" type="datetime1">
              <a:rPr lang="en-US" smtClean="0"/>
              <a:t>9/21/20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E7691-A93E-264A-93A6-CD1131F73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2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E7691-A93E-264A-93A6-CD1131F735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04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93680"/>
            <a:ext cx="6858000" cy="126412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49785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752"/>
            <a:ext cx="7886700" cy="62484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k-SK"/>
              <a:t>Snowmass AF6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1DBF-325B-3546-BAAF-4F6E3B318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97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k-SK"/>
              <a:t>Snowmass AF6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1DBF-325B-3546-BAAF-4F6E3B318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88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k-SK"/>
              <a:t>Snowmass AF6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1DBF-325B-3546-BAAF-4F6E3B3181F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104752"/>
            <a:ext cx="7886700" cy="62484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1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k-SK"/>
              <a:t>Snowmass AF6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1DBF-325B-3546-BAAF-4F6E3B3181F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104752"/>
            <a:ext cx="7886700" cy="62484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59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k-SK"/>
              <a:t>Snowmass AF6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1DBF-325B-3546-BAAF-4F6E3B3181F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04752"/>
            <a:ext cx="7886700" cy="62484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8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k-SK"/>
              <a:t>Snowmass AF6 Meeting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1DBF-325B-3546-BAAF-4F6E3B3181F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04752"/>
            <a:ext cx="7886700" cy="62484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52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k-SK"/>
              <a:t>Snowmass AF6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1DBF-325B-3546-BAAF-4F6E3B3181F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104752"/>
            <a:ext cx="7886700" cy="62484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120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k-SK"/>
              <a:t>Snowmass AF6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1DBF-325B-3546-BAAF-4F6E3B3181F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104752"/>
            <a:ext cx="7886700" cy="62484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26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k-SK"/>
              <a:t>Snowmass AF6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1DBF-325B-3546-BAAF-4F6E3B3181F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04752"/>
            <a:ext cx="7886700" cy="62484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84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k-SK"/>
              <a:t>Snowmass AF6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1DBF-325B-3546-BAAF-4F6E3B3181F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04752"/>
            <a:ext cx="7886700" cy="62484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-1"/>
            <a:ext cx="9144001" cy="729596"/>
            <a:chOff x="0" y="-1"/>
            <a:chExt cx="9144001" cy="729596"/>
          </a:xfrm>
        </p:grpSpPr>
        <p:sp>
          <p:nvSpPr>
            <p:cNvPr id="13" name="Rectangle 12"/>
            <p:cNvSpPr/>
            <p:nvPr/>
          </p:nvSpPr>
          <p:spPr>
            <a:xfrm>
              <a:off x="1" y="0"/>
              <a:ext cx="9144000" cy="729595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Buff on black - tiny.jp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974695" cy="729596"/>
            </a:xfrm>
            <a:prstGeom prst="rect">
              <a:avLst/>
            </a:prstGeom>
          </p:spPr>
        </p:pic>
      </p:grp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970954" y="206375"/>
            <a:ext cx="7202093" cy="5086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82053"/>
            <a:ext cx="7886700" cy="5119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48749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sk-SK"/>
              <a:t>Snowmass AF6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6454" y="6356351"/>
            <a:ext cx="5488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21DBF-325B-3546-BAAF-4F6E3B3181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Buff on black - tiny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74695" cy="72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0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baseline="0">
          <a:solidFill>
            <a:srgbClr val="C8B68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320800"/>
          </a:xfrm>
        </p:spPr>
        <p:txBody>
          <a:bodyPr>
            <a:noAutofit/>
          </a:bodyPr>
          <a:lstStyle/>
          <a:p>
            <a:r>
              <a:rPr lang="en-US" sz="40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Underdense Thin Plasma Lens as a Tool for Future Colliders</a:t>
            </a:r>
            <a:endParaRPr lang="en-US" sz="24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70890"/>
            <a:ext cx="9143999" cy="3916219"/>
          </a:xfrm>
        </p:spPr>
        <p:txBody>
          <a:bodyPr>
            <a:noAutofit/>
          </a:bodyPr>
          <a:lstStyle/>
          <a:p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Snowmass AF6 Meeting - September 24, 2020</a:t>
            </a:r>
          </a:p>
          <a:p>
            <a:endParaRPr lang="en-US" sz="28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Christopher Doss - University of Colorado Boulder</a:t>
            </a:r>
          </a:p>
          <a:p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Michael Litos - University of Colorado Boulder</a:t>
            </a:r>
          </a:p>
          <a:p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Sebastien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Corde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- Ecole Polytechnique</a:t>
            </a:r>
          </a:p>
          <a:p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Spencer Gessner - SLAC National Accelerator Laboratory</a:t>
            </a:r>
          </a:p>
          <a:p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Bernhard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Hidding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- University of Strathclyde</a:t>
            </a:r>
          </a:p>
        </p:txBody>
      </p:sp>
    </p:spTree>
    <p:extLst>
      <p:ext uri="{BB962C8B-B14F-4D97-AF65-F5344CB8AC3E}">
        <p14:creationId xmlns:p14="http://schemas.microsoft.com/office/powerpoint/2010/main" val="2890283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930098-A6EE-4747-BA7B-2B4893021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980" y="914983"/>
            <a:ext cx="8466040" cy="2812085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000" dirty="0"/>
              <a:t>Uses ion column in highly non-linear plasma blowout wake to focus ultra-relativistic electron beams</a:t>
            </a:r>
          </a:p>
          <a:p>
            <a:pPr marL="285750" indent="-285750"/>
            <a:r>
              <a:rPr lang="en-US" sz="2000" dirty="0"/>
              <a:t>Axisymmetric and linear focusing response</a:t>
            </a:r>
          </a:p>
          <a:p>
            <a:pPr marL="285750" indent="-285750"/>
            <a:r>
              <a:rPr lang="en-US" sz="2000" dirty="0"/>
              <a:t>Blowout driven by separate drive bunch or head of single bunch</a:t>
            </a:r>
          </a:p>
          <a:p>
            <a:pPr marL="285750" indent="-285750"/>
            <a:r>
              <a:rPr lang="en-US" sz="2000" dirty="0"/>
              <a:t>Laser-ionized gas jet, e.g. He with density 10</a:t>
            </a:r>
            <a:r>
              <a:rPr lang="en-US" sz="2000" baseline="30000" dirty="0"/>
              <a:t>16-18</a:t>
            </a:r>
            <a:r>
              <a:rPr lang="en-US" sz="2000" dirty="0"/>
              <a:t> cm</a:t>
            </a:r>
            <a:r>
              <a:rPr lang="en-US" sz="2000" baseline="30000" dirty="0"/>
              <a:t>-3</a:t>
            </a:r>
            <a:endParaRPr lang="en-US" sz="2000" dirty="0"/>
          </a:p>
          <a:p>
            <a:pPr marL="285750" indent="-285750"/>
            <a:r>
              <a:rPr lang="en-US" sz="2000" dirty="0"/>
              <a:t>Ultra-compact: 10 µm – 1 mm in length (&lt;</a:t>
            </a:r>
            <a:r>
              <a:rPr lang="el-GR" sz="2000" dirty="0" err="1"/>
              <a:t>λ</a:t>
            </a:r>
            <a:r>
              <a:rPr lang="el-GR" sz="2000" baseline="-25000" dirty="0" err="1"/>
              <a:t>β</a:t>
            </a:r>
            <a:r>
              <a:rPr lang="en-US" sz="2000" dirty="0"/>
              <a:t>)</a:t>
            </a:r>
          </a:p>
          <a:p>
            <a:pPr marL="285750" indent="-285750"/>
            <a:r>
              <a:rPr lang="en-US" sz="2000" dirty="0"/>
              <a:t>Ultra-strong: 1000 x strength of electromagnet quadrupole; 100 x strength of permanent magnet quadrupole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18BF75-8E1F-4FA0-A080-B7A0881C2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Underdense Passive Plasma Lens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6F057B-7AFE-4F47-986A-91C5A94115AE}"/>
              </a:ext>
            </a:extLst>
          </p:cNvPr>
          <p:cNvGrpSpPr/>
          <p:nvPr/>
        </p:nvGrpSpPr>
        <p:grpSpPr>
          <a:xfrm>
            <a:off x="6074012" y="3975648"/>
            <a:ext cx="2814375" cy="2751400"/>
            <a:chOff x="5755700" y="3975648"/>
            <a:chExt cx="2814375" cy="2751400"/>
          </a:xfrm>
        </p:grpSpPr>
        <p:pic>
          <p:nvPicPr>
            <p:cNvPr id="8" name="Content Placeholder 8">
              <a:extLst>
                <a:ext uri="{FF2B5EF4-FFF2-40B4-BE49-F238E27FC236}">
                  <a16:creationId xmlns:a16="http://schemas.microsoft.com/office/drawing/2014/main" id="{CAC2F64D-F1CA-4EE6-93F5-C9C3B5199A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9" t="46365" r="63301" b="47449"/>
            <a:stretch/>
          </p:blipFill>
          <p:spPr>
            <a:xfrm>
              <a:off x="6502615" y="5273242"/>
              <a:ext cx="670605" cy="13867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9ABBFC6-C7D8-4541-B12B-D3E74F6F677B}"/>
                </a:ext>
              </a:extLst>
            </p:cNvPr>
            <p:cNvSpPr/>
            <p:nvPr/>
          </p:nvSpPr>
          <p:spPr>
            <a:xfrm flipH="1">
              <a:off x="6805058" y="4576065"/>
              <a:ext cx="76419" cy="72211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26018F07-5565-4494-A4DC-44F742C7B2BF}"/>
                </a:ext>
              </a:extLst>
            </p:cNvPr>
            <p:cNvSpPr/>
            <p:nvPr/>
          </p:nvSpPr>
          <p:spPr>
            <a:xfrm rot="10800000">
              <a:off x="6805084" y="5388289"/>
              <a:ext cx="85920" cy="659984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BEBEB65C-6709-44EE-849C-1840FC0D9620}"/>
                </a:ext>
              </a:extLst>
            </p:cNvPr>
            <p:cNvSpPr/>
            <p:nvPr/>
          </p:nvSpPr>
          <p:spPr>
            <a:xfrm>
              <a:off x="6805083" y="5954520"/>
              <a:ext cx="85920" cy="659984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row: Down 11">
              <a:extLst>
                <a:ext uri="{FF2B5EF4-FFF2-40B4-BE49-F238E27FC236}">
                  <a16:creationId xmlns:a16="http://schemas.microsoft.com/office/drawing/2014/main" id="{F22F7E63-E70E-4EE2-BAD4-069D7616725D}"/>
                </a:ext>
              </a:extLst>
            </p:cNvPr>
            <p:cNvSpPr/>
            <p:nvPr/>
          </p:nvSpPr>
          <p:spPr>
            <a:xfrm>
              <a:off x="6765087" y="6573929"/>
              <a:ext cx="166668" cy="14156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305F00F-9A95-45AB-BE6C-ED7AD45043B8}"/>
                </a:ext>
              </a:extLst>
            </p:cNvPr>
            <p:cNvCxnSpPr/>
            <p:nvPr/>
          </p:nvCxnSpPr>
          <p:spPr>
            <a:xfrm>
              <a:off x="5957589" y="6000648"/>
              <a:ext cx="207645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5562451-2AFC-4690-9D53-C3B10A1119AE}"/>
                </a:ext>
              </a:extLst>
            </p:cNvPr>
            <p:cNvSpPr/>
            <p:nvPr/>
          </p:nvSpPr>
          <p:spPr>
            <a:xfrm>
              <a:off x="6721748" y="5876823"/>
              <a:ext cx="247650" cy="2476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9B43D53-9EA0-41F6-AE1B-5E989ABFF385}"/>
                </a:ext>
              </a:extLst>
            </p:cNvPr>
            <p:cNvSpPr txBox="1"/>
            <p:nvPr/>
          </p:nvSpPr>
          <p:spPr>
            <a:xfrm>
              <a:off x="7271866" y="5987019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  <a:r>
                <a:rPr lang="en-US" baseline="30000" dirty="0"/>
                <a:t>-</a:t>
              </a:r>
              <a:r>
                <a:rPr lang="en-US" dirty="0"/>
                <a:t> path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EDE5585-75F7-4A7C-9892-B639433DB4FB}"/>
                </a:ext>
              </a:extLst>
            </p:cNvPr>
            <p:cNvSpPr txBox="1"/>
            <p:nvPr/>
          </p:nvSpPr>
          <p:spPr>
            <a:xfrm>
              <a:off x="5888761" y="3975648"/>
              <a:ext cx="21852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Ionizing laser beam</a:t>
              </a:r>
            </a:p>
            <a:p>
              <a:r>
                <a:rPr lang="en-US" dirty="0"/>
                <a:t>fs pulse, 10’s </a:t>
              </a:r>
              <a:r>
                <a:rPr lang="en-US" dirty="0" err="1"/>
                <a:t>mJ</a:t>
              </a:r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1616D4D-3559-4D86-A76B-36A0CE9AAF96}"/>
                </a:ext>
              </a:extLst>
            </p:cNvPr>
            <p:cNvSpPr txBox="1"/>
            <p:nvPr/>
          </p:nvSpPr>
          <p:spPr>
            <a:xfrm>
              <a:off x="7144711" y="4897951"/>
              <a:ext cx="1425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Optical lens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9D11401-2680-4572-BFE1-B00315A6C39B}"/>
                </a:ext>
              </a:extLst>
            </p:cNvPr>
            <p:cNvSpPr txBox="1"/>
            <p:nvPr/>
          </p:nvSpPr>
          <p:spPr>
            <a:xfrm>
              <a:off x="7048786" y="5508563"/>
              <a:ext cx="12249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Gas jet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07AF561-04CE-4624-861F-19527A06CADA}"/>
                </a:ext>
              </a:extLst>
            </p:cNvPr>
            <p:cNvCxnSpPr/>
            <p:nvPr/>
          </p:nvCxnSpPr>
          <p:spPr>
            <a:xfrm flipH="1">
              <a:off x="6952860" y="5762691"/>
              <a:ext cx="191852" cy="1578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53D91C9-752B-4FDA-B913-1D6BB15BAE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55793" y="5132529"/>
              <a:ext cx="177837" cy="184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58C3B9A-0B9E-41FA-B8E2-D11683479993}"/>
                </a:ext>
              </a:extLst>
            </p:cNvPr>
            <p:cNvCxnSpPr>
              <a:cxnSpLocks/>
            </p:cNvCxnSpPr>
            <p:nvPr/>
          </p:nvCxnSpPr>
          <p:spPr>
            <a:xfrm>
              <a:off x="6587190" y="4536672"/>
              <a:ext cx="177897" cy="13143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AC9AEB8-98E8-7946-98B2-3AEC2C2BD81B}"/>
                </a:ext>
              </a:extLst>
            </p:cNvPr>
            <p:cNvSpPr/>
            <p:nvPr/>
          </p:nvSpPr>
          <p:spPr>
            <a:xfrm>
              <a:off x="6822713" y="5931398"/>
              <a:ext cx="45719" cy="138499"/>
            </a:xfrm>
            <a:prstGeom prst="ellipse">
              <a:avLst/>
            </a:prstGeom>
            <a:solidFill>
              <a:srgbClr val="9D5963"/>
            </a:solidFill>
            <a:ln>
              <a:solidFill>
                <a:srgbClr val="9D59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36A8515-20A2-6B44-A3DC-91EED0870E59}"/>
                </a:ext>
              </a:extLst>
            </p:cNvPr>
            <p:cNvSpPr txBox="1"/>
            <p:nvPr/>
          </p:nvSpPr>
          <p:spPr>
            <a:xfrm>
              <a:off x="5755700" y="6080717"/>
              <a:ext cx="1048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Plasma</a:t>
              </a:r>
            </a:p>
            <a:p>
              <a:r>
                <a:rPr lang="en-US" dirty="0"/>
                <a:t>lens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6AE90B3-58E7-AB47-B245-2ACD2689EE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9769" y="6042592"/>
              <a:ext cx="191852" cy="1578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B2BD1CB-E566-0745-A694-F16358954A3E}"/>
              </a:ext>
            </a:extLst>
          </p:cNvPr>
          <p:cNvGrpSpPr/>
          <p:nvPr/>
        </p:nvGrpSpPr>
        <p:grpSpPr>
          <a:xfrm>
            <a:off x="2943050" y="3975237"/>
            <a:ext cx="2693928" cy="2726026"/>
            <a:chOff x="3204770" y="3975237"/>
            <a:chExt cx="2693928" cy="272602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C20A358-3F7A-F54A-920B-1BAA59661378}"/>
                </a:ext>
              </a:extLst>
            </p:cNvPr>
            <p:cNvGrpSpPr/>
            <p:nvPr/>
          </p:nvGrpSpPr>
          <p:grpSpPr>
            <a:xfrm>
              <a:off x="3204770" y="3975237"/>
              <a:ext cx="2693928" cy="2726026"/>
              <a:chOff x="2816647" y="3975237"/>
              <a:chExt cx="2693928" cy="2726026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05347AA6-F01F-6C43-B33B-512B9B3A7A2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6647" y="3975237"/>
                <a:ext cx="2693928" cy="2726026"/>
              </a:xfrm>
              <a:prstGeom prst="rect">
                <a:avLst/>
              </a:prstGeom>
            </p:spPr>
          </p:pic>
          <p:sp>
            <p:nvSpPr>
              <p:cNvPr id="23" name="Right Arrow 22">
                <a:extLst>
                  <a:ext uri="{FF2B5EF4-FFF2-40B4-BE49-F238E27FC236}">
                    <a16:creationId xmlns:a16="http://schemas.microsoft.com/office/drawing/2014/main" id="{B0F4DA9F-5F16-E442-AEDF-D834E0826F1B}"/>
                  </a:ext>
                </a:extLst>
              </p:cNvPr>
              <p:cNvSpPr/>
              <p:nvPr/>
            </p:nvSpPr>
            <p:spPr>
              <a:xfrm>
                <a:off x="4008563" y="5176135"/>
                <a:ext cx="563437" cy="187092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471AB2A-C758-DF4A-A278-53BB217138F9}"/>
                </a:ext>
              </a:extLst>
            </p:cNvPr>
            <p:cNvSpPr/>
            <p:nvPr/>
          </p:nvSpPr>
          <p:spPr>
            <a:xfrm>
              <a:off x="3204770" y="3975237"/>
              <a:ext cx="2693928" cy="27260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5DAF6D86-7B2B-3E4A-BBE9-6DBA1FD046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155" y="4937122"/>
            <a:ext cx="2136657" cy="53416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7CB6AAE-4EDD-F946-9D84-30EB9907553D}"/>
              </a:ext>
            </a:extLst>
          </p:cNvPr>
          <p:cNvSpPr txBox="1"/>
          <p:nvPr/>
        </p:nvSpPr>
        <p:spPr>
          <a:xfrm>
            <a:off x="338980" y="4528619"/>
            <a:ext cx="2136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focal length:</a:t>
            </a:r>
          </a:p>
        </p:txBody>
      </p:sp>
    </p:spTree>
    <p:extLst>
      <p:ext uri="{BB962C8B-B14F-4D97-AF65-F5344CB8AC3E}">
        <p14:creationId xmlns:p14="http://schemas.microsoft.com/office/powerpoint/2010/main" val="2019742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E0B811-40BA-A742-BEA1-B7A7C69FD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A70D59-DE18-3D48-AAA8-42655A7CB9E9}"/>
              </a:ext>
            </a:extLst>
          </p:cNvPr>
          <p:cNvSpPr txBox="1"/>
          <p:nvPr/>
        </p:nvSpPr>
        <p:spPr>
          <a:xfrm>
            <a:off x="628650" y="866403"/>
            <a:ext cx="78867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Collider-Related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Final focus for lepton collider (speculative)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Final focus proxy for collider R&amp;D, esp. for studying </a:t>
            </a:r>
            <a:r>
              <a:rPr lang="en-US" sz="2400" dirty="0" err="1"/>
              <a:t>Oide</a:t>
            </a:r>
            <a:r>
              <a:rPr lang="en-US" sz="2400" dirty="0"/>
              <a:t> effect (@ FACET-II)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Matching to plasma accelerator stages (@ FACET-II)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u="sng" dirty="0"/>
              <a:t>Other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Plasma injectors (e.g. coupling into FEL)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High energy density physics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B98C546-8995-C24F-A201-CCB2E0E6CC59}"/>
              </a:ext>
            </a:extLst>
          </p:cNvPr>
          <p:cNvGrpSpPr/>
          <p:nvPr/>
        </p:nvGrpSpPr>
        <p:grpSpPr>
          <a:xfrm>
            <a:off x="4692269" y="2858675"/>
            <a:ext cx="3612078" cy="2353811"/>
            <a:chOff x="4761542" y="3135766"/>
            <a:chExt cx="3612078" cy="235381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790E73D-B7FC-CC4B-87F9-12897E0EB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4761542" y="3135766"/>
              <a:ext cx="3612078" cy="2353811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3428CA7-255C-CD4F-BD7C-12B4BDE67515}"/>
                </a:ext>
              </a:extLst>
            </p:cNvPr>
            <p:cNvCxnSpPr/>
            <p:nvPr/>
          </p:nvCxnSpPr>
          <p:spPr>
            <a:xfrm flipH="1">
              <a:off x="6109399" y="3731201"/>
              <a:ext cx="200967" cy="4553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75C395-E3C7-6040-BB7F-6CCADB840C33}"/>
                </a:ext>
              </a:extLst>
            </p:cNvPr>
            <p:cNvSpPr txBox="1"/>
            <p:nvPr/>
          </p:nvSpPr>
          <p:spPr>
            <a:xfrm>
              <a:off x="6209882" y="3497893"/>
              <a:ext cx="9909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/>
                <a:t>Oide</a:t>
              </a:r>
              <a:r>
                <a:rPr lang="en-US" sz="1400" dirty="0"/>
                <a:t> Limit</a:t>
              </a:r>
            </a:p>
          </p:txBody>
        </p:sp>
      </p:grpSp>
      <p:pic>
        <p:nvPicPr>
          <p:cNvPr id="19" name="Shape 117">
            <a:extLst>
              <a:ext uri="{FF2B5EF4-FFF2-40B4-BE49-F238E27FC236}">
                <a16:creationId xmlns:a16="http://schemas.microsoft.com/office/drawing/2014/main" id="{D67D0637-1B09-B54F-8171-73A45F53813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2858675"/>
            <a:ext cx="3612078" cy="2353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1336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</TotalTime>
  <Words>201</Words>
  <Application>Microsoft Macintosh PowerPoint</Application>
  <PresentationFormat>On-screen Show (4:3)</PresentationFormat>
  <Paragraphs>40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Underdense Thin Plasma Lens as a Tool for Future Colliders</vt:lpstr>
      <vt:lpstr>Underdense Passive Plasma Lens</vt:lpstr>
      <vt:lpstr>Applications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Kubie</dc:creator>
  <cp:lastModifiedBy>Microsoft Office User</cp:lastModifiedBy>
  <cp:revision>104</cp:revision>
  <dcterms:created xsi:type="dcterms:W3CDTF">2016-01-26T18:12:20Z</dcterms:created>
  <dcterms:modified xsi:type="dcterms:W3CDTF">2020-09-21T19:35:48Z</dcterms:modified>
</cp:coreProperties>
</file>