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  <p:sldMasterId id="2147483677" r:id="rId2"/>
  </p:sldMasterIdLst>
  <p:notesMasterIdLst>
    <p:notesMasterId r:id="rId6"/>
  </p:notesMasterIdLst>
  <p:handoutMasterIdLst>
    <p:handoutMasterId r:id="rId7"/>
  </p:handoutMasterIdLst>
  <p:sldIdLst>
    <p:sldId id="477" r:id="rId3"/>
    <p:sldId id="607" r:id="rId4"/>
    <p:sldId id="60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F79646"/>
    <a:srgbClr val="FF00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7" autoAdjust="0"/>
    <p:restoredTop sz="91431" autoAdjust="0"/>
  </p:normalViewPr>
  <p:slideViewPr>
    <p:cSldViewPr snapToGrid="0" snapToObjects="1">
      <p:cViewPr>
        <p:scale>
          <a:sx n="90" d="100"/>
          <a:sy n="90" d="100"/>
        </p:scale>
        <p:origin x="864" y="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F9B01-65F9-C84A-9DE9-84B30C8FD87C}" type="datetime1">
              <a:rPr lang="en-US" smtClean="0"/>
              <a:pPr/>
              <a:t>9/21/20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7DC38-558B-D142-AAF5-BC8394C4A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79758-FEF5-DE4E-B009-BD9240755647}" type="datetime1">
              <a:rPr lang="en-US" smtClean="0"/>
              <a:pPr/>
              <a:t>9/21/20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43E6F-82BB-8D42-9A23-2A0C0F0C1CA6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33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1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85279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/>
              <a:t>12.54am</a:t>
            </a:r>
          </a:p>
          <a:p>
            <a:r>
              <a:rPr lang="en-US" dirty="0"/>
              <a:t>1.18am</a:t>
            </a:r>
            <a:r>
              <a:rPr lang="en-US" baseline="0" dirty="0"/>
              <a:t> (24 minutes)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43E6F-82BB-8D42-9A23-2A0C0F0C1CA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1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85279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/>
              <a:t>12.54am</a:t>
            </a:r>
          </a:p>
          <a:p>
            <a:r>
              <a:rPr lang="en-US" dirty="0"/>
              <a:t>1.18am</a:t>
            </a:r>
            <a:r>
              <a:rPr lang="en-US" baseline="0" dirty="0"/>
              <a:t> (24 minutes)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43E6F-82BB-8D42-9A23-2A0C0F0C1CA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678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1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85279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/>
              <a:t>12.54am</a:t>
            </a:r>
          </a:p>
          <a:p>
            <a:r>
              <a:rPr lang="en-US" dirty="0"/>
              <a:t>1.18am</a:t>
            </a:r>
            <a:r>
              <a:rPr lang="en-US" baseline="0" dirty="0"/>
              <a:t> (24 minutes)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43E6F-82BB-8D42-9A23-2A0C0F0C1CA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241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b of fu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1"/>
            <a:ext cx="9144000" cy="855764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1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0" y="1"/>
            <a:ext cx="9144000" cy="855765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2157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97025"/>
            <a:ext cx="9144000" cy="2068513"/>
          </a:xfrm>
        </p:spPr>
        <p:txBody>
          <a:bodyPr anchor="ctr" anchorCtr="1">
            <a:normAutofit/>
          </a:bodyPr>
          <a:lstStyle>
            <a:lvl1pPr algn="ctr">
              <a:defRPr sz="32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788" y="4064000"/>
            <a:ext cx="8228012" cy="1698625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85566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914165" eaLnBrk="0" hangingPunct="0">
              <a:defRPr/>
            </a:pPr>
            <a:endParaRPr lang="en-US" sz="2400" dirty="0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12577"/>
            <a:ext cx="9144000" cy="855765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b of fu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1"/>
            <a:ext cx="9144000" cy="855764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1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0" y="1"/>
            <a:ext cx="9144000" cy="855765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lab of fu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8601" r="7967" b="18398"/>
          <a:stretch>
            <a:fillRect/>
          </a:stretch>
        </p:blipFill>
        <p:spPr bwMode="auto">
          <a:xfrm>
            <a:off x="69850" y="6430963"/>
            <a:ext cx="534988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" name="imag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86"/>
          <a:stretch>
            <a:fillRect/>
          </a:stretch>
        </p:blipFill>
        <p:spPr bwMode="auto">
          <a:xfrm>
            <a:off x="922338" y="6426200"/>
            <a:ext cx="16002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120"/>
          <p:cNvSpPr>
            <a:spLocks noChangeShapeType="1"/>
          </p:cNvSpPr>
          <p:nvPr/>
        </p:nvSpPr>
        <p:spPr bwMode="auto">
          <a:xfrm>
            <a:off x="2571750" y="6448425"/>
            <a:ext cx="0" cy="3667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hape 121"/>
          <p:cNvSpPr>
            <a:spLocks noChangeArrowheads="1"/>
          </p:cNvSpPr>
          <p:nvPr/>
        </p:nvSpPr>
        <p:spPr bwMode="auto">
          <a:xfrm>
            <a:off x="2595563" y="6389688"/>
            <a:ext cx="781050" cy="441325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Office of</a:t>
            </a:r>
            <a:br>
              <a:rPr lang="en-US" sz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</a:br>
            <a:r>
              <a:rPr lang="en-US" sz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Science</a:t>
            </a:r>
          </a:p>
        </p:txBody>
      </p:sp>
      <p:sp>
        <p:nvSpPr>
          <p:cNvPr id="7" name="Shape 122"/>
          <p:cNvSpPr>
            <a:spLocks noChangeArrowheads="1"/>
          </p:cNvSpPr>
          <p:nvPr/>
        </p:nvSpPr>
        <p:spPr bwMode="auto">
          <a:xfrm>
            <a:off x="8724900" y="6446838"/>
            <a:ext cx="368300" cy="3556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8" name="Shape 123"/>
          <p:cNvSpPr/>
          <p:nvPr/>
        </p:nvSpPr>
        <p:spPr>
          <a:xfrm>
            <a:off x="0" y="-12700"/>
            <a:ext cx="9144000" cy="855663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0" tIns="0" rIns="0" bIns="0"/>
          <a:lstStyle/>
          <a:p>
            <a:pPr defTabSz="914165" fontAlgn="base">
              <a:spcBef>
                <a:spcPct val="0"/>
              </a:spcBef>
              <a:spcAft>
                <a:spcPct val="0"/>
              </a:spcAft>
              <a:defRPr sz="2400"/>
            </a:pPr>
            <a:endParaRPr sz="2400" kern="0">
              <a:solidFill>
                <a:sysClr val="windowText" lastClr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124"/>
          <p:cNvSpPr/>
          <p:nvPr/>
        </p:nvSpPr>
        <p:spPr>
          <a:xfrm>
            <a:off x="0" y="0"/>
            <a:ext cx="9144000" cy="855663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0" tIns="0" rIns="0" bIns="0"/>
          <a:lstStyle/>
          <a:p>
            <a:pPr defTabSz="914165" fontAlgn="base">
              <a:spcBef>
                <a:spcPct val="0"/>
              </a:spcBef>
              <a:spcAft>
                <a:spcPct val="0"/>
              </a:spcAft>
              <a:defRPr sz="2400"/>
            </a:pPr>
            <a:endParaRPr sz="2400" kern="0">
              <a:solidFill>
                <a:sysClr val="windowText" lastClr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5768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ctr">
              <a:lnSpc>
                <a:spcPct val="100000"/>
              </a:lnSpc>
              <a:defRPr sz="2800" b="0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 lvl="0"/>
            <a:r>
              <a:t>Title Text</a:t>
            </a:r>
          </a:p>
        </p:txBody>
      </p:sp>
    </p:spTree>
    <p:extLst/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/>
            <a:fld id="{DE15FF4E-FFE8-4431-8142-008227FC447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/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6800" y="6553200"/>
            <a:ext cx="685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C155119-D6E5-4448-A8EA-57000BD18970}" type="slidenum"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</p:txBody>
      </p:sp>
    </p:spTree>
    <p:extLst/>
  </p:cSld>
  <p:clrMapOvr>
    <a:masterClrMapping/>
  </p:clrMapOvr>
  <p:transition advTm="6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26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89A00E0-4CB7-BC41-9C98-0A283A91FF9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4589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6800" y="6553200"/>
            <a:ext cx="685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C155119-D6E5-4448-A8EA-57000BD18970}" type="slidenum"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735772"/>
      </p:ext>
    </p:extLst>
  </p:cSld>
  <p:clrMapOvr>
    <a:masterClrMapping/>
  </p:clrMapOvr>
  <p:transition advTm="6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b of fu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1"/>
            <a:ext cx="9144000" cy="855764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1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0" y="1"/>
            <a:ext cx="9144000" cy="855765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880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650078"/>
            <a:ext cx="9144000" cy="5598322"/>
            <a:chOff x="0" y="3415"/>
            <a:chExt cx="9144000" cy="5521325"/>
          </a:xfrm>
        </p:grpSpPr>
        <p:pic>
          <p:nvPicPr>
            <p:cNvPr id="8" name="Picture 2" descr="Base aerial with improvements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15"/>
              <a:ext cx="9144000" cy="552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0" y="3415"/>
              <a:ext cx="9144000" cy="5521325"/>
            </a:xfrm>
            <a:prstGeom prst="rect">
              <a:avLst/>
            </a:prstGeom>
            <a:solidFill>
              <a:srgbClr val="376092">
                <a:alpha val="83136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4291" tIns="32146" rIns="64291" bIns="32146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609"/>
            <a:ext cx="9144000" cy="1133929"/>
          </a:xfr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>
            <a:lvl1pPr>
              <a:defRPr sz="36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87" y="4387983"/>
            <a:ext cx="8226425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8788" y="2095500"/>
            <a:ext cx="8226426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228600" indent="-228600">
              <a:defRPr sz="2000"/>
            </a:lvl1pPr>
            <a:lvl2pPr marL="457200" indent="-228600">
              <a:defRPr sz="2000"/>
            </a:lvl2pPr>
            <a:lvl3pPr marL="687388" indent="-230188">
              <a:defRPr sz="2000"/>
            </a:lvl3pPr>
            <a:lvl4pPr marL="915988" indent="-228600">
              <a:defRPr sz="2000"/>
            </a:lvl4pPr>
            <a:lvl5pPr marL="1144588" indent="-228600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228600" indent="-228600">
              <a:defRPr sz="2000"/>
            </a:lvl1pPr>
            <a:lvl2pPr marL="457200" indent="-228600">
              <a:defRPr sz="2000"/>
            </a:lvl2pPr>
            <a:lvl3pPr marL="685800" indent="-228600">
              <a:tabLst/>
              <a:defRPr sz="2000"/>
            </a:lvl3pPr>
            <a:lvl4pPr marL="915988" indent="-228600">
              <a:defRPr sz="2000"/>
            </a:lvl4pPr>
            <a:lvl5pPr marL="1144588" indent="-228600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4386263" y="6581776"/>
            <a:ext cx="377016" cy="27699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16" tIns="45709" rIns="91416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08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2B45342-D41F-3246-BC88-9305F376649F}" type="slidenum">
              <a:rPr lang="en-US" sz="1200" smtClean="0">
                <a:solidFill>
                  <a:srgbClr val="FFFFFF"/>
                </a:solidFill>
              </a:rPr>
              <a:pPr defTabSz="457082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8725065" y="6486536"/>
            <a:ext cx="367383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16" tIns="45709" rIns="91416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08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F46901F-252C-D946-B4FD-40072B8BE34D}" type="slidenum">
              <a:rPr lang="en-US" sz="1200" b="1" smtClean="0">
                <a:solidFill>
                  <a:srgbClr val="FFFFFF"/>
                </a:solidFill>
              </a:rPr>
              <a:pPr algn="ctr" defTabSz="457082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b="1" dirty="0">
              <a:solidFill>
                <a:srgbClr val="FFFFFF"/>
              </a:solidFill>
            </a:endParaRPr>
          </a:p>
        </p:txBody>
      </p:sp>
      <p:pic>
        <p:nvPicPr>
          <p:cNvPr id="10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67" t="8601" r="7967" b="18398"/>
          <a:stretch>
            <a:fillRect/>
          </a:stretch>
        </p:blipFill>
        <p:spPr bwMode="auto">
          <a:xfrm>
            <a:off x="69852" y="6430441"/>
            <a:ext cx="534304" cy="39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7886"/>
          <a:stretch>
            <a:fillRect/>
          </a:stretch>
        </p:blipFill>
        <p:spPr bwMode="auto">
          <a:xfrm>
            <a:off x="922338" y="6426646"/>
            <a:ext cx="16002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2571750" y="6448430"/>
            <a:ext cx="0" cy="366713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5"/>
          <p:cNvSpPr txBox="1">
            <a:spLocks noChangeArrowheads="1"/>
          </p:cNvSpPr>
          <p:nvPr userDrawn="1"/>
        </p:nvSpPr>
        <p:spPr bwMode="auto">
          <a:xfrm>
            <a:off x="2595563" y="6389689"/>
            <a:ext cx="781050" cy="460375"/>
          </a:xfrm>
          <a:prstGeom prst="rect">
            <a:avLst/>
          </a:prstGeom>
          <a:noFill/>
          <a:ln>
            <a:noFill/>
          </a:ln>
          <a:extLst/>
        </p:spPr>
        <p:txBody>
          <a:bodyPr lIns="91416" tIns="45709" rIns="91416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08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</a:rPr>
              <a:t>Office of</a:t>
            </a:r>
            <a:br>
              <a:rPr lang="en-US" sz="1200" dirty="0">
                <a:solidFill>
                  <a:srgbClr val="FFFFFF"/>
                </a:solidFill>
              </a:rPr>
            </a:br>
            <a:r>
              <a:rPr lang="en-US" sz="1200" dirty="0">
                <a:solidFill>
                  <a:srgbClr val="FFFFFF"/>
                </a:solidFill>
              </a:rPr>
              <a:t>Science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8725067" y="6447087"/>
            <a:ext cx="367383" cy="355903"/>
          </a:xfrm>
          <a:prstGeom prst="round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-752" y="-12699"/>
            <a:ext cx="9144000" cy="855764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1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462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Franklin Gothic Medium"/>
          <a:ea typeface="+mj-ea"/>
          <a:cs typeface="Franklin Gothic Medium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5pPr>
      <a:lvl6pPr marL="457082" algn="l" rtl="0" fontAlgn="base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6pPr>
      <a:lvl7pPr marL="914165" algn="l" rtl="0" fontAlgn="base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7pPr>
      <a:lvl8pPr marL="1371250" algn="l" rtl="0" fontAlgn="base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8pPr>
      <a:lvl9pPr marL="1828332" algn="l" rtl="0" fontAlgn="base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813" indent="-342813" algn="l" rtl="0" eaLnBrk="0" fontAlgn="base" hangingPunct="0">
        <a:spcBef>
          <a:spcPts val="900"/>
        </a:spcBef>
        <a:spcAft>
          <a:spcPct val="0"/>
        </a:spcAft>
        <a:defRPr sz="2400">
          <a:solidFill>
            <a:srgbClr val="003366"/>
          </a:solidFill>
          <a:latin typeface="+mn-lt"/>
          <a:ea typeface="+mn-ea"/>
          <a:cs typeface="+mn-cs"/>
        </a:defRPr>
      </a:lvl1pPr>
      <a:lvl2pPr marL="288850" indent="-226954" algn="l" rtl="0" eaLnBrk="0" fontAlgn="base" hangingPunct="0">
        <a:spcBef>
          <a:spcPts val="500"/>
        </a:spcBef>
        <a:spcAft>
          <a:spcPct val="0"/>
        </a:spcAft>
        <a:buSzPct val="85000"/>
        <a:buChar char="–"/>
        <a:defRPr sz="2400">
          <a:solidFill>
            <a:srgbClr val="003366"/>
          </a:solidFill>
          <a:latin typeface="+mn-lt"/>
          <a:ea typeface="+mn-ea"/>
          <a:cs typeface="ＭＳ Ｐゴシック"/>
        </a:defRPr>
      </a:lvl2pPr>
      <a:lvl3pPr marL="572941" indent="-117445" algn="l" rtl="0" eaLnBrk="0" fontAlgn="base" hangingPunct="0">
        <a:spcBef>
          <a:spcPts val="400"/>
        </a:spcBef>
        <a:spcAft>
          <a:spcPct val="0"/>
        </a:spcAft>
        <a:buSzPct val="75000"/>
        <a:buFont typeface="Lucida Grande"/>
        <a:buChar char="–"/>
        <a:defRPr sz="2400">
          <a:solidFill>
            <a:srgbClr val="003366"/>
          </a:solidFill>
          <a:latin typeface="+mn-lt"/>
          <a:ea typeface="+mn-ea"/>
          <a:cs typeface="ＭＳ Ｐゴシック"/>
        </a:defRPr>
      </a:lvl3pPr>
      <a:lvl4pPr marL="909404" indent="-226954" algn="l" rtl="0" eaLnBrk="0" fontAlgn="base" hangingPunct="0">
        <a:spcBef>
          <a:spcPct val="20000"/>
        </a:spcBef>
        <a:spcAft>
          <a:spcPct val="0"/>
        </a:spcAft>
        <a:buSzPct val="75000"/>
        <a:buFont typeface="Lucida Grande"/>
        <a:buChar char="–"/>
        <a:defRPr sz="2400">
          <a:solidFill>
            <a:srgbClr val="003366"/>
          </a:solidFill>
          <a:latin typeface="+mn-lt"/>
          <a:ea typeface="+mn-ea"/>
          <a:cs typeface="ＭＳ Ｐゴシック"/>
        </a:defRPr>
      </a:lvl4pPr>
      <a:lvl5pPr marL="1145880" indent="-236478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rgbClr val="003366"/>
          </a:solidFill>
          <a:latin typeface="+mn-lt"/>
          <a:ea typeface="+mn-ea"/>
          <a:cs typeface="ＭＳ Ｐゴシック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 userDrawn="1"/>
        </p:nvSpPr>
        <p:spPr>
          <a:xfrm>
            <a:off x="0" y="6239580"/>
            <a:ext cx="9144000" cy="61842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0125" y="6356350"/>
            <a:ext cx="516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D260E43B-7F43-FA45-AAB7-E054FD6CC4E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158720" y="-142629"/>
            <a:ext cx="9447494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8" name="Picture 1" descr="ATAP_footer_orange_reversed_.pn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1929" y="6311321"/>
            <a:ext cx="28987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 descr="LBL_logo_notext_rev_transparent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479" y="6357358"/>
            <a:ext cx="518160" cy="365760"/>
          </a:xfrm>
          <a:prstGeom prst="rect">
            <a:avLst/>
          </a:prstGeom>
        </p:spPr>
      </p:pic>
      <p:pic>
        <p:nvPicPr>
          <p:cNvPr id="48" name="Picture 47" descr="RGB_White-Seal_White-Mark_SC_Horizontal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20" y="6353368"/>
            <a:ext cx="2286000" cy="38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8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rgbClr val="1F497D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F497D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F497D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F497D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emf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2.emf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2.em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-3735" y="5783439"/>
            <a:ext cx="9147735" cy="10623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" name="Picture 6" descr="2826515262_58f29c3c85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5304"/>
            <a:ext cx="9143999" cy="5548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425222"/>
            <a:ext cx="9144000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056539" y="6606197"/>
            <a:ext cx="376237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16" tIns="45709" rIns="91416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082" eaLnBrk="1" hangingPunct="1">
              <a:defRPr/>
            </a:pPr>
            <a:fld id="{2F6AB388-57CA-FC4A-952B-AFA642151F07}" type="slidenum">
              <a:rPr lang="en-US" sz="1200" smtClean="0">
                <a:solidFill>
                  <a:srgbClr val="FFFFFF"/>
                </a:solidFill>
              </a:rPr>
              <a:pPr defTabSz="457082" eaLnBrk="1" hangingPunct="1">
                <a:defRPr/>
              </a:pPr>
              <a:t>1</a:t>
            </a:fld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67" t="8601" r="7967" b="18398"/>
          <a:stretch>
            <a:fillRect/>
          </a:stretch>
        </p:blipFill>
        <p:spPr bwMode="auto">
          <a:xfrm>
            <a:off x="69850" y="6455385"/>
            <a:ext cx="534988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 descr="ATAP_footer_orange_reversed_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394" y="6449035"/>
            <a:ext cx="28987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-3735" y="-50649"/>
            <a:ext cx="9147735" cy="875303"/>
          </a:xfrm>
        </p:spPr>
        <p:txBody>
          <a:bodyPr vert="horz" anchor="ctr"/>
          <a:lstStyle/>
          <a:p>
            <a:r>
              <a:rPr lang="en-US" dirty="0"/>
              <a:t>Active Plasma Lenses </a:t>
            </a:r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1009629" y="4536528"/>
            <a:ext cx="7453201" cy="926019"/>
          </a:xfrm>
          <a:prstGeom prst="rect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txBody>
          <a:bodyPr vert="horz" lIns="91440" tIns="45720" rIns="91440" bIns="45720" rtlCol="0" anchor="t" anchorCtr="1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Snowmass AF6 meeting</a:t>
            </a:r>
            <a:endParaRPr lang="en-US" dirty="0"/>
          </a:p>
          <a:p>
            <a:pPr marL="342813" lvl="0" indent="-342813" algn="ctr" defTabSz="914400" eaLnBrk="0" fontAlgn="base" hangingPunct="0">
              <a:spcBef>
                <a:spcPts val="9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chemeClr val="bg1"/>
                </a:solidFill>
              </a:rPr>
              <a:t> September 24</a:t>
            </a:r>
            <a:r>
              <a:rPr lang="en-US" sz="2400" baseline="30000" dirty="0">
                <a:solidFill>
                  <a:schemeClr val="bg1"/>
                </a:solidFill>
              </a:rPr>
              <a:t>th</a:t>
            </a:r>
            <a:r>
              <a:rPr lang="en-US" sz="2400" dirty="0">
                <a:solidFill>
                  <a:schemeClr val="bg1"/>
                </a:solidFill>
              </a:rPr>
              <a:t>, 2020</a:t>
            </a:r>
          </a:p>
        </p:txBody>
      </p:sp>
      <p:pic>
        <p:nvPicPr>
          <p:cNvPr id="24" name="Picture 13">
            <a:extLst>
              <a:ext uri="{FF2B5EF4-FFF2-40B4-BE49-F238E27FC236}">
                <a16:creationId xmlns:a16="http://schemas.microsoft.com/office/drawing/2014/main" id="{6BE93606-5DBE-3C45-B40E-73D2B8E5166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7886"/>
          <a:stretch>
            <a:fillRect/>
          </a:stretch>
        </p:blipFill>
        <p:spPr bwMode="auto">
          <a:xfrm>
            <a:off x="4324029" y="6460147"/>
            <a:ext cx="16002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8C3CB31-8800-FE45-B809-CE3B5860FAC3}"/>
              </a:ext>
            </a:extLst>
          </p:cNvPr>
          <p:cNvCxnSpPr/>
          <p:nvPr/>
        </p:nvCxnSpPr>
        <p:spPr>
          <a:xfrm>
            <a:off x="5973441" y="6482372"/>
            <a:ext cx="0" cy="366713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15">
            <a:extLst>
              <a:ext uri="{FF2B5EF4-FFF2-40B4-BE49-F238E27FC236}">
                <a16:creationId xmlns:a16="http://schemas.microsoft.com/office/drawing/2014/main" id="{E4BA1739-D171-4843-B6FB-16B75310E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1323" y="6423635"/>
            <a:ext cx="781050" cy="460375"/>
          </a:xfrm>
          <a:prstGeom prst="rect">
            <a:avLst/>
          </a:prstGeom>
          <a:noFill/>
          <a:ln>
            <a:noFill/>
          </a:ln>
          <a:extLst/>
        </p:spPr>
        <p:txBody>
          <a:bodyPr lIns="91416" tIns="45709" rIns="91416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082" eaLnBrk="1" hangingPunct="1">
              <a:defRPr/>
            </a:pPr>
            <a:r>
              <a:rPr lang="en-US" sz="1200" dirty="0">
                <a:solidFill>
                  <a:srgbClr val="FFFFFF"/>
                </a:solidFill>
              </a:rPr>
              <a:t>Office of</a:t>
            </a:r>
            <a:br>
              <a:rPr lang="en-US" sz="1200" dirty="0">
                <a:solidFill>
                  <a:srgbClr val="FFFFFF"/>
                </a:solidFill>
              </a:rPr>
            </a:br>
            <a:r>
              <a:rPr lang="en-US" sz="1200" dirty="0">
                <a:solidFill>
                  <a:srgbClr val="FFFFFF"/>
                </a:solidFill>
              </a:rPr>
              <a:t>Science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076EF77-EF2A-0349-93D5-C29261652530}"/>
              </a:ext>
            </a:extLst>
          </p:cNvPr>
          <p:cNvCxnSpPr/>
          <p:nvPr/>
        </p:nvCxnSpPr>
        <p:spPr>
          <a:xfrm>
            <a:off x="6792591" y="6485995"/>
            <a:ext cx="0" cy="366713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AA58F06-3CB9-FB41-B219-A54946F91390}"/>
              </a:ext>
            </a:extLst>
          </p:cNvPr>
          <p:cNvSpPr txBox="1"/>
          <p:nvPr/>
        </p:nvSpPr>
        <p:spPr>
          <a:xfrm>
            <a:off x="348344" y="905613"/>
            <a:ext cx="852219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S. K. Barber</a:t>
            </a:r>
            <a:r>
              <a:rPr lang="en-US" baseline="30000" dirty="0"/>
              <a:t>1</a:t>
            </a:r>
            <a:r>
              <a:rPr lang="en-US" dirty="0"/>
              <a:t>, J. van Tilborg</a:t>
            </a:r>
            <a:r>
              <a:rPr lang="en-US" baseline="30000" dirty="0"/>
              <a:t>1</a:t>
            </a:r>
            <a:r>
              <a:rPr lang="en-US" dirty="0"/>
              <a:t>, A. J. Gonsalves</a:t>
            </a:r>
            <a:r>
              <a:rPr lang="en-US" baseline="30000" dirty="0"/>
              <a:t>1</a:t>
            </a:r>
            <a:r>
              <a:rPr lang="en-US" dirty="0"/>
              <a:t>, S. Steinke</a:t>
            </a:r>
            <a:r>
              <a:rPr lang="en-US" baseline="30000" dirty="0"/>
              <a:t>1</a:t>
            </a:r>
            <a:r>
              <a:rPr lang="en-US" dirty="0"/>
              <a:t>, K. Nakamura</a:t>
            </a:r>
            <a:r>
              <a:rPr lang="en-US" baseline="30000" dirty="0"/>
              <a:t>1</a:t>
            </a:r>
            <a:r>
              <a:rPr lang="en-US" dirty="0"/>
              <a:t>, C. G. R. Geddes</a:t>
            </a:r>
            <a:r>
              <a:rPr lang="en-US" baseline="30000" dirty="0"/>
              <a:t>1</a:t>
            </a:r>
            <a:r>
              <a:rPr lang="en-US" dirty="0"/>
              <a:t>, C. B. Schroeder</a:t>
            </a:r>
            <a:r>
              <a:rPr lang="en-US" baseline="30000" dirty="0"/>
              <a:t>1</a:t>
            </a:r>
            <a:r>
              <a:rPr lang="en-US" dirty="0"/>
              <a:t>, E. Esarey</a:t>
            </a:r>
            <a:r>
              <a:rPr lang="en-US" baseline="30000" dirty="0"/>
              <a:t>1</a:t>
            </a:r>
            <a:r>
              <a:rPr lang="en-US" dirty="0"/>
              <a:t>, M. Ferrario</a:t>
            </a:r>
            <a:r>
              <a:rPr lang="en-US" baseline="30000" dirty="0"/>
              <a:t>2</a:t>
            </a:r>
            <a:r>
              <a:rPr lang="en-US" dirty="0"/>
              <a:t>, R. Pompili</a:t>
            </a:r>
            <a:r>
              <a:rPr lang="en-US" baseline="30000" dirty="0"/>
              <a:t>2</a:t>
            </a:r>
            <a:r>
              <a:rPr lang="en-US" dirty="0"/>
              <a:t>, C. A. Lindstrøm</a:t>
            </a:r>
            <a:r>
              <a:rPr lang="en-US" baseline="30000" dirty="0"/>
              <a:t>3</a:t>
            </a:r>
            <a:r>
              <a:rPr lang="en-US" dirty="0"/>
              <a:t>, J. Osterhoff</a:t>
            </a:r>
            <a:r>
              <a:rPr lang="en-US" baseline="30000" dirty="0"/>
              <a:t>3</a:t>
            </a:r>
            <a:r>
              <a:rPr lang="en-US" dirty="0"/>
              <a:t>, and H. Milchberg</a:t>
            </a:r>
            <a:r>
              <a:rPr lang="en-US" baseline="30000" dirty="0"/>
              <a:t>4</a:t>
            </a:r>
            <a:r>
              <a:rPr lang="en-US" dirty="0"/>
              <a:t> </a:t>
            </a:r>
          </a:p>
          <a:p>
            <a:endParaRPr lang="en-US" sz="1600" i="1" kern="50" dirty="0">
              <a:solidFill>
                <a:schemeClr val="bg1"/>
              </a:solidFill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i="1" baseline="30000" dirty="0"/>
              <a:t>1</a:t>
            </a:r>
            <a:r>
              <a:rPr lang="en-US" sz="1600" i="1" dirty="0"/>
              <a:t>Lawrence Berkeley National Laboratory, Berkeley, California 94720, USA</a:t>
            </a:r>
            <a:br>
              <a:rPr lang="en-US" sz="1600" i="1" dirty="0"/>
            </a:br>
            <a:r>
              <a:rPr lang="en-US" sz="1600" i="1" baseline="30000" dirty="0"/>
              <a:t>2</a:t>
            </a:r>
            <a:r>
              <a:rPr lang="en-US" sz="1600" i="1" dirty="0"/>
              <a:t>Laboratori </a:t>
            </a:r>
            <a:r>
              <a:rPr lang="en-US" sz="1600" i="1" dirty="0" err="1"/>
              <a:t>Nazionali</a:t>
            </a:r>
            <a:r>
              <a:rPr lang="en-US" sz="1600" i="1" dirty="0"/>
              <a:t> di Frascati, 00044 Frascati, Italy</a:t>
            </a:r>
            <a:br>
              <a:rPr lang="en-US" sz="1600" i="1" dirty="0"/>
            </a:br>
            <a:r>
              <a:rPr lang="en-US" sz="1600" i="1" baseline="30000" dirty="0"/>
              <a:t>3</a:t>
            </a:r>
            <a:r>
              <a:rPr lang="en-US" sz="1600" i="1" dirty="0"/>
              <a:t>Deutsches </a:t>
            </a:r>
            <a:r>
              <a:rPr lang="en-US" sz="1600" i="1" dirty="0" err="1"/>
              <a:t>Elektronen</a:t>
            </a:r>
            <a:r>
              <a:rPr lang="en-US" sz="1600" i="1" dirty="0"/>
              <a:t>-Synchrotron DESY, </a:t>
            </a:r>
            <a:r>
              <a:rPr lang="en-US" sz="1600" i="1" dirty="0" err="1"/>
              <a:t>Notkestraße</a:t>
            </a:r>
            <a:r>
              <a:rPr lang="en-US" sz="1600" i="1" dirty="0"/>
              <a:t> 85, 22607 Hamburg, Germany44 </a:t>
            </a:r>
            <a:r>
              <a:rPr lang="en-US" sz="1600" i="1" baseline="30000" dirty="0"/>
              <a:t>4</a:t>
            </a:r>
            <a:r>
              <a:rPr lang="en-US" sz="1600" i="1" dirty="0"/>
              <a:t>University of Maryland, College Park, MD 20742, USA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004F11-676C-6E43-9788-6C5A2C887F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9278" y="6448412"/>
            <a:ext cx="422175" cy="42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8174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25222"/>
            <a:ext cx="9144000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056539" y="6606197"/>
            <a:ext cx="376237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16" tIns="45709" rIns="91416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082" eaLnBrk="1" hangingPunct="1">
              <a:defRPr/>
            </a:pPr>
            <a:fld id="{2F6AB388-57CA-FC4A-952B-AFA642151F07}" type="slidenum">
              <a:rPr lang="en-US" sz="1200" smtClean="0">
                <a:solidFill>
                  <a:srgbClr val="FFFFFF"/>
                </a:solidFill>
              </a:rPr>
              <a:pPr defTabSz="457082" eaLnBrk="1" hangingPunct="1">
                <a:defRPr/>
              </a:pPr>
              <a:t>2</a:t>
            </a:fld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67" t="8601" r="7967" b="18398"/>
          <a:stretch>
            <a:fillRect/>
          </a:stretch>
        </p:blipFill>
        <p:spPr bwMode="auto">
          <a:xfrm>
            <a:off x="69850" y="6455385"/>
            <a:ext cx="534988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 descr="ATAP_footer_orange_reversed_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394" y="6449035"/>
            <a:ext cx="28987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13">
            <a:extLst>
              <a:ext uri="{FF2B5EF4-FFF2-40B4-BE49-F238E27FC236}">
                <a16:creationId xmlns:a16="http://schemas.microsoft.com/office/drawing/2014/main" id="{CB5CB2BA-5044-8540-9904-532245BCB7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7886"/>
          <a:stretch>
            <a:fillRect/>
          </a:stretch>
        </p:blipFill>
        <p:spPr bwMode="auto">
          <a:xfrm>
            <a:off x="4324029" y="6460147"/>
            <a:ext cx="16002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0150B66-EEF2-7B45-8048-6BF4E85B3F96}"/>
              </a:ext>
            </a:extLst>
          </p:cNvPr>
          <p:cNvCxnSpPr/>
          <p:nvPr/>
        </p:nvCxnSpPr>
        <p:spPr>
          <a:xfrm>
            <a:off x="5973441" y="6482372"/>
            <a:ext cx="0" cy="366713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15">
            <a:extLst>
              <a:ext uri="{FF2B5EF4-FFF2-40B4-BE49-F238E27FC236}">
                <a16:creationId xmlns:a16="http://schemas.microsoft.com/office/drawing/2014/main" id="{730F671F-7EA2-2C4A-BE01-F4E47C727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1323" y="6423635"/>
            <a:ext cx="781050" cy="460375"/>
          </a:xfrm>
          <a:prstGeom prst="rect">
            <a:avLst/>
          </a:prstGeom>
          <a:noFill/>
          <a:ln>
            <a:noFill/>
          </a:ln>
          <a:extLst/>
        </p:spPr>
        <p:txBody>
          <a:bodyPr lIns="91416" tIns="45709" rIns="91416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082" eaLnBrk="1" hangingPunct="1">
              <a:defRPr/>
            </a:pPr>
            <a:r>
              <a:rPr lang="en-US" sz="1200" dirty="0">
                <a:solidFill>
                  <a:srgbClr val="FFFFFF"/>
                </a:solidFill>
              </a:rPr>
              <a:t>Office of</a:t>
            </a:r>
            <a:br>
              <a:rPr lang="en-US" sz="1200" dirty="0">
                <a:solidFill>
                  <a:srgbClr val="FFFFFF"/>
                </a:solidFill>
              </a:rPr>
            </a:br>
            <a:r>
              <a:rPr lang="en-US" sz="1200" dirty="0">
                <a:solidFill>
                  <a:srgbClr val="FFFFFF"/>
                </a:solidFill>
              </a:rPr>
              <a:t>Science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585C12B-F441-7E4A-8809-D7FF4D1D77A1}"/>
              </a:ext>
            </a:extLst>
          </p:cNvPr>
          <p:cNvCxnSpPr/>
          <p:nvPr/>
        </p:nvCxnSpPr>
        <p:spPr>
          <a:xfrm>
            <a:off x="6792591" y="6485995"/>
            <a:ext cx="0" cy="366713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D1415512-A44D-8341-B323-2BB30EDC7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55765"/>
          </a:xfrm>
        </p:spPr>
        <p:txBody>
          <a:bodyPr/>
          <a:lstStyle/>
          <a:p>
            <a:r>
              <a:rPr lang="en-US" dirty="0"/>
              <a:t>Active plasma lens an “old” concept for ion beams</a:t>
            </a:r>
            <a:r>
              <a:rPr lang="en-US" baseline="30000" dirty="0"/>
              <a:t>1</a:t>
            </a:r>
            <a:r>
              <a:rPr lang="en-US" dirty="0"/>
              <a:t>. Excellent complement for plasma accelerated beams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5B57E64-43CE-9042-BDDF-F46998B236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044" y="1261712"/>
            <a:ext cx="3017913" cy="1764818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4DE2DA31-4037-3C43-8A27-3F010BE1FA59}"/>
              </a:ext>
            </a:extLst>
          </p:cNvPr>
          <p:cNvGrpSpPr>
            <a:grpSpLocks noChangeAspect="1"/>
          </p:cNvGrpSpPr>
          <p:nvPr/>
        </p:nvGrpSpPr>
        <p:grpSpPr>
          <a:xfrm>
            <a:off x="583981" y="4578718"/>
            <a:ext cx="3463787" cy="1312974"/>
            <a:chOff x="-192723" y="4453785"/>
            <a:chExt cx="5542789" cy="2101035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4BB6E9E-15AE-2C40-AA7D-C3213B39C367}"/>
                </a:ext>
              </a:extLst>
            </p:cNvPr>
            <p:cNvCxnSpPr/>
            <p:nvPr/>
          </p:nvCxnSpPr>
          <p:spPr>
            <a:xfrm rot="16200000" flipH="1">
              <a:off x="-530224" y="5383071"/>
              <a:ext cx="1593273" cy="1154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1720DC4-0821-2D4F-BDC7-48821686D900}"/>
                </a:ext>
              </a:extLst>
            </p:cNvPr>
            <p:cNvCxnSpPr/>
            <p:nvPr/>
          </p:nvCxnSpPr>
          <p:spPr>
            <a:xfrm rot="10800000">
              <a:off x="272186" y="6185481"/>
              <a:ext cx="2064329" cy="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9E61DE4-359A-3E4F-ACD1-13209AC7F98E}"/>
                </a:ext>
              </a:extLst>
            </p:cNvPr>
            <p:cNvSpPr txBox="1"/>
            <p:nvPr/>
          </p:nvSpPr>
          <p:spPr>
            <a:xfrm>
              <a:off x="2336515" y="5954694"/>
              <a:ext cx="265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r</a:t>
              </a:r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663C527-F713-9B49-BBDF-3C47AFBB37FC}"/>
                </a:ext>
              </a:extLst>
            </p:cNvPr>
            <p:cNvSpPr txBox="1"/>
            <p:nvPr/>
          </p:nvSpPr>
          <p:spPr>
            <a:xfrm>
              <a:off x="-192723" y="4453785"/>
              <a:ext cx="2582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33D392D-B617-8F47-851A-94BC3B84B953}"/>
                </a:ext>
              </a:extLst>
            </p:cNvPr>
            <p:cNvCxnSpPr/>
            <p:nvPr/>
          </p:nvCxnSpPr>
          <p:spPr>
            <a:xfrm rot="16200000" flipH="1">
              <a:off x="2069060" y="5383074"/>
              <a:ext cx="1593273" cy="1154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4BE8FB9-9D4B-4D41-9E80-7B4BE9FB97FB}"/>
                </a:ext>
              </a:extLst>
            </p:cNvPr>
            <p:cNvCxnSpPr/>
            <p:nvPr/>
          </p:nvCxnSpPr>
          <p:spPr>
            <a:xfrm rot="10800000">
              <a:off x="2871470" y="6185484"/>
              <a:ext cx="2064329" cy="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C0361DE-B5E0-BB4F-801A-B941B31E596B}"/>
                </a:ext>
              </a:extLst>
            </p:cNvPr>
            <p:cNvSpPr txBox="1"/>
            <p:nvPr/>
          </p:nvSpPr>
          <p:spPr>
            <a:xfrm>
              <a:off x="4935799" y="5954697"/>
              <a:ext cx="265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r</a:t>
              </a:r>
              <a:endParaRPr 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5EAC12B-F712-1F48-B60B-66707BEB5741}"/>
                </a:ext>
              </a:extLst>
            </p:cNvPr>
            <p:cNvSpPr txBox="1"/>
            <p:nvPr/>
          </p:nvSpPr>
          <p:spPr>
            <a:xfrm>
              <a:off x="2406560" y="4453788"/>
              <a:ext cx="3129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10C6F22-752B-9D4A-B75F-62B5F8D16D23}"/>
                </a:ext>
              </a:extLst>
            </p:cNvPr>
            <p:cNvCxnSpPr/>
            <p:nvPr/>
          </p:nvCxnSpPr>
          <p:spPr>
            <a:xfrm>
              <a:off x="260639" y="5108974"/>
              <a:ext cx="1742678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6284FEB-EBD1-BD40-8D49-0BBDA5CE733A}"/>
                </a:ext>
              </a:extLst>
            </p:cNvPr>
            <p:cNvCxnSpPr/>
            <p:nvPr/>
          </p:nvCxnSpPr>
          <p:spPr>
            <a:xfrm flipV="1">
              <a:off x="2859923" y="4823117"/>
              <a:ext cx="1813454" cy="1360777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1A00C8E-6A2B-384A-B607-EA23AE1BE5CB}"/>
                </a:ext>
              </a:extLst>
            </p:cNvPr>
            <p:cNvCxnSpPr/>
            <p:nvPr/>
          </p:nvCxnSpPr>
          <p:spPr>
            <a:xfrm rot="16200000" flipH="1">
              <a:off x="1207079" y="5388448"/>
              <a:ext cx="1592474" cy="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A1906FE-DAA6-AA45-8645-DE142A13DDBB}"/>
                </a:ext>
              </a:extLst>
            </p:cNvPr>
            <p:cNvCxnSpPr/>
            <p:nvPr/>
          </p:nvCxnSpPr>
          <p:spPr>
            <a:xfrm rot="16200000" flipH="1">
              <a:off x="3877141" y="5386068"/>
              <a:ext cx="1592474" cy="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2A57977-A76B-154B-9343-28C8E2FF56B2}"/>
                </a:ext>
              </a:extLst>
            </p:cNvPr>
            <p:cNvCxnSpPr/>
            <p:nvPr/>
          </p:nvCxnSpPr>
          <p:spPr>
            <a:xfrm>
              <a:off x="1988584" y="6180718"/>
              <a:ext cx="347931" cy="477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E041E98-DE09-3744-81F9-5B17BCBE2CED}"/>
                </a:ext>
              </a:extLst>
            </p:cNvPr>
            <p:cNvCxnSpPr/>
            <p:nvPr/>
          </p:nvCxnSpPr>
          <p:spPr>
            <a:xfrm rot="5400000">
              <a:off x="1467445" y="5644846"/>
              <a:ext cx="1071744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872CA19E-E7E3-B947-8448-19FEA55C6643}"/>
                </a:ext>
              </a:extLst>
            </p:cNvPr>
            <p:cNvSpPr/>
            <p:nvPr/>
          </p:nvSpPr>
          <p:spPr>
            <a:xfrm>
              <a:off x="4680035" y="4832641"/>
              <a:ext cx="317490" cy="482089"/>
            </a:xfrm>
            <a:custGeom>
              <a:avLst/>
              <a:gdLst>
                <a:gd name="connsiteX0" fmla="*/ 0 w 317490"/>
                <a:gd name="connsiteY0" fmla="*/ 0 h 482089"/>
                <a:gd name="connsiteX1" fmla="*/ 129347 w 317490"/>
                <a:gd name="connsiteY1" fmla="*/ 258682 h 482089"/>
                <a:gd name="connsiteX2" fmla="*/ 317490 w 317490"/>
                <a:gd name="connsiteY2" fmla="*/ 482089 h 482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490" h="482089">
                  <a:moveTo>
                    <a:pt x="0" y="0"/>
                  </a:moveTo>
                  <a:cubicBezTo>
                    <a:pt x="38216" y="89167"/>
                    <a:pt x="76432" y="178334"/>
                    <a:pt x="129347" y="258682"/>
                  </a:cubicBezTo>
                  <a:cubicBezTo>
                    <a:pt x="182262" y="339030"/>
                    <a:pt x="317490" y="482089"/>
                    <a:pt x="317490" y="482089"/>
                  </a:cubicBezTo>
                </a:path>
              </a:pathLst>
            </a:cu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E65AD5A-8EBF-1342-BA81-3BBF72289C21}"/>
                </a:ext>
              </a:extLst>
            </p:cNvPr>
            <p:cNvSpPr txBox="1"/>
            <p:nvPr/>
          </p:nvSpPr>
          <p:spPr>
            <a:xfrm>
              <a:off x="3443293" y="4744583"/>
              <a:ext cx="870115" cy="591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+mj-lt"/>
                </a:rPr>
                <a:t>~ </a:t>
              </a:r>
              <a:r>
                <a:rPr lang="en-US" dirty="0" err="1">
                  <a:solidFill>
                    <a:srgbClr val="FF0000"/>
                  </a:solidFill>
                  <a:latin typeface="+mj-lt"/>
                </a:rPr>
                <a:t>r</a:t>
              </a:r>
              <a:endParaRPr lang="en-US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EE2A4FB-1E53-BA45-A8DD-2167086ED5B0}"/>
                </a:ext>
              </a:extLst>
            </p:cNvPr>
            <p:cNvSpPr txBox="1"/>
            <p:nvPr/>
          </p:nvSpPr>
          <p:spPr>
            <a:xfrm>
              <a:off x="4649859" y="5239481"/>
              <a:ext cx="7002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+mj-lt"/>
                </a:rPr>
                <a:t>~ 1/r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9BB6510-CCBD-8C42-B127-E3E32EB124D9}"/>
                </a:ext>
              </a:extLst>
            </p:cNvPr>
            <p:cNvSpPr txBox="1"/>
            <p:nvPr/>
          </p:nvSpPr>
          <p:spPr>
            <a:xfrm>
              <a:off x="1835717" y="6184686"/>
              <a:ext cx="3261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A5D1E63-1969-6743-A22E-B1B845ED9DBB}"/>
                </a:ext>
              </a:extLst>
            </p:cNvPr>
            <p:cNvSpPr txBox="1"/>
            <p:nvPr/>
          </p:nvSpPr>
          <p:spPr>
            <a:xfrm>
              <a:off x="4486800" y="6185488"/>
              <a:ext cx="3261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983C404-9A06-2F4E-8465-7E0D71830E38}"/>
              </a:ext>
            </a:extLst>
          </p:cNvPr>
          <p:cNvGrpSpPr/>
          <p:nvPr/>
        </p:nvGrpSpPr>
        <p:grpSpPr>
          <a:xfrm>
            <a:off x="5322300" y="1226535"/>
            <a:ext cx="3149348" cy="2453298"/>
            <a:chOff x="126268" y="3663378"/>
            <a:chExt cx="2883350" cy="2318911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436250E-8280-944B-A757-67535C074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1731" y="3663379"/>
              <a:ext cx="2569309" cy="2318910"/>
            </a:xfrm>
            <a:prstGeom prst="rect">
              <a:avLst/>
            </a:prstGeom>
          </p:spPr>
        </p:pic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4177EF16-E3AF-BF49-B2D3-103E37A601F3}"/>
                </a:ext>
              </a:extLst>
            </p:cNvPr>
            <p:cNvCxnSpPr/>
            <p:nvPr/>
          </p:nvCxnSpPr>
          <p:spPr>
            <a:xfrm flipH="1">
              <a:off x="2207694" y="4860055"/>
              <a:ext cx="414971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1B86A39-48F4-2D4C-AB13-0BC3BBFD4F35}"/>
                </a:ext>
              </a:extLst>
            </p:cNvPr>
            <p:cNvSpPr txBox="1"/>
            <p:nvPr/>
          </p:nvSpPr>
          <p:spPr>
            <a:xfrm>
              <a:off x="2118835" y="4549850"/>
              <a:ext cx="8907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00FF"/>
                  </a:solidFill>
                  <a:latin typeface="+mj-lt"/>
                </a:rPr>
                <a:t>e-beam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69FBA99-D520-8644-B0B6-5EEA33666278}"/>
                </a:ext>
              </a:extLst>
            </p:cNvPr>
            <p:cNvSpPr txBox="1"/>
            <p:nvPr/>
          </p:nvSpPr>
          <p:spPr>
            <a:xfrm>
              <a:off x="126268" y="3663378"/>
              <a:ext cx="2796523" cy="436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+mj-lt"/>
                </a:rPr>
                <a:t>Discharged capillary 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74ACE00-5F6A-0949-9220-890C4A2CA5D2}"/>
              </a:ext>
            </a:extLst>
          </p:cNvPr>
          <p:cNvGrpSpPr/>
          <p:nvPr/>
        </p:nvGrpSpPr>
        <p:grpSpPr>
          <a:xfrm>
            <a:off x="249028" y="3267119"/>
            <a:ext cx="3996730" cy="1339412"/>
            <a:chOff x="4731922" y="3331909"/>
            <a:chExt cx="3996730" cy="1339412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38C931F-34A7-204E-AD73-B6339B85E14F}"/>
                </a:ext>
              </a:extLst>
            </p:cNvPr>
            <p:cNvSpPr txBox="1"/>
            <p:nvPr/>
          </p:nvSpPr>
          <p:spPr>
            <a:xfrm>
              <a:off x="6257077" y="3694226"/>
              <a:ext cx="1047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+mj-lt"/>
                </a:rPr>
                <a:t>Ampere’s law</a:t>
              </a: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226CE83-6572-0E48-BEE5-3DFEB559772B}"/>
                </a:ext>
              </a:extLst>
            </p:cNvPr>
            <p:cNvGrpSpPr/>
            <p:nvPr/>
          </p:nvGrpSpPr>
          <p:grpSpPr>
            <a:xfrm>
              <a:off x="4731922" y="3331909"/>
              <a:ext cx="2551253" cy="1079091"/>
              <a:chOff x="5216255" y="3167094"/>
              <a:chExt cx="2551253" cy="1079091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ABFCB2B-6BB9-6045-B73A-4E00544DBE51}"/>
                  </a:ext>
                </a:extLst>
              </p:cNvPr>
              <p:cNvSpPr txBox="1"/>
              <p:nvPr/>
            </p:nvSpPr>
            <p:spPr>
              <a:xfrm>
                <a:off x="5216255" y="3167094"/>
                <a:ext cx="15597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Uniform current</a:t>
                </a:r>
              </a:p>
            </p:txBody>
          </p:sp>
          <p:sp>
            <p:nvSpPr>
              <p:cNvPr id="70" name="Right Arrow 69">
                <a:extLst>
                  <a:ext uri="{FF2B5EF4-FFF2-40B4-BE49-F238E27FC236}">
                    <a16:creationId xmlns:a16="http://schemas.microsoft.com/office/drawing/2014/main" id="{3B31B82E-A674-4D47-9E43-50C695BEC156}"/>
                  </a:ext>
                </a:extLst>
              </p:cNvPr>
              <p:cNvSpPr/>
              <p:nvPr/>
            </p:nvSpPr>
            <p:spPr>
              <a:xfrm>
                <a:off x="6767075" y="3969186"/>
                <a:ext cx="1000433" cy="276999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4792E838-73F2-8E44-8809-469EDDD70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18324" y="3769544"/>
              <a:ext cx="1158208" cy="65898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39452602-ACA1-A145-8A75-D3C071781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40253" y="3485620"/>
              <a:ext cx="1288399" cy="1185701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526141E-61BF-3749-BD8A-DB2FC36E168F}"/>
              </a:ext>
            </a:extLst>
          </p:cNvPr>
          <p:cNvGrpSpPr/>
          <p:nvPr/>
        </p:nvGrpSpPr>
        <p:grpSpPr>
          <a:xfrm>
            <a:off x="4734991" y="3789303"/>
            <a:ext cx="4325006" cy="2372584"/>
            <a:chOff x="4799258" y="1201690"/>
            <a:chExt cx="4325006" cy="2372584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183DD88-5F6E-2E4A-A487-480D99DEB016}"/>
                </a:ext>
              </a:extLst>
            </p:cNvPr>
            <p:cNvSpPr txBox="1"/>
            <p:nvPr/>
          </p:nvSpPr>
          <p:spPr>
            <a:xfrm>
              <a:off x="4894248" y="2838442"/>
              <a:ext cx="42300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/>
                  </a:solidFill>
                  <a:latin typeface="+mj-lt"/>
                </a:rPr>
                <a:t>Example: D=0.5mm, L=3cm, I=430 A</a:t>
              </a:r>
              <a:endParaRPr lang="en-US" sz="1600" dirty="0">
                <a:solidFill>
                  <a:schemeClr val="tx2"/>
                </a:solidFill>
                <a:latin typeface="+mj-lt"/>
                <a:sym typeface="Wingdings"/>
              </a:endParaRPr>
            </a:p>
            <a:p>
              <a:pPr marL="285750" indent="-285750">
                <a:buFont typeface="Wingdings" charset="2"/>
                <a:buChar char="Ø"/>
              </a:pPr>
              <a:r>
                <a:rPr lang="en-US" sz="1600" dirty="0">
                  <a:solidFill>
                    <a:schemeClr val="tx2"/>
                  </a:solidFill>
                  <a:latin typeface="+mj-lt"/>
                </a:rPr>
                <a:t>1400 T/m, F=4cm for 500 MeV electrons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5144C06-0BC0-764F-9651-B5015719A53E}"/>
                </a:ext>
              </a:extLst>
            </p:cNvPr>
            <p:cNvSpPr txBox="1"/>
            <p:nvPr/>
          </p:nvSpPr>
          <p:spPr>
            <a:xfrm>
              <a:off x="4978251" y="1243997"/>
              <a:ext cx="3462826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chemeClr val="tx2"/>
                  </a:solidFill>
                  <a:latin typeface="+mj-lt"/>
                </a:rPr>
                <a:t>Active Plasma Lens</a:t>
              </a:r>
            </a:p>
            <a:p>
              <a:pPr>
                <a:buFont typeface="Arial"/>
                <a:buChar char="•"/>
              </a:pPr>
              <a:r>
                <a:rPr lang="en-US" dirty="0">
                  <a:solidFill>
                    <a:srgbClr val="00B050"/>
                  </a:solidFill>
                  <a:latin typeface="+mj-lt"/>
                </a:rPr>
                <a:t> Radially symmetric focusing</a:t>
              </a:r>
            </a:p>
            <a:p>
              <a:pPr>
                <a:buFont typeface="Arial"/>
                <a:buChar char="•"/>
              </a:pPr>
              <a:r>
                <a:rPr lang="en-US" dirty="0">
                  <a:solidFill>
                    <a:srgbClr val="00B050"/>
                  </a:solidFill>
                  <a:latin typeface="+mj-lt"/>
                </a:rPr>
                <a:t> Tunable, up to ~1 kA (“active”)</a:t>
              </a:r>
            </a:p>
            <a:p>
              <a:pPr>
                <a:buFont typeface="Arial"/>
                <a:buChar char="•"/>
              </a:pPr>
              <a:r>
                <a:rPr lang="en-US" dirty="0">
                  <a:solidFill>
                    <a:srgbClr val="00B050"/>
                  </a:solidFill>
                  <a:latin typeface="+mj-lt"/>
                </a:rPr>
                <a:t> Gradients &gt;3000 T/m (!)</a:t>
              </a:r>
            </a:p>
            <a:p>
              <a:pPr>
                <a:buFont typeface="Arial"/>
                <a:buChar char="•"/>
              </a:pPr>
              <a:r>
                <a:rPr lang="en-US" dirty="0">
                  <a:solidFill>
                    <a:srgbClr val="00B050"/>
                  </a:solidFill>
                  <a:latin typeface="+mj-lt"/>
                </a:rPr>
                <a:t> Compact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FF3459E-E177-FE4B-AEFC-BCEA87C313C4}"/>
                </a:ext>
              </a:extLst>
            </p:cNvPr>
            <p:cNvSpPr/>
            <p:nvPr/>
          </p:nvSpPr>
          <p:spPr>
            <a:xfrm>
              <a:off x="4799258" y="1201690"/>
              <a:ext cx="4251270" cy="237258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E5B0C428-B2B4-C44A-87ED-ACE85B027329}"/>
              </a:ext>
            </a:extLst>
          </p:cNvPr>
          <p:cNvSpPr/>
          <p:nvPr/>
        </p:nvSpPr>
        <p:spPr>
          <a:xfrm>
            <a:off x="4230272" y="6190656"/>
            <a:ext cx="16209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aseline="30000" dirty="0"/>
              <a:t>1</a:t>
            </a:r>
            <a:r>
              <a:rPr lang="en-US" sz="1000" dirty="0"/>
              <a:t>Panofski </a:t>
            </a:r>
            <a:r>
              <a:rPr lang="en-US" sz="1000" i="1" dirty="0"/>
              <a:t>et al</a:t>
            </a:r>
            <a:r>
              <a:rPr lang="en-US" sz="1000" dirty="0"/>
              <a:t>. RSI 1950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58FF253-0079-ED40-9AA2-63B82B237B5E}"/>
              </a:ext>
            </a:extLst>
          </p:cNvPr>
          <p:cNvSpPr txBox="1"/>
          <p:nvPr/>
        </p:nvSpPr>
        <p:spPr>
          <a:xfrm>
            <a:off x="6030647" y="6184212"/>
            <a:ext cx="31133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van </a:t>
            </a:r>
            <a:r>
              <a:rPr lang="en-US" sz="1000" dirty="0" err="1"/>
              <a:t>Tilborg</a:t>
            </a:r>
            <a:r>
              <a:rPr lang="en-US" sz="1000" dirty="0"/>
              <a:t> </a:t>
            </a:r>
            <a:r>
              <a:rPr lang="en-US" sz="1000" i="1" dirty="0"/>
              <a:t>et al</a:t>
            </a:r>
            <a:r>
              <a:rPr lang="en-US" sz="1000" dirty="0"/>
              <a:t>. Phys. Rev. Lett. 115, 184802 (2015)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0018175C-4852-2B4A-B677-1CCB9AEEB9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9278" y="6448412"/>
            <a:ext cx="422175" cy="42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1833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25222"/>
            <a:ext cx="9144000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056539" y="6606197"/>
            <a:ext cx="376237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16" tIns="45709" rIns="91416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082" eaLnBrk="1" hangingPunct="1">
              <a:defRPr/>
            </a:pPr>
            <a:fld id="{2F6AB388-57CA-FC4A-952B-AFA642151F07}" type="slidenum">
              <a:rPr lang="en-US" sz="1200" smtClean="0">
                <a:solidFill>
                  <a:srgbClr val="FFFFFF"/>
                </a:solidFill>
              </a:rPr>
              <a:pPr defTabSz="457082" eaLnBrk="1" hangingPunct="1">
                <a:defRPr/>
              </a:pPr>
              <a:t>3</a:t>
            </a:fld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67" t="8601" r="7967" b="18398"/>
          <a:stretch>
            <a:fillRect/>
          </a:stretch>
        </p:blipFill>
        <p:spPr bwMode="auto">
          <a:xfrm>
            <a:off x="69850" y="6455385"/>
            <a:ext cx="534988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 descr="ATAP_footer_orange_reversed_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394" y="6449035"/>
            <a:ext cx="28987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13">
            <a:extLst>
              <a:ext uri="{FF2B5EF4-FFF2-40B4-BE49-F238E27FC236}">
                <a16:creationId xmlns:a16="http://schemas.microsoft.com/office/drawing/2014/main" id="{CB5CB2BA-5044-8540-9904-532245BCB7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7886"/>
          <a:stretch>
            <a:fillRect/>
          </a:stretch>
        </p:blipFill>
        <p:spPr bwMode="auto">
          <a:xfrm>
            <a:off x="4324029" y="6460147"/>
            <a:ext cx="16002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0150B66-EEF2-7B45-8048-6BF4E85B3F96}"/>
              </a:ext>
            </a:extLst>
          </p:cNvPr>
          <p:cNvCxnSpPr/>
          <p:nvPr/>
        </p:nvCxnSpPr>
        <p:spPr>
          <a:xfrm>
            <a:off x="5973441" y="6482372"/>
            <a:ext cx="0" cy="366713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15">
            <a:extLst>
              <a:ext uri="{FF2B5EF4-FFF2-40B4-BE49-F238E27FC236}">
                <a16:creationId xmlns:a16="http://schemas.microsoft.com/office/drawing/2014/main" id="{730F671F-7EA2-2C4A-BE01-F4E47C727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1323" y="6423635"/>
            <a:ext cx="781050" cy="460375"/>
          </a:xfrm>
          <a:prstGeom prst="rect">
            <a:avLst/>
          </a:prstGeom>
          <a:noFill/>
          <a:ln>
            <a:noFill/>
          </a:ln>
          <a:extLst/>
        </p:spPr>
        <p:txBody>
          <a:bodyPr lIns="91416" tIns="45709" rIns="91416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082" eaLnBrk="1" hangingPunct="1">
              <a:defRPr/>
            </a:pPr>
            <a:r>
              <a:rPr lang="en-US" sz="1200" dirty="0">
                <a:solidFill>
                  <a:srgbClr val="FFFFFF"/>
                </a:solidFill>
              </a:rPr>
              <a:t>Office of</a:t>
            </a:r>
            <a:br>
              <a:rPr lang="en-US" sz="1200" dirty="0">
                <a:solidFill>
                  <a:srgbClr val="FFFFFF"/>
                </a:solidFill>
              </a:rPr>
            </a:br>
            <a:r>
              <a:rPr lang="en-US" sz="1200" dirty="0">
                <a:solidFill>
                  <a:srgbClr val="FFFFFF"/>
                </a:solidFill>
              </a:rPr>
              <a:t>Science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585C12B-F441-7E4A-8809-D7FF4D1D77A1}"/>
              </a:ext>
            </a:extLst>
          </p:cNvPr>
          <p:cNvCxnSpPr/>
          <p:nvPr/>
        </p:nvCxnSpPr>
        <p:spPr>
          <a:xfrm>
            <a:off x="6792591" y="6485995"/>
            <a:ext cx="0" cy="366713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D1415512-A44D-8341-B323-2BB30EDC7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55765"/>
          </a:xfrm>
        </p:spPr>
        <p:txBody>
          <a:bodyPr/>
          <a:lstStyle/>
          <a:p>
            <a:r>
              <a:rPr lang="en-US" dirty="0"/>
              <a:t>Many potential applications for APLs in HEP related areas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0018175C-4852-2B4A-B677-1CCB9AEEB9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9278" y="6448412"/>
            <a:ext cx="422175" cy="4233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4EEC8C-2C1C-8041-8011-25A08913C3B0}"/>
              </a:ext>
            </a:extLst>
          </p:cNvPr>
          <p:cNvSpPr txBox="1"/>
          <p:nvPr/>
        </p:nvSpPr>
        <p:spPr>
          <a:xfrm>
            <a:off x="69850" y="1006233"/>
            <a:ext cx="4834053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Areas of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Inter-stage transport for multi-stage plasma accelerators</a:t>
            </a:r>
            <a:r>
              <a:rPr lang="en-US" sz="1500" baseline="30000" dirty="0"/>
              <a:t>1</a:t>
            </a:r>
            <a:r>
              <a:rPr lang="en-US" sz="1500" dirty="0"/>
              <a:t>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500" dirty="0"/>
              <a:t>5GeV+5GeV experiments planned at BELLA using APL, groundwork for collider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Final focus of collider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500" dirty="0"/>
              <a:t>symmetric focusing reduces chromatic effects, potentially more compact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High gradient positron focusing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New diagnostics specifically tailored to LPA environments</a:t>
            </a:r>
            <a:r>
              <a:rPr lang="en-US" sz="1500" baseline="30000" dirty="0"/>
              <a:t>2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500" dirty="0"/>
              <a:t>specialized diagnostics improve beam characterization</a:t>
            </a:r>
            <a:endParaRPr lang="en-US" sz="1500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Facilitates rapid research on complex topics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F584C9E-A610-544C-B310-1C4497AEFA4D}"/>
              </a:ext>
            </a:extLst>
          </p:cNvPr>
          <p:cNvSpPr txBox="1"/>
          <p:nvPr/>
        </p:nvSpPr>
        <p:spPr>
          <a:xfrm>
            <a:off x="69850" y="4440291"/>
            <a:ext cx="479576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Future APL specific developments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Increased discharge repetition rates needed for collider (currently ~Hz need ~kHz)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High rep rate, ultra thin plasma mirror for laser/electron beam separation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Continued study of emittance growth from scattering, </a:t>
            </a:r>
            <a:r>
              <a:rPr lang="en-US" sz="1500" dirty="0" err="1"/>
              <a:t>wakefields</a:t>
            </a:r>
            <a:r>
              <a:rPr lang="en-US" sz="1500" dirty="0"/>
              <a:t>, current in-homogeneity, etc.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73BA2EB3-0AF1-1543-8980-6C6DED3736F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" r="1708" b="4026"/>
          <a:stretch/>
        </p:blipFill>
        <p:spPr>
          <a:xfrm>
            <a:off x="4903903" y="1138274"/>
            <a:ext cx="4170749" cy="1687706"/>
          </a:xfrm>
          <a:prstGeom prst="rect">
            <a:avLst/>
          </a:prstGeom>
        </p:spPr>
      </p:pic>
      <p:sp>
        <p:nvSpPr>
          <p:cNvPr id="82" name="TextBox 11">
            <a:extLst>
              <a:ext uri="{FF2B5EF4-FFF2-40B4-BE49-F238E27FC236}">
                <a16:creationId xmlns:a16="http://schemas.microsoft.com/office/drawing/2014/main" id="{F3B4E6D4-B1EA-A04A-9B3F-14D37C47F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516" y="2849170"/>
            <a:ext cx="20441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aseline="30000" dirty="0"/>
              <a:t>1</a:t>
            </a:r>
            <a:r>
              <a:rPr lang="en-US" sz="1200" dirty="0"/>
              <a:t>Steinke </a:t>
            </a:r>
            <a:r>
              <a:rPr lang="en-US" sz="1200" i="1" dirty="0"/>
              <a:t>et al</a:t>
            </a:r>
            <a:r>
              <a:rPr lang="en-US" sz="1200" dirty="0"/>
              <a:t>. Nature 2016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F367D05A-CDA0-6A4D-9C72-8D6B8A4BB4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3264" y="3471711"/>
            <a:ext cx="4330736" cy="2028123"/>
          </a:xfrm>
          <a:prstGeom prst="rect">
            <a:avLst/>
          </a:prstGeom>
        </p:spPr>
      </p:pic>
      <p:sp>
        <p:nvSpPr>
          <p:cNvPr id="84" name="TextBox 11">
            <a:extLst>
              <a:ext uri="{FF2B5EF4-FFF2-40B4-BE49-F238E27FC236}">
                <a16:creationId xmlns:a16="http://schemas.microsoft.com/office/drawing/2014/main" id="{9F1458AF-D06F-C141-ACE7-CFD8AB6DF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1635" y="5499834"/>
            <a:ext cx="3775385" cy="27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S. K. Barber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Appl. Phys Lett. (2020)</a:t>
            </a:r>
          </a:p>
        </p:txBody>
      </p:sp>
    </p:spTree>
    <p:extLst>
      <p:ext uri="{BB962C8B-B14F-4D97-AF65-F5344CB8AC3E}">
        <p14:creationId xmlns:p14="http://schemas.microsoft.com/office/powerpoint/2010/main" val="74603854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_LBNL_Template_0324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ATAP Blue Footer">
  <a:themeElements>
    <a:clrScheme name="ATAP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chemeClr val="tx2"/>
            </a:solidFill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108675</TotalTime>
  <Words>408</Words>
  <Application>Microsoft Macintosh PowerPoint</Application>
  <PresentationFormat>On-screen Show (4:3)</PresentationFormat>
  <Paragraphs>59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5" baseType="lpstr">
      <vt:lpstr>ＭＳ Ｐゴシック</vt:lpstr>
      <vt:lpstr>Arial</vt:lpstr>
      <vt:lpstr>Calibri</vt:lpstr>
      <vt:lpstr>Courier New</vt:lpstr>
      <vt:lpstr>Franklin Gothic Book</vt:lpstr>
      <vt:lpstr>Franklin Gothic Medium</vt:lpstr>
      <vt:lpstr>Helvetica</vt:lpstr>
      <vt:lpstr>Lucida Grande</vt:lpstr>
      <vt:lpstr>Times New Roman</vt:lpstr>
      <vt:lpstr>Wingdings</vt:lpstr>
      <vt:lpstr>2_LBNL_Template_032411</vt:lpstr>
      <vt:lpstr>3_ATAP Blue Footer</vt:lpstr>
      <vt:lpstr>Active Plasma Lenses </vt:lpstr>
      <vt:lpstr>Active plasma lens an “old” concept for ion beams1. Excellent complement for plasma accelerated beams</vt:lpstr>
      <vt:lpstr>Many potential applications for APLs in HEP related areas</vt:lpstr>
    </vt:vector>
  </TitlesOfParts>
  <Manager/>
  <Company>LBNL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Wim Leemans</dc:creator>
  <cp:keywords/>
  <dc:description/>
  <cp:lastModifiedBy>Microsoft Office User</cp:lastModifiedBy>
  <cp:revision>1898</cp:revision>
  <cp:lastPrinted>2016-08-03T17:53:55Z</cp:lastPrinted>
  <dcterms:created xsi:type="dcterms:W3CDTF">2019-01-17T00:59:30Z</dcterms:created>
  <dcterms:modified xsi:type="dcterms:W3CDTF">2020-09-22T03:40:32Z</dcterms:modified>
  <cp:category/>
</cp:coreProperties>
</file>