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71" r:id="rId2"/>
    <p:sldId id="258" r:id="rId3"/>
    <p:sldId id="275" r:id="rId4"/>
    <p:sldId id="638" r:id="rId5"/>
    <p:sldId id="64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8"/>
    <p:restoredTop sz="94674"/>
  </p:normalViewPr>
  <p:slideViewPr>
    <p:cSldViewPr snapToGrid="0" snapToObjects="1">
      <p:cViewPr varScale="1">
        <p:scale>
          <a:sx n="98" d="100"/>
          <a:sy n="98" d="100"/>
        </p:scale>
        <p:origin x="216" y="7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7EF96-B30A-4D49-A28A-9B81ED45DE79}" type="datetimeFigureOut">
              <a:rPr lang="en-US" smtClean="0"/>
              <a:t>9/20/20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31EA2-10F8-1541-8090-5D62A2483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2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31EA2-10F8-1541-8090-5D62A24830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06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31EA2-10F8-1541-8090-5D62A24830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03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31EA2-10F8-1541-8090-5D62A24830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53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2FD7-0248-B543-88BA-3AE88DE2E684}" type="datetimeFigureOut">
              <a:rPr lang="en-US" smtClean="0"/>
              <a:t>9/20/20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2EDE-C939-834F-A2EC-A56A55C25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58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2FD7-0248-B543-88BA-3AE88DE2E684}" type="datetimeFigureOut">
              <a:rPr lang="en-US" smtClean="0"/>
              <a:t>9/20/20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2EDE-C939-834F-A2EC-A56A55C25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73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2FD7-0248-B543-88BA-3AE88DE2E684}" type="datetimeFigureOut">
              <a:rPr lang="en-US" smtClean="0"/>
              <a:t>9/20/20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2EDE-C939-834F-A2EC-A56A55C25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08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2FD7-0248-B543-88BA-3AE88DE2E684}" type="datetimeFigureOut">
              <a:rPr lang="en-US" smtClean="0"/>
              <a:t>9/20/20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2EDE-C939-834F-A2EC-A56A55C25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51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2FD7-0248-B543-88BA-3AE88DE2E684}" type="datetimeFigureOut">
              <a:rPr lang="en-US" smtClean="0"/>
              <a:t>9/20/20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2EDE-C939-834F-A2EC-A56A55C25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50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2FD7-0248-B543-88BA-3AE88DE2E684}" type="datetimeFigureOut">
              <a:rPr lang="en-US" smtClean="0"/>
              <a:t>9/20/20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2EDE-C939-834F-A2EC-A56A55C25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94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2FD7-0248-B543-88BA-3AE88DE2E684}" type="datetimeFigureOut">
              <a:rPr lang="en-US" smtClean="0"/>
              <a:t>9/20/20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2EDE-C939-834F-A2EC-A56A55C25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48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2FD7-0248-B543-88BA-3AE88DE2E684}" type="datetimeFigureOut">
              <a:rPr lang="en-US" smtClean="0"/>
              <a:t>9/20/20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2EDE-C939-834F-A2EC-A56A55C25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78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2FD7-0248-B543-88BA-3AE88DE2E684}" type="datetimeFigureOut">
              <a:rPr lang="en-US" smtClean="0"/>
              <a:t>9/20/20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2EDE-C939-834F-A2EC-A56A55C25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79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2FD7-0248-B543-88BA-3AE88DE2E684}" type="datetimeFigureOut">
              <a:rPr lang="en-US" smtClean="0"/>
              <a:t>9/20/20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2EDE-C939-834F-A2EC-A56A55C25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21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2FD7-0248-B543-88BA-3AE88DE2E684}" type="datetimeFigureOut">
              <a:rPr lang="en-US" smtClean="0"/>
              <a:t>9/20/20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2EDE-C939-834F-A2EC-A56A55C25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9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22FD7-0248-B543-88BA-3AE88DE2E684}" type="datetimeFigureOut">
              <a:rPr lang="en-US" smtClean="0"/>
              <a:t>9/20/20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A2EDE-C939-834F-A2EC-A56A55C25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9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emf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419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Letter of Interest</a:t>
            </a:r>
          </a:p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Snowmass 2021, Accelerator Frontier, Advanced Accelerator Concepts (AF6)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71F9820-6FCE-A343-B327-E8BE589B2AB9}"/>
              </a:ext>
            </a:extLst>
          </p:cNvPr>
          <p:cNvCxnSpPr/>
          <p:nvPr/>
        </p:nvCxnSpPr>
        <p:spPr>
          <a:xfrm>
            <a:off x="502093" y="967911"/>
            <a:ext cx="1109557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D8A641C-0A98-5F4E-B859-3959FCF54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507" y="1090631"/>
            <a:ext cx="8897277" cy="565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5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02093" y="967911"/>
            <a:ext cx="1109557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-46120" y="-1294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Plasma wakefields can sustain gradients of order 10-100 GV/m.</a:t>
            </a:r>
          </a:p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Strong potential for future collider technology and near-term high-impact photon sources.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F80896-D3E8-754B-A7B0-15977D85062C}"/>
              </a:ext>
            </a:extLst>
          </p:cNvPr>
          <p:cNvSpPr txBox="1"/>
          <p:nvPr/>
        </p:nvSpPr>
        <p:spPr>
          <a:xfrm>
            <a:off x="4001194" y="3151618"/>
            <a:ext cx="3653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μm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B73085-EC27-3A4B-A581-C9AF726F2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90" y="1026126"/>
            <a:ext cx="3931920" cy="238315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66FD8CC-6775-5C44-A314-5B96DA97C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675" y="2759938"/>
            <a:ext cx="3949065" cy="238315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9471F00-7686-2A43-A6E4-09AA8C93D0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9082" y="4384966"/>
            <a:ext cx="3960495" cy="237744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83203D17-FDD3-9547-B2C6-CDE16B1950F5}"/>
              </a:ext>
            </a:extLst>
          </p:cNvPr>
          <p:cNvSpPr txBox="1"/>
          <p:nvPr/>
        </p:nvSpPr>
        <p:spPr>
          <a:xfrm>
            <a:off x="0" y="914457"/>
            <a:ext cx="3653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μm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0CE27B9-8207-1142-A04D-6B5415773F0E}"/>
              </a:ext>
            </a:extLst>
          </p:cNvPr>
          <p:cNvGrpSpPr/>
          <p:nvPr/>
        </p:nvGrpSpPr>
        <p:grpSpPr>
          <a:xfrm>
            <a:off x="7350762" y="3462312"/>
            <a:ext cx="3943350" cy="3139082"/>
            <a:chOff x="6645360" y="3462312"/>
            <a:chExt cx="3943350" cy="3139082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F4A476E-0926-AF46-AF46-FCDCF6237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45360" y="3462312"/>
              <a:ext cx="3943350" cy="2354580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434367F-906E-5D4D-AECF-28E986A8D378}"/>
                </a:ext>
              </a:extLst>
            </p:cNvPr>
            <p:cNvSpPr txBox="1"/>
            <p:nvPr/>
          </p:nvSpPr>
          <p:spPr>
            <a:xfrm>
              <a:off x="8815155" y="5955063"/>
              <a:ext cx="1773555" cy="646331"/>
            </a:xfrm>
            <a:prstGeom prst="rect">
              <a:avLst/>
            </a:prstGeom>
            <a:solidFill>
              <a:srgbClr val="4F81BD"/>
            </a:solidFill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Franklin Gothic Book"/>
                  <a:ea typeface="+mn-ea"/>
                  <a:cs typeface="+mn-cs"/>
                </a:rPr>
                <a:t>LPA: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Franklin Gothic Book"/>
                  <a:ea typeface="+mn-ea"/>
                  <a:cs typeface="+mn-cs"/>
                </a:rPr>
                <a:t>~ 30,000 MV/m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9A4F664-BA8A-9149-ABB6-F7E3B1E4836F}"/>
              </a:ext>
            </a:extLst>
          </p:cNvPr>
          <p:cNvSpPr txBox="1"/>
          <p:nvPr/>
        </p:nvSpPr>
        <p:spPr>
          <a:xfrm>
            <a:off x="454038" y="1679258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Laser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2C2D15B-7623-4946-9700-D6A94E44FB9F}"/>
              </a:ext>
            </a:extLst>
          </p:cNvPr>
          <p:cNvCxnSpPr/>
          <p:nvPr/>
        </p:nvCxnSpPr>
        <p:spPr bwMode="auto">
          <a:xfrm>
            <a:off x="626128" y="2179044"/>
            <a:ext cx="466851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2" name="Group 20">
            <a:extLst>
              <a:ext uri="{FF2B5EF4-FFF2-40B4-BE49-F238E27FC236}">
                <a16:creationId xmlns:a16="http://schemas.microsoft.com/office/drawing/2014/main" id="{F7AFC745-7516-7149-A647-FA780FB52FE3}"/>
              </a:ext>
            </a:extLst>
          </p:cNvPr>
          <p:cNvGrpSpPr/>
          <p:nvPr/>
        </p:nvGrpSpPr>
        <p:grpSpPr>
          <a:xfrm>
            <a:off x="8350792" y="3607789"/>
            <a:ext cx="2960729" cy="1974606"/>
            <a:chOff x="6138707" y="4611998"/>
            <a:chExt cx="2960729" cy="1974606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933D514-34D6-7147-ADE4-9D615427BD86}"/>
                </a:ext>
              </a:extLst>
            </p:cNvPr>
            <p:cNvCxnSpPr/>
            <p:nvPr/>
          </p:nvCxnSpPr>
          <p:spPr bwMode="auto">
            <a:xfrm rot="5400000">
              <a:off x="8444943" y="5603369"/>
              <a:ext cx="824352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816BF19-374A-6D40-85CA-0D454BBA4290}"/>
                </a:ext>
              </a:extLst>
            </p:cNvPr>
            <p:cNvCxnSpPr/>
            <p:nvPr/>
          </p:nvCxnSpPr>
          <p:spPr bwMode="auto">
            <a:xfrm>
              <a:off x="6138707" y="4912695"/>
              <a:ext cx="2304009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8BDFC04-3EC7-4349-AB45-379C330E5CF6}"/>
                </a:ext>
              </a:extLst>
            </p:cNvPr>
            <p:cNvSpPr txBox="1"/>
            <p:nvPr/>
          </p:nvSpPr>
          <p:spPr>
            <a:xfrm>
              <a:off x="6450657" y="4611998"/>
              <a:ext cx="959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150 μm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D750DA7-3A32-FE4F-8425-0A94D950F42E}"/>
                </a:ext>
              </a:extLst>
            </p:cNvPr>
            <p:cNvSpPr txBox="1"/>
            <p:nvPr/>
          </p:nvSpPr>
          <p:spPr>
            <a:xfrm>
              <a:off x="8268597" y="4936770"/>
              <a:ext cx="830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25 μm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3B18CEE0-DEFE-B944-8980-3BA5914A106B}"/>
                </a:ext>
              </a:extLst>
            </p:cNvPr>
            <p:cNvCxnSpPr/>
            <p:nvPr/>
          </p:nvCxnSpPr>
          <p:spPr bwMode="auto">
            <a:xfrm>
              <a:off x="7908835" y="6169916"/>
              <a:ext cx="582914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D523517-D38D-4F49-B895-FB390B17AE1D}"/>
                </a:ext>
              </a:extLst>
            </p:cNvPr>
            <p:cNvSpPr txBox="1"/>
            <p:nvPr/>
          </p:nvSpPr>
          <p:spPr>
            <a:xfrm>
              <a:off x="7281496" y="6217272"/>
              <a:ext cx="15491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 μm (50 fs)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31CB8AD-188C-B248-8FEC-164C5EC8FA1D}"/>
              </a:ext>
            </a:extLst>
          </p:cNvPr>
          <p:cNvGrpSpPr/>
          <p:nvPr/>
        </p:nvGrpSpPr>
        <p:grpSpPr>
          <a:xfrm>
            <a:off x="7368171" y="1034254"/>
            <a:ext cx="3943350" cy="2354580"/>
            <a:chOff x="6662769" y="1034254"/>
            <a:chExt cx="3943350" cy="235458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774D6CC-0EAF-6740-90F5-12923BDD5F9D}"/>
                </a:ext>
              </a:extLst>
            </p:cNvPr>
            <p:cNvGrpSpPr/>
            <p:nvPr/>
          </p:nvGrpSpPr>
          <p:grpSpPr>
            <a:xfrm>
              <a:off x="6662769" y="1034254"/>
              <a:ext cx="3943350" cy="2354580"/>
              <a:chOff x="6662769" y="1034254"/>
              <a:chExt cx="3943350" cy="2354580"/>
            </a:xfrm>
          </p:grpSpPr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6F7F10BD-2166-5744-A33A-42C2F4FBC8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62769" y="1034254"/>
                <a:ext cx="3943350" cy="2354580"/>
              </a:xfrm>
              <a:prstGeom prst="rect">
                <a:avLst/>
              </a:prstGeom>
            </p:spPr>
          </p:pic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B31C44AF-F1E3-FD48-A985-A981349C28FC}"/>
                  </a:ext>
                </a:extLst>
              </p:cNvPr>
              <p:cNvSpPr/>
              <p:nvPr/>
            </p:nvSpPr>
            <p:spPr bwMode="auto">
              <a:xfrm>
                <a:off x="7821413" y="1990158"/>
                <a:ext cx="582914" cy="3693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2000">
                    <a:schemeClr val="accent1">
                      <a:lumMod val="20000"/>
                      <a:lumOff val="80000"/>
                    </a:schemeClr>
                  </a:gs>
                  <a:gs pos="76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8FBDCB0A-6566-BF42-95EF-9914144A4650}"/>
                  </a:ext>
                </a:extLst>
              </p:cNvPr>
              <p:cNvGrpSpPr/>
              <p:nvPr/>
            </p:nvGrpSpPr>
            <p:grpSpPr>
              <a:xfrm>
                <a:off x="7538407" y="1532238"/>
                <a:ext cx="2346998" cy="1240122"/>
                <a:chOff x="7538407" y="1532238"/>
                <a:chExt cx="2346998" cy="1240122"/>
              </a:xfrm>
            </p:grpSpPr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3B6B34E4-B8BE-AA47-986E-581D65E6DDEE}"/>
                    </a:ext>
                  </a:extLst>
                </p:cNvPr>
                <p:cNvSpPr/>
                <p:nvPr/>
              </p:nvSpPr>
              <p:spPr>
                <a:xfrm>
                  <a:off x="7538407" y="1532238"/>
                  <a:ext cx="2346998" cy="569073"/>
                </a:xfrm>
                <a:custGeom>
                  <a:avLst/>
                  <a:gdLst>
                    <a:gd name="connsiteX0" fmla="*/ 2346998 w 2346998"/>
                    <a:gd name="connsiteY0" fmla="*/ 0 h 642551"/>
                    <a:gd name="connsiteX1" fmla="*/ 1531452 w 2346998"/>
                    <a:gd name="connsiteY1" fmla="*/ 24713 h 642551"/>
                    <a:gd name="connsiteX2" fmla="*/ 827117 w 2346998"/>
                    <a:gd name="connsiteY2" fmla="*/ 222421 h 642551"/>
                    <a:gd name="connsiteX3" fmla="*/ 283420 w 2346998"/>
                    <a:gd name="connsiteY3" fmla="*/ 395416 h 642551"/>
                    <a:gd name="connsiteX4" fmla="*/ 23928 w 2346998"/>
                    <a:gd name="connsiteY4" fmla="*/ 580767 h 642551"/>
                    <a:gd name="connsiteX5" fmla="*/ 11571 w 2346998"/>
                    <a:gd name="connsiteY5" fmla="*/ 630194 h 642551"/>
                    <a:gd name="connsiteX6" fmla="*/ 60998 w 2346998"/>
                    <a:gd name="connsiteY6" fmla="*/ 630194 h 642551"/>
                    <a:gd name="connsiteX7" fmla="*/ 456415 w 2346998"/>
                    <a:gd name="connsiteY7" fmla="*/ 642551 h 642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46998" h="642551">
                      <a:moveTo>
                        <a:pt x="2346998" y="0"/>
                      </a:moveTo>
                      <a:lnTo>
                        <a:pt x="1531452" y="24713"/>
                      </a:lnTo>
                      <a:cubicBezTo>
                        <a:pt x="1278138" y="61783"/>
                        <a:pt x="1035122" y="160637"/>
                        <a:pt x="827117" y="222421"/>
                      </a:cubicBezTo>
                      <a:cubicBezTo>
                        <a:pt x="619112" y="284205"/>
                        <a:pt x="417285" y="335692"/>
                        <a:pt x="283420" y="395416"/>
                      </a:cubicBezTo>
                      <a:cubicBezTo>
                        <a:pt x="149555" y="455140"/>
                        <a:pt x="23928" y="580767"/>
                        <a:pt x="23928" y="580767"/>
                      </a:cubicBezTo>
                      <a:cubicBezTo>
                        <a:pt x="-21380" y="619897"/>
                        <a:pt x="11571" y="630194"/>
                        <a:pt x="11571" y="630194"/>
                      </a:cubicBezTo>
                      <a:cubicBezTo>
                        <a:pt x="17749" y="638432"/>
                        <a:pt x="60998" y="630194"/>
                        <a:pt x="60998" y="630194"/>
                      </a:cubicBezTo>
                      <a:lnTo>
                        <a:pt x="456415" y="642551"/>
                      </a:lnTo>
                    </a:path>
                  </a:pathLst>
                </a:custGeom>
                <a:noFill/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Freeform 56">
                  <a:extLst>
                    <a:ext uri="{FF2B5EF4-FFF2-40B4-BE49-F238E27FC236}">
                      <a16:creationId xmlns:a16="http://schemas.microsoft.com/office/drawing/2014/main" id="{5A291630-B225-544A-A6C6-47A8B110E6F7}"/>
                    </a:ext>
                  </a:extLst>
                </p:cNvPr>
                <p:cNvSpPr/>
                <p:nvPr/>
              </p:nvSpPr>
              <p:spPr>
                <a:xfrm flipV="1">
                  <a:off x="7538407" y="2230601"/>
                  <a:ext cx="2346998" cy="541759"/>
                </a:xfrm>
                <a:custGeom>
                  <a:avLst/>
                  <a:gdLst>
                    <a:gd name="connsiteX0" fmla="*/ 2346998 w 2346998"/>
                    <a:gd name="connsiteY0" fmla="*/ 0 h 642551"/>
                    <a:gd name="connsiteX1" fmla="*/ 1531452 w 2346998"/>
                    <a:gd name="connsiteY1" fmla="*/ 24713 h 642551"/>
                    <a:gd name="connsiteX2" fmla="*/ 827117 w 2346998"/>
                    <a:gd name="connsiteY2" fmla="*/ 222421 h 642551"/>
                    <a:gd name="connsiteX3" fmla="*/ 283420 w 2346998"/>
                    <a:gd name="connsiteY3" fmla="*/ 395416 h 642551"/>
                    <a:gd name="connsiteX4" fmla="*/ 23928 w 2346998"/>
                    <a:gd name="connsiteY4" fmla="*/ 580767 h 642551"/>
                    <a:gd name="connsiteX5" fmla="*/ 11571 w 2346998"/>
                    <a:gd name="connsiteY5" fmla="*/ 630194 h 642551"/>
                    <a:gd name="connsiteX6" fmla="*/ 60998 w 2346998"/>
                    <a:gd name="connsiteY6" fmla="*/ 630194 h 642551"/>
                    <a:gd name="connsiteX7" fmla="*/ 456415 w 2346998"/>
                    <a:gd name="connsiteY7" fmla="*/ 642551 h 642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46998" h="642551">
                      <a:moveTo>
                        <a:pt x="2346998" y="0"/>
                      </a:moveTo>
                      <a:lnTo>
                        <a:pt x="1531452" y="24713"/>
                      </a:lnTo>
                      <a:cubicBezTo>
                        <a:pt x="1278138" y="61783"/>
                        <a:pt x="1035122" y="160637"/>
                        <a:pt x="827117" y="222421"/>
                      </a:cubicBezTo>
                      <a:cubicBezTo>
                        <a:pt x="619112" y="284205"/>
                        <a:pt x="417285" y="335692"/>
                        <a:pt x="283420" y="395416"/>
                      </a:cubicBezTo>
                      <a:cubicBezTo>
                        <a:pt x="149555" y="455140"/>
                        <a:pt x="23928" y="580767"/>
                        <a:pt x="23928" y="580767"/>
                      </a:cubicBezTo>
                      <a:cubicBezTo>
                        <a:pt x="-21380" y="619897"/>
                        <a:pt x="11571" y="630194"/>
                        <a:pt x="11571" y="630194"/>
                      </a:cubicBezTo>
                      <a:cubicBezTo>
                        <a:pt x="17749" y="638432"/>
                        <a:pt x="60998" y="630194"/>
                        <a:pt x="60998" y="630194"/>
                      </a:cubicBezTo>
                      <a:lnTo>
                        <a:pt x="456415" y="642551"/>
                      </a:lnTo>
                    </a:path>
                  </a:pathLst>
                </a:custGeom>
                <a:noFill/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54A1DEC-B214-A34C-949D-4D683374E88A}"/>
                </a:ext>
              </a:extLst>
            </p:cNvPr>
            <p:cNvSpPr txBox="1"/>
            <p:nvPr/>
          </p:nvSpPr>
          <p:spPr>
            <a:xfrm>
              <a:off x="6873272" y="1065408"/>
              <a:ext cx="3724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Self-injection of background electrons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5A23ED0-6DDD-0A42-AC05-F5ACB894E9EB}"/>
              </a:ext>
            </a:extLst>
          </p:cNvPr>
          <p:cNvSpPr txBox="1"/>
          <p:nvPr/>
        </p:nvSpPr>
        <p:spPr>
          <a:xfrm>
            <a:off x="3095677" y="1140625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Plasma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72A0E0-ECB4-F547-A87F-D9EAB3D78B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90" y="1008176"/>
            <a:ext cx="7289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0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71F9820-6FCE-A343-B327-E8BE589B2AB9}"/>
              </a:ext>
            </a:extLst>
          </p:cNvPr>
          <p:cNvCxnSpPr/>
          <p:nvPr/>
        </p:nvCxnSpPr>
        <p:spPr>
          <a:xfrm>
            <a:off x="502093" y="967911"/>
            <a:ext cx="1109557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064807EC-1C93-E147-8273-3FF757844F91}"/>
              </a:ext>
            </a:extLst>
          </p:cNvPr>
          <p:cNvSpPr txBox="1"/>
          <p:nvPr/>
        </p:nvSpPr>
        <p:spPr>
          <a:xfrm>
            <a:off x="0" y="6193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Plasma-based collider and LPA FEL both critically rely on the six-dimensional charge distribution, and its ability to be manipulated and controlled. 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14788E0-96A9-1147-9927-F70A96C63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80" y="1161216"/>
            <a:ext cx="4352331" cy="283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DE4E2C-1AB9-1743-B12B-2498D988630C}"/>
              </a:ext>
            </a:extLst>
          </p:cNvPr>
          <p:cNvSpPr txBox="1"/>
          <p:nvPr/>
        </p:nvSpPr>
        <p:spPr>
          <a:xfrm>
            <a:off x="4711652" y="1010973"/>
            <a:ext cx="726833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dE/E in a spatio-temporal bunch slice should be &lt;ρ (~0.1%)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dE/E at few-%: disperse particles transversely or longitudinally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Charge density drops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ρ</a:t>
            </a:r>
            <a:r>
              <a:rPr lang="en-US" dirty="0">
                <a:sym typeface="Wingdings" pitchFamily="2" charset="2"/>
              </a:rPr>
              <a:t> decreases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Find optimum dispersion based on 6D charge distribution f(x,y,z,px,py,pz)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Quality &amp; control of f(x,y,z,px,py,pz) is also critical in 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applying plasma-based accelerators to future 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collider concepts (charge density, current profile)</a:t>
            </a:r>
          </a:p>
          <a:p>
            <a:r>
              <a:rPr lang="en-US" b="1" dirty="0">
                <a:sym typeface="Wingdings" pitchFamily="2" charset="2"/>
              </a:rPr>
              <a:t>On AAC roadmap and in AAC strategy report</a:t>
            </a:r>
          </a:p>
          <a:p>
            <a:endParaRPr lang="en-US" dirty="0">
              <a:sym typeface="Wingdings" pitchFamily="2" charset="2"/>
            </a:endParaRPr>
          </a:p>
          <a:p>
            <a:br>
              <a:rPr lang="en-US" dirty="0">
                <a:sym typeface="Wingdings" pitchFamily="2" charset="2"/>
              </a:rPr>
            </a:br>
            <a:br>
              <a:rPr lang="en-US" dirty="0">
                <a:sym typeface="Wingdings" pitchFamily="2" charset="2"/>
              </a:rPr>
            </a:br>
            <a:br>
              <a:rPr lang="en-US" dirty="0">
                <a:sym typeface="Wingdings" pitchFamily="2" charset="2"/>
              </a:rPr>
            </a:br>
            <a:endParaRPr lang="en-US" dirty="0"/>
          </a:p>
        </p:txBody>
      </p:sp>
      <p:grpSp>
        <p:nvGrpSpPr>
          <p:cNvPr id="80" name="Group 27">
            <a:extLst>
              <a:ext uri="{FF2B5EF4-FFF2-40B4-BE49-F238E27FC236}">
                <a16:creationId xmlns:a16="http://schemas.microsoft.com/office/drawing/2014/main" id="{609267BD-5434-104F-B60E-AA2B4906D9C4}"/>
              </a:ext>
            </a:extLst>
          </p:cNvPr>
          <p:cNvGrpSpPr/>
          <p:nvPr/>
        </p:nvGrpSpPr>
        <p:grpSpPr>
          <a:xfrm>
            <a:off x="-80780" y="4192200"/>
            <a:ext cx="7414950" cy="2459750"/>
            <a:chOff x="1834114" y="3546418"/>
            <a:chExt cx="10786998" cy="3308073"/>
          </a:xfrm>
        </p:grpSpPr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6F4267E1-1F82-AF43-982D-C3F694B32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34114" y="3958195"/>
              <a:ext cx="10786998" cy="2896296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F9778D6-1A98-3B47-B39A-9D3C1B5F49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4503" y="3546418"/>
              <a:ext cx="2407895" cy="538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000" dirty="0"/>
                <a:t>Maier </a:t>
              </a:r>
              <a:r>
                <a:rPr lang="en-US" sz="1000" i="1" dirty="0"/>
                <a:t>et al. </a:t>
              </a:r>
              <a:r>
                <a:rPr lang="en-US" sz="1000" dirty="0"/>
                <a:t>PRX 2012, Schroeder </a:t>
              </a:r>
              <a:r>
                <a:rPr lang="en-US" sz="1000" i="1" dirty="0"/>
                <a:t>et al. </a:t>
              </a:r>
              <a:r>
                <a:rPr lang="en-US" sz="1000" dirty="0"/>
                <a:t>FEL2013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2F91F18-8CAA-7E4A-9A71-9632072E2FD8}"/>
              </a:ext>
            </a:extLst>
          </p:cNvPr>
          <p:cNvGrpSpPr/>
          <p:nvPr/>
        </p:nvGrpSpPr>
        <p:grpSpPr>
          <a:xfrm>
            <a:off x="1081970" y="4032042"/>
            <a:ext cx="1685109" cy="2549614"/>
            <a:chOff x="10019211" y="3944383"/>
            <a:chExt cx="1685109" cy="2549614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0854DA89-1F34-2347-AE7E-1B6195DB8C05}"/>
                </a:ext>
              </a:extLst>
            </p:cNvPr>
            <p:cNvSpPr/>
            <p:nvPr/>
          </p:nvSpPr>
          <p:spPr>
            <a:xfrm>
              <a:off x="10019211" y="3957446"/>
              <a:ext cx="1685109" cy="25365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A7288CCA-25EB-1F44-BBC3-6B727EDB5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15992" y="4336131"/>
              <a:ext cx="1481676" cy="2144803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B99FF242-11BE-6F46-A01A-648D6A16CDBE}"/>
                </a:ext>
              </a:extLst>
            </p:cNvPr>
            <p:cNvSpPr txBox="1"/>
            <p:nvPr/>
          </p:nvSpPr>
          <p:spPr>
            <a:xfrm>
              <a:off x="10115992" y="3944383"/>
              <a:ext cx="134684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Smith et al. JAP 1979</a:t>
              </a:r>
              <a:br>
                <a:rPr lang="en-US" sz="1000" dirty="0"/>
              </a:br>
              <a:r>
                <a:rPr lang="en-US" sz="1000" dirty="0"/>
                <a:t>Huang et al. PRL 2012</a:t>
              </a:r>
            </a:p>
            <a:p>
              <a:endParaRPr lang="en-US" sz="1000" i="1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6C3F7FF-2F58-424F-9572-D3A76D4FFB28}"/>
              </a:ext>
            </a:extLst>
          </p:cNvPr>
          <p:cNvGrpSpPr/>
          <p:nvPr/>
        </p:nvGrpSpPr>
        <p:grpSpPr>
          <a:xfrm>
            <a:off x="7197634" y="3631473"/>
            <a:ext cx="4954748" cy="3230263"/>
            <a:chOff x="7197634" y="3631473"/>
            <a:chExt cx="4954748" cy="3230263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C53C4872-7305-D343-80F2-221FD2A2F080}"/>
                </a:ext>
              </a:extLst>
            </p:cNvPr>
            <p:cNvGrpSpPr/>
            <p:nvPr/>
          </p:nvGrpSpPr>
          <p:grpSpPr>
            <a:xfrm>
              <a:off x="7197634" y="3631473"/>
              <a:ext cx="4954748" cy="3203779"/>
              <a:chOff x="151856" y="2071715"/>
              <a:chExt cx="7331754" cy="4327996"/>
            </a:xfrm>
          </p:grpSpPr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19DB2D5F-F7F3-1249-8B63-5F1CC77BDF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1856" y="2071715"/>
                <a:ext cx="7331754" cy="4327996"/>
              </a:xfrm>
              <a:prstGeom prst="rect">
                <a:avLst/>
              </a:prstGeom>
            </p:spPr>
          </p:pic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A7462E8B-20CB-024A-869A-6C2F582570CC}"/>
                  </a:ext>
                </a:extLst>
              </p:cNvPr>
              <p:cNvSpPr/>
              <p:nvPr/>
            </p:nvSpPr>
            <p:spPr>
              <a:xfrm rot="2292076" flipH="1">
                <a:off x="3219781" y="3405128"/>
                <a:ext cx="120426" cy="442234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</p:grp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32ECEE7C-E9AE-AA4C-BB63-2693CC9795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97202" y="6615515"/>
              <a:ext cx="165518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000" dirty="0"/>
                <a:t>Lundh </a:t>
              </a:r>
              <a:r>
                <a:rPr lang="en-US" sz="1000" i="1" dirty="0"/>
                <a:t>et al</a:t>
              </a:r>
              <a:r>
                <a:rPr lang="en-US" sz="1000" dirty="0"/>
                <a:t>. Nat. Phys. 2012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AA8DF1D8-14A5-F543-B4B2-BF9018DEE9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0139" y="993174"/>
            <a:ext cx="4582950" cy="305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2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5CE365-9328-FD49-9872-82186138F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8" y="1111662"/>
            <a:ext cx="8298492" cy="163152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1F327D-57B7-594D-AD61-0DE4CBD13417}"/>
              </a:ext>
            </a:extLst>
          </p:cNvPr>
          <p:cNvCxnSpPr/>
          <p:nvPr/>
        </p:nvCxnSpPr>
        <p:spPr>
          <a:xfrm>
            <a:off x="502093" y="967911"/>
            <a:ext cx="1109557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06CB7C9-62DE-C843-869E-C3185858E111}"/>
              </a:ext>
            </a:extLst>
          </p:cNvPr>
          <p:cNvSpPr txBox="1"/>
          <p:nvPr/>
        </p:nvSpPr>
        <p:spPr>
          <a:xfrm>
            <a:off x="0" y="6193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Mono-chromatic Thomson-scattered radiation: high-impact societal applications, and unique diagnostic into plasma-accelerator beam parameters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73B7AA-6028-7B4D-AD0E-08BB15686DF3}"/>
              </a:ext>
            </a:extLst>
          </p:cNvPr>
          <p:cNvSpPr txBox="1"/>
          <p:nvPr/>
        </p:nvSpPr>
        <p:spPr>
          <a:xfrm>
            <a:off x="275386" y="2781389"/>
            <a:ext cx="5348387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203BE2"/>
              </a:buClr>
            </a:pPr>
            <a:r>
              <a:rPr lang="en-US" dirty="0">
                <a:solidFill>
                  <a:srgbClr val="000000"/>
                </a:solidFill>
                <a:latin typeface="+mn-lt"/>
                <a:cs typeface="Helvetica"/>
              </a:rPr>
              <a:t>Application: Compact, quasi-monoenergetic, mrad photon sources at &gt;MeV photon energies benefit nuclear signatures</a:t>
            </a:r>
          </a:p>
          <a:p>
            <a:pPr marL="285750" indent="-285750">
              <a:buClr>
                <a:srgbClr val="203BE2"/>
              </a:buClr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+mn-lt"/>
              </a:rPr>
              <a:t>Radiography, photo-fission &amp; nuclear resonance </a:t>
            </a:r>
            <a:r>
              <a:rPr lang="en-US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luorescence</a:t>
            </a:r>
          </a:p>
          <a:p>
            <a:pPr marL="285750" indent="-285750">
              <a:buClr>
                <a:srgbClr val="203BE2"/>
              </a:buClr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+mn-lt"/>
                <a:cs typeface="Helvetica"/>
              </a:rPr>
              <a:t>Can be exploited for security, industrial, and medical applications, </a:t>
            </a:r>
            <a:r>
              <a:rPr lang="en-US" i="1" dirty="0">
                <a:solidFill>
                  <a:srgbClr val="000000"/>
                </a:solidFill>
                <a:latin typeface="+mn-lt"/>
                <a:cs typeface="Helvetica"/>
              </a:rPr>
              <a:t>i.e.</a:t>
            </a:r>
            <a:r>
              <a:rPr lang="en-US" dirty="0">
                <a:solidFill>
                  <a:srgbClr val="000000"/>
                </a:solidFill>
                <a:latin typeface="+mn-lt"/>
                <a:cs typeface="Helvetica"/>
              </a:rPr>
              <a:t> reduced-exposure &amp; improved-specificity organ &amp; tissue imaging.</a:t>
            </a:r>
          </a:p>
          <a:p>
            <a:pPr marL="285750" indent="-285750">
              <a:buClr>
                <a:srgbClr val="203BE2"/>
              </a:buClr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Strong case for industrial partnership!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94ABCFF-50E0-5E48-8ADF-3E119C1064F7}"/>
              </a:ext>
            </a:extLst>
          </p:cNvPr>
          <p:cNvGrpSpPr/>
          <p:nvPr/>
        </p:nvGrpSpPr>
        <p:grpSpPr>
          <a:xfrm>
            <a:off x="6049880" y="4032017"/>
            <a:ext cx="5997210" cy="2632828"/>
            <a:chOff x="251190" y="4169843"/>
            <a:chExt cx="5997210" cy="26328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00E2D4-FBA5-7D49-8BF0-5A1856477BE6}"/>
                </a:ext>
              </a:extLst>
            </p:cNvPr>
            <p:cNvGrpSpPr/>
            <p:nvPr/>
          </p:nvGrpSpPr>
          <p:grpSpPr>
            <a:xfrm>
              <a:off x="251190" y="4169843"/>
              <a:ext cx="5670931" cy="2596214"/>
              <a:chOff x="251190" y="4602361"/>
              <a:chExt cx="5670931" cy="2596214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EBC6DCC5-78EC-024B-A9FB-5E04C2449602}"/>
                  </a:ext>
                </a:extLst>
              </p:cNvPr>
              <p:cNvGrpSpPr/>
              <p:nvPr/>
            </p:nvGrpSpPr>
            <p:grpSpPr>
              <a:xfrm>
                <a:off x="283321" y="5386049"/>
                <a:ext cx="1427895" cy="926050"/>
                <a:chOff x="4493490" y="4987636"/>
                <a:chExt cx="1427895" cy="926050"/>
              </a:xfrm>
            </p:grpSpPr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1FACFCC5-24AD-8D4F-8183-2D95C6270A5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195455" y="4987636"/>
                  <a:ext cx="0" cy="622290"/>
                </a:xfrm>
                <a:prstGeom prst="straightConnector1">
                  <a:avLst/>
                </a:prstGeom>
                <a:solidFill>
                  <a:srgbClr val="618FFD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BB429F76-8269-4343-AF3E-00DFDE977217}"/>
                    </a:ext>
                  </a:extLst>
                </p:cNvPr>
                <p:cNvSpPr/>
                <p:nvPr/>
              </p:nvSpPr>
              <p:spPr>
                <a:xfrm>
                  <a:off x="4493490" y="5575132"/>
                  <a:ext cx="1427895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Arial" charset="0"/>
                      <a:cs typeface="Arial" charset="0"/>
                      <a:sym typeface="Symbol" charset="2"/>
                    </a:rPr>
                    <a:t>e- divergence</a:t>
                  </a: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F7D1CE8-8F12-E84B-AA2E-7B8B1000A4E7}"/>
                  </a:ext>
                </a:extLst>
              </p:cNvPr>
              <p:cNvGrpSpPr/>
              <p:nvPr/>
            </p:nvGrpSpPr>
            <p:grpSpPr>
              <a:xfrm>
                <a:off x="1913077" y="5411448"/>
                <a:ext cx="1792879" cy="1046735"/>
                <a:chOff x="6123246" y="5013035"/>
                <a:chExt cx="1792879" cy="1046735"/>
              </a:xfrm>
            </p:grpSpPr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7737C15A-77B7-3F46-A031-958D69A2866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6236855" y="5013035"/>
                  <a:ext cx="0" cy="691131"/>
                </a:xfrm>
                <a:prstGeom prst="straightConnector1">
                  <a:avLst/>
                </a:prstGeom>
                <a:solidFill>
                  <a:srgbClr val="618FFD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E4D9ECA0-60C9-0249-A2A2-D7DA96EC5994}"/>
                    </a:ext>
                  </a:extLst>
                </p:cNvPr>
                <p:cNvSpPr/>
                <p:nvPr/>
              </p:nvSpPr>
              <p:spPr>
                <a:xfrm>
                  <a:off x="6123246" y="5721216"/>
                  <a:ext cx="179287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Arial" charset="0"/>
                      <a:cs typeface="Arial" charset="0"/>
                      <a:sym typeface="Symbol" charset="2"/>
                    </a:rPr>
                    <a:t>e-  energy spread </a:t>
                  </a: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CAFFE07D-55D2-9649-A44A-05E92430F857}"/>
                  </a:ext>
                </a:extLst>
              </p:cNvPr>
              <p:cNvGrpSpPr/>
              <p:nvPr/>
            </p:nvGrpSpPr>
            <p:grpSpPr>
              <a:xfrm>
                <a:off x="2898249" y="5306601"/>
                <a:ext cx="1576072" cy="837804"/>
                <a:chOff x="6546711" y="4922981"/>
                <a:chExt cx="1576072" cy="837804"/>
              </a:xfrm>
            </p:grpSpPr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218BBB04-57FE-EC47-B39C-2425CBA0CAA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6954983" y="4922981"/>
                  <a:ext cx="7597" cy="515390"/>
                </a:xfrm>
                <a:prstGeom prst="straightConnector1">
                  <a:avLst/>
                </a:prstGeom>
                <a:solidFill>
                  <a:srgbClr val="618FFD"/>
                </a:solidFill>
                <a:ln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760E10EB-3AE6-C94F-8438-E68E6B8FC5F3}"/>
                    </a:ext>
                  </a:extLst>
                </p:cNvPr>
                <p:cNvSpPr/>
                <p:nvPr/>
              </p:nvSpPr>
              <p:spPr>
                <a:xfrm>
                  <a:off x="6546711" y="5422231"/>
                  <a:ext cx="157607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ea typeface="Arial" charset="0"/>
                      <a:cs typeface="Arial" charset="0"/>
                      <a:sym typeface="Symbol" charset="2"/>
                    </a:rPr>
                    <a:t>laser amplitude</a:t>
                  </a: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CBEDFDFE-B92A-E649-B45D-C1BE75DCFB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3321" y="4602361"/>
                <a:ext cx="5577547" cy="790604"/>
              </a:xfrm>
              <a:prstGeom prst="rect">
                <a:avLst/>
              </a:prstGeom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54CBC21-FA6C-7845-803B-A27938681534}"/>
                  </a:ext>
                </a:extLst>
              </p:cNvPr>
              <p:cNvSpPr/>
              <p:nvPr/>
            </p:nvSpPr>
            <p:spPr>
              <a:xfrm>
                <a:off x="251190" y="6829243"/>
                <a:ext cx="40927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Arial" charset="0"/>
                    <a:cs typeface="Arial" charset="0"/>
                    <a:sym typeface="Symbol" charset="2"/>
                  </a:rPr>
                  <a:t>Narrow</a:t>
                </a: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charset="2"/>
                    <a:ea typeface="Arial" charset="0"/>
                    <a:cs typeface="Symbol" charset="2"/>
                    <a:sym typeface="Symbol" charset="2"/>
                  </a:rPr>
                  <a:t> D</a:t>
                </a: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Arial" charset="0"/>
                    <a:cs typeface="Arial" charset="0"/>
                    <a:sym typeface="Symbol" charset="2"/>
                  </a:rPr>
                  <a:t>E</a:t>
                </a:r>
                <a:r>
                  <a:rPr kumimoji="0" lang="en-US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charset="2"/>
                    <a:ea typeface="Arial" charset="0"/>
                    <a:cs typeface="Symbol" charset="2"/>
                    <a:sym typeface="Symbol" charset="2"/>
                  </a:rPr>
                  <a:t>g</a:t>
                </a: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Arial" charset="0"/>
                    <a:cs typeface="Arial" charset="0"/>
                    <a:sym typeface="Symbol" charset="2"/>
                  </a:rPr>
                  <a:t> requires high quality e-beam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24248BE-014A-D64A-99CC-D8C7B7E46343}"/>
                  </a:ext>
                </a:extLst>
              </p:cNvPr>
              <p:cNvSpPr/>
              <p:nvPr/>
            </p:nvSpPr>
            <p:spPr>
              <a:xfrm>
                <a:off x="5404030" y="4891451"/>
                <a:ext cx="518091" cy="338554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Arial" charset="0"/>
                    <a:cs typeface="Arial" charset="0"/>
                    <a:sym typeface="Symbol" charset="2"/>
                  </a:rPr>
                  <a:t>BW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006279C-84D6-4943-B452-4221643E9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16337" y="4953000"/>
              <a:ext cx="1632063" cy="1849671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9B24FF5F-56CE-2A4B-A16C-F61E058134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5157" y="5532235"/>
            <a:ext cx="1324394" cy="9924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3F537EA-56C4-F340-B0FD-8F2D17975E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386" y="5504115"/>
            <a:ext cx="1572755" cy="9924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AD68DB6-EB1D-1943-819E-027B0D8D14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9949" y="5523009"/>
            <a:ext cx="1500592" cy="9911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BC067F8-0B64-A840-A30C-5A8B97F1635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108"/>
          <a:stretch/>
        </p:blipFill>
        <p:spPr>
          <a:xfrm>
            <a:off x="5031719" y="5522789"/>
            <a:ext cx="666008" cy="991351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CB026875-9A66-FC40-B3A3-6F65BD865F22}"/>
              </a:ext>
            </a:extLst>
          </p:cNvPr>
          <p:cNvGrpSpPr/>
          <p:nvPr/>
        </p:nvGrpSpPr>
        <p:grpSpPr>
          <a:xfrm>
            <a:off x="8152103" y="981040"/>
            <a:ext cx="4034296" cy="3693319"/>
            <a:chOff x="8152103" y="981040"/>
            <a:chExt cx="4034296" cy="369331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9240F39-4B2B-C34B-BC39-89BD3AE3888A}"/>
                </a:ext>
              </a:extLst>
            </p:cNvPr>
            <p:cNvSpPr txBox="1"/>
            <p:nvPr/>
          </p:nvSpPr>
          <p:spPr>
            <a:xfrm>
              <a:off x="8152103" y="981040"/>
              <a:ext cx="3578780" cy="36933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203BE2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2"/>
                  </a:solidFill>
                </a:rPr>
                <a:t>Thomson spectrum critically depends on electron beam parameters (emittance, energy spread)</a:t>
              </a:r>
            </a:p>
            <a:p>
              <a:pPr marL="285750" indent="-285750">
                <a:buClr>
                  <a:srgbClr val="203BE2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2"/>
                  </a:solidFill>
                </a:rPr>
                <a:t>Relies on ability to control spatio-temporal beam-beam overlap (</a:t>
              </a:r>
              <a:r>
                <a:rPr lang="en-US" dirty="0">
                  <a:solidFill>
                    <a:schemeClr val="tx2"/>
                  </a:solidFill>
                  <a:sym typeface="Wingdings" pitchFamily="2" charset="2"/>
                </a:rPr>
                <a:t> </a:t>
              </a:r>
              <a:r>
                <a:rPr lang="en-US" dirty="0">
                  <a:solidFill>
                    <a:schemeClr val="tx2"/>
                  </a:solidFill>
                </a:rPr>
                <a:t>collider staging, LPA stability, novel LPA injection schemes)</a:t>
              </a:r>
            </a:p>
            <a:p>
              <a:pPr marL="285750" indent="-285750">
                <a:buClr>
                  <a:srgbClr val="203BE2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2"/>
                  </a:solidFill>
                </a:rPr>
                <a:t>Gamma rays can be exploited for advanced methods of muon beam production</a:t>
              </a:r>
            </a:p>
            <a:p>
              <a:pPr marL="285750" indent="-285750">
                <a:buClr>
                  <a:srgbClr val="203BE2"/>
                </a:buClr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2"/>
                </a:solidFill>
              </a:endParaRPr>
            </a:p>
            <a:p>
              <a:pPr>
                <a:buClr>
                  <a:srgbClr val="203BE2"/>
                </a:buClr>
              </a:pP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D164F92-8DDA-714F-95B2-F72921DFFC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11764" y="3804337"/>
              <a:ext cx="207463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000" dirty="0"/>
                <a:t>Schumaker </a:t>
              </a:r>
              <a:r>
                <a:rPr lang="en-US" sz="1000" i="1" dirty="0"/>
                <a:t>et al</a:t>
              </a:r>
              <a:r>
                <a:rPr lang="en-US" sz="1000" dirty="0"/>
                <a:t>. New. J. Phys.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33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1973150-E6DD-F345-9403-E549FB2D7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843" y="771966"/>
            <a:ext cx="5204392" cy="282132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1F327D-57B7-594D-AD61-0DE4CBD13417}"/>
              </a:ext>
            </a:extLst>
          </p:cNvPr>
          <p:cNvCxnSpPr/>
          <p:nvPr/>
        </p:nvCxnSpPr>
        <p:spPr>
          <a:xfrm>
            <a:off x="502093" y="967911"/>
            <a:ext cx="1109557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06CB7C9-62DE-C843-869E-C3185858E111}"/>
              </a:ext>
            </a:extLst>
          </p:cNvPr>
          <p:cNvSpPr txBox="1"/>
          <p:nvPr/>
        </p:nvSpPr>
        <p:spPr>
          <a:xfrm>
            <a:off x="0" y="6193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Betatron Radiation: intense (&gt;1e9 φ/shot) &amp; broad-bandwidth (10s keV) &amp; hyper-spectral.</a:t>
            </a:r>
          </a:p>
          <a:p>
            <a:pPr algn="ctr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Industrial applications: medical and biological imaging, high-energy density science.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E408BA-110D-144F-9864-4DE6F66ED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85" y="1140097"/>
            <a:ext cx="5204392" cy="34114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054D21-29F7-464F-85C9-9779D5D82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777" y="1439954"/>
            <a:ext cx="3232066" cy="183202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FB0D9C1-D866-3F4E-8088-C8E01FC8AEC7}"/>
              </a:ext>
            </a:extLst>
          </p:cNvPr>
          <p:cNvGrpSpPr/>
          <p:nvPr/>
        </p:nvGrpSpPr>
        <p:grpSpPr>
          <a:xfrm>
            <a:off x="6345534" y="3429000"/>
            <a:ext cx="5846466" cy="3429000"/>
            <a:chOff x="6345534" y="3429000"/>
            <a:chExt cx="5846466" cy="34290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6A0E103-37F1-0F41-834D-CF11644E4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09100" y="4508500"/>
              <a:ext cx="2882900" cy="234950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6A904EA-F606-8041-A4F6-DDD704D90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45534" y="4432300"/>
              <a:ext cx="2844800" cy="2425700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38433BA-8175-A043-B09A-BC589D198939}"/>
                </a:ext>
              </a:extLst>
            </p:cNvPr>
            <p:cNvGrpSpPr/>
            <p:nvPr/>
          </p:nvGrpSpPr>
          <p:grpSpPr>
            <a:xfrm>
              <a:off x="8405056" y="3429000"/>
              <a:ext cx="1689323" cy="1626281"/>
              <a:chOff x="3801182" y="1620130"/>
              <a:chExt cx="3767560" cy="3767560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117794F-78E9-334D-B6B5-BC7761C6E5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flipH="1">
                <a:off x="5968071" y="3638049"/>
                <a:ext cx="256521" cy="252231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68F7B139-02D7-094C-B63B-21924BEC2D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flipH="1">
                <a:off x="5731692" y="3588289"/>
                <a:ext cx="256521" cy="252231"/>
              </a:xfrm>
              <a:prstGeom prst="rect">
                <a:avLst/>
              </a:prstGeom>
            </p:spPr>
          </p:pic>
          <p:pic>
            <p:nvPicPr>
              <p:cNvPr id="15" name="Picture 2" descr="Sphere - Wikipedia">
                <a:extLst>
                  <a:ext uri="{FF2B5EF4-FFF2-40B4-BE49-F238E27FC236}">
                    <a16:creationId xmlns:a16="http://schemas.microsoft.com/office/drawing/2014/main" id="{65A9981B-1971-3C43-B673-B1A8EAC4DC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1182" y="1620130"/>
                <a:ext cx="3767560" cy="3767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8AD3BFF-0B4D-694B-ADE4-90C0684714F4}"/>
              </a:ext>
            </a:extLst>
          </p:cNvPr>
          <p:cNvSpPr txBox="1"/>
          <p:nvPr/>
        </p:nvSpPr>
        <p:spPr>
          <a:xfrm>
            <a:off x="-5885" y="4551512"/>
            <a:ext cx="66783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Small source size ideal for lens- &amp; optics-free phase-contrast imaging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Single-shot hyper-spectral imaging applications at &lt;</a:t>
            </a:r>
            <a:r>
              <a:rPr lang="en-US" dirty="0">
                <a:latin typeface="Symbol" pitchFamily="2" charset="2"/>
                <a:sym typeface="Wingdings" pitchFamily="2" charset="2"/>
              </a:rPr>
              <a:t>m</a:t>
            </a:r>
            <a:r>
              <a:rPr lang="en-US" dirty="0">
                <a:sym typeface="Wingdings" pitchFamily="2" charset="2"/>
              </a:rPr>
              <a:t>m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Collider relevance: direct probe of source size and electron dynamics inside the plasma accelerator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Like FEL &amp; Thomson: a benchmark for LPA stability, control, novel injection concepts (two-color ionization),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Develop collaboration with industry for high-impact capabilities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62655E9-0EDE-024B-9851-40D74B72F0FA}"/>
              </a:ext>
            </a:extLst>
          </p:cNvPr>
          <p:cNvGrpSpPr/>
          <p:nvPr/>
        </p:nvGrpSpPr>
        <p:grpSpPr>
          <a:xfrm>
            <a:off x="6672431" y="1030279"/>
            <a:ext cx="5036919" cy="3020618"/>
            <a:chOff x="6672431" y="1030279"/>
            <a:chExt cx="5036919" cy="302061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3840258-A335-994E-815C-E5D4F4771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72431" y="1030279"/>
              <a:ext cx="5036919" cy="3020618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86BC995-984A-0842-AA7A-2BBCDB147FA8}"/>
                </a:ext>
              </a:extLst>
            </p:cNvPr>
            <p:cNvSpPr txBox="1"/>
            <p:nvPr/>
          </p:nvSpPr>
          <p:spPr>
            <a:xfrm>
              <a:off x="9937918" y="1088973"/>
              <a:ext cx="16597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Schroeder, PRAB (2014)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7A2642C-E186-E44D-AEFC-4A148A65DA46}"/>
              </a:ext>
            </a:extLst>
          </p:cNvPr>
          <p:cNvSpPr txBox="1"/>
          <p:nvPr/>
        </p:nvSpPr>
        <p:spPr>
          <a:xfrm>
            <a:off x="364252" y="1129533"/>
            <a:ext cx="11345098" cy="313932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Near-term efforts to be pursued by the LPA community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Explore </a:t>
            </a:r>
            <a:r>
              <a:rPr lang="en-US" b="1" dirty="0">
                <a:sym typeface="Wingdings" pitchFamily="2" charset="2"/>
              </a:rPr>
              <a:t>new LPA injection regimes </a:t>
            </a:r>
            <a:r>
              <a:rPr lang="en-US" dirty="0">
                <a:sym typeface="Wingdings" pitchFamily="2" charset="2"/>
              </a:rPr>
              <a:t>for improved quality (i.e. two-color ionization)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LPA 2.0: take advantage of stability &amp; control with </a:t>
            </a:r>
            <a:r>
              <a:rPr lang="en-US" b="1" dirty="0">
                <a:sym typeface="Wingdings" pitchFamily="2" charset="2"/>
              </a:rPr>
              <a:t>active feedback and machine learning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On the “</a:t>
            </a:r>
            <a:r>
              <a:rPr lang="en-US" b="1" dirty="0">
                <a:sym typeface="Wingdings" pitchFamily="2" charset="2"/>
              </a:rPr>
              <a:t>pre-LPA</a:t>
            </a:r>
            <a:r>
              <a:rPr lang="en-US" dirty="0">
                <a:sym typeface="Wingdings" pitchFamily="2" charset="2"/>
              </a:rPr>
              <a:t>” side: laser position/angle, wavefront, spatial mode, temporal/spectral phase, and plasma profile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On the “</a:t>
            </a:r>
            <a:r>
              <a:rPr lang="en-US" b="1" dirty="0">
                <a:sym typeface="Wingdings" pitchFamily="2" charset="2"/>
              </a:rPr>
              <a:t>post-LPA</a:t>
            </a:r>
            <a:r>
              <a:rPr lang="en-US" dirty="0">
                <a:sym typeface="Wingdings" pitchFamily="2" charset="2"/>
              </a:rPr>
              <a:t>” side: e-beam charge, pointing, size, profile, emittance, energy(spread), photon source parameters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Work with </a:t>
            </a:r>
            <a:r>
              <a:rPr lang="en-US" b="1" dirty="0">
                <a:sym typeface="Wingdings" pitchFamily="2" charset="2"/>
              </a:rPr>
              <a:t>industry</a:t>
            </a:r>
            <a:r>
              <a:rPr lang="en-US" dirty="0">
                <a:sym typeface="Wingdings" pitchFamily="2" charset="2"/>
              </a:rPr>
              <a:t> on light sources &amp; their commercial applications (and make HEP accelerator science benefit from improvements in diagnostics, control, feedback, etc.)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Divide complex projects (multi-GeV LPA, collider, FEL, etc.) in small &amp; exciting sub-projects, and work closer with pre-career high-school and college students for early-pipe-line engagement (targeting </a:t>
            </a:r>
            <a:r>
              <a:rPr lang="en-US" b="1" dirty="0">
                <a:sym typeface="Wingdings" pitchFamily="2" charset="2"/>
              </a:rPr>
              <a:t>increased diversity</a:t>
            </a:r>
            <a:r>
              <a:rPr lang="en-US" dirty="0">
                <a:sym typeface="Wingdings" pitchFamily="2" charset="2"/>
              </a:rPr>
              <a:t>)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0681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5081</TotalTime>
  <Words>587</Words>
  <Application>Microsoft Macintosh PowerPoint</Application>
  <PresentationFormat>Widescreen</PresentationFormat>
  <Paragraphs>60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Franklin Gothic Book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Radiation Hydrodynamics, Hydrodynamics, and Laboratory Astrophysics</dc:title>
  <dc:creator>Carolyn Kuranz</dc:creator>
  <cp:lastModifiedBy>Jeroen</cp:lastModifiedBy>
  <cp:revision>351</cp:revision>
  <dcterms:created xsi:type="dcterms:W3CDTF">2017-08-11T13:44:41Z</dcterms:created>
  <dcterms:modified xsi:type="dcterms:W3CDTF">2020-09-22T17:55:36Z</dcterms:modified>
</cp:coreProperties>
</file>