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6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7"/>
    <p:restoredTop sz="94586"/>
  </p:normalViewPr>
  <p:slideViewPr>
    <p:cSldViewPr snapToGrid="0" snapToObjects="1">
      <p:cViewPr varScale="1">
        <p:scale>
          <a:sx n="93" d="100"/>
          <a:sy n="93" d="100"/>
        </p:scale>
        <p:origin x="22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53F7-C264-BF40-9271-6F4C4C612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BFFAE-9AA2-3140-9FAB-5E584BF3C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E8752-A933-1548-AA0A-39FF7C595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45D8A-01EA-F448-8313-6F05786E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B940A-5415-A84E-A94C-2052F840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9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4367-6D6D-C94D-973D-AD6F298E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4F625-A8F7-BC41-A5E0-11C3C4B8A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DC308-4127-CF46-A5E9-7C7B34A0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91E6-5862-E04D-9CA5-039FCD57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ED9D1-89A4-084F-80F6-A6AEC24A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22592-2945-E54D-891D-7E4500F3A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DA098-8FD8-8C41-828A-8F8FA24BC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900F9-185A-F94C-AE7D-86B8004D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259D2-6A2C-3343-B004-C2879FEB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C1C90-2ED5-4A47-A749-34034F56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0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1CCC9-18AC-0C48-9AA7-2A862373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C942-1B73-0B4A-BE5E-73CFA4AA2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1DF2B-4EB3-4A43-84F3-A48CCBE8E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AAAE8-332C-9242-B9BF-ED2CF67A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54606-D11F-194A-8298-7D2F6447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1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A551-BBE6-CB4C-B5D3-B0FBF0AA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E4186-6578-7A4E-BDCA-F66701DC3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82430-9A9B-4B44-964E-98964818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A42F0-88C2-B54F-BE7A-B0A577AD3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033E0-DED0-D549-A113-3E71583A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F0C6-AB2D-E542-9D73-E0C2AEB2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E9251-7D28-5E4D-AE65-2E6CF3606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1EBE2-F4CB-0343-B628-325C31264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D2493-12F8-E346-A426-838900C4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CAACA-D5BD-774D-966F-F469BAF6D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DC3B6-A256-5943-8279-2D6D07B9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9921-1E95-D447-8F5F-C34E8CBE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637A1-8E40-6E42-AA7E-35D43BFE4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E98F6-6DED-A845-AB5C-7C38C7453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284D7-C1CA-A44B-BEC0-62AE36502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F02A9-3D51-F04E-8E61-BD91E6176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C0F54-E1EE-AE49-8067-115D7467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72FBD-A506-E84B-B8B1-FE446AF44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3996C-2A7C-6C48-AC95-42E08438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8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E0209-1E89-F44C-8515-4EF7009F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9021A-2EB5-A14C-A2F4-1ED6EF5CB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37468-5547-4E45-A93C-7DECC4F5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92287-A01D-E24F-9E57-DFC3DCBC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2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CE423-2680-4042-AF26-42568D96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4F651-55C0-CF4C-B394-68DE51068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A3BCF-35E7-8545-9122-60F1E2374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8DC8-D495-BA44-8DDE-70F29A52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68F0D-A475-CD44-89C1-0A8C025E5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CCA53-8AA1-F14B-8E11-B33307D60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84021-DEED-DE42-96D2-115BCAAD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536F5-2283-B143-BF6C-2E1DDFBD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9BE5C-70F7-2E44-A52E-FFC81591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28A3-8858-0A41-8AAF-5FFE2B0B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32A56-CBA7-9549-A4F5-574971887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4CFED-AC66-524F-B9AD-F4F2C39E3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15663-942D-CE41-A178-CE5525EF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A1023-BE07-0A42-8C7D-05D702EA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70F81-E681-DB4A-9420-FA795E2B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0B0DE-1139-1443-9866-DF2F554F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490F3-8623-C641-87BA-C325808C0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99146-4C3B-F140-BFDC-670E4EB0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CDF26-69DB-3848-A0FA-6E86BB8A360F}" type="datetimeFigureOut">
              <a:rPr lang="en-US" smtClean="0"/>
              <a:t>9/17/20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3A47-3CA4-4F47-80BA-565D5FC03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56EA1-7C5C-764C-AEA0-749F7EF9E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28FA-A893-1D4C-AFC8-E1A2A16B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AEC8-F0A5-4941-BB30-2D624C968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5781"/>
            <a:ext cx="9144000" cy="1219055"/>
          </a:xfrm>
          <a:ln w="254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t"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Coulomb Crystals in Storage Rings for Quantum Information Science (QIS)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D65EE-822E-BD4D-B1DE-8FC25256B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731818"/>
            <a:ext cx="9601200" cy="482138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Kevin A. Brown*, J. Michael Brennan, George Mahler, François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Andrei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Nomerotski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Stephen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Peggs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Thomas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Olli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Shaftan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Silvia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Verdu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Andres,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(Brookhaven National Laboratory)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Alberto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Meglio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(CERN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openlab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Frank Zimmerman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(CERN)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 H.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Hoffstaetter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(Cornell University)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Sergei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Nagaitsev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Fermilab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/The University of Chicago)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Jonathan Jarvis, Valeri Lebedev, Giulio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Stancari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Alexander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Valishev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Fermilab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Giannessi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(INFN and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Elettra-Sincrotrone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Trieste)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Leonardo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Civale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Antoinette (Toni) Taylor, Stephen Milton, Nathan Moody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(Los Alamos National Laboratory)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Patric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Muggli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(Max-Planck-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Physik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München, Germany)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Biedron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(University of New Mexico)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Mats Larsson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(Stockholm University)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Robertazzi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(Stony Brook University)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Cary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(TechX Corporation)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Björn Manuel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Hegelich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(University of Texas, Austin)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Blinov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(University of Washington)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8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A3A2C3-4025-9A40-A4A7-B68A2700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" y="0"/>
            <a:ext cx="11777447" cy="828979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Ion Coulomb Crystals in Storage Rings for QIS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0A3F27-ADEF-2A4D-A0A1-2B83B6D2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752" y="757841"/>
            <a:ext cx="7051963" cy="4188228"/>
          </a:xfrm>
        </p:spPr>
        <p:txBody>
          <a:bodyPr>
            <a:normAutofit fontScale="92500" lnSpcReduction="20000"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Coulomb crystals (ICC) - chains of ions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cooled below the Doppler limit, but not to the point of the Lamb-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Dicke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 (i.e., to the resolved sideband limit)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quantum systems - not simulations</a:t>
            </a:r>
          </a:p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Exploit two quantum properties</a:t>
            </a:r>
          </a:p>
          <a:p>
            <a:pPr lvl="1"/>
            <a:r>
              <a:rPr 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external eigenstates (quantum phonon modes)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eigenstates (hyperfine spin states)</a:t>
            </a:r>
          </a:p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Decoherence?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states in trapped ions can persist for very long times (&gt;hour)</a:t>
            </a:r>
          </a:p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 - Yes.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exploit the coupling of the internal and external quantum states of the ions</a:t>
            </a:r>
          </a:p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go beyond Noisy Intermediate-Scale Quantum (NISQ) systems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computation with error correction can be implemented</a:t>
            </a:r>
          </a:p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Control &amp; Computing support for massive scale QIS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efficiently scale up - needs R&amp;D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26D851-AD27-564F-BD47-4DE5C1A8EBF9}"/>
              </a:ext>
            </a:extLst>
          </p:cNvPr>
          <p:cNvGrpSpPr/>
          <p:nvPr/>
        </p:nvGrpSpPr>
        <p:grpSpPr>
          <a:xfrm>
            <a:off x="7301344" y="746066"/>
            <a:ext cx="4849151" cy="4090647"/>
            <a:chOff x="7176653" y="709194"/>
            <a:chExt cx="4849151" cy="40906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913D66-8C9E-E841-BF58-814B97EB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6654" y="709194"/>
              <a:ext cx="4849150" cy="336227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5C36A5-2281-CE45-BE6F-F694D24D9B2C}"/>
                </a:ext>
              </a:extLst>
            </p:cNvPr>
            <p:cNvSpPr/>
            <p:nvPr/>
          </p:nvSpPr>
          <p:spPr>
            <a:xfrm>
              <a:off x="7176654" y="4071471"/>
              <a:ext cx="475211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U Schramm, T </a:t>
              </a:r>
              <a:r>
                <a:rPr lang="en-US" sz="1400" dirty="0" err="1">
                  <a:latin typeface="Times" pitchFamily="2" charset="0"/>
                </a:rPr>
                <a:t>Schätz</a:t>
              </a:r>
              <a:r>
                <a:rPr lang="en-US" sz="1400" dirty="0">
                  <a:latin typeface="Times" pitchFamily="2" charset="0"/>
                </a:rPr>
                <a:t>, M Bussmann and D </a:t>
              </a:r>
              <a:r>
                <a:rPr lang="en-US" sz="1400" dirty="0" err="1">
                  <a:latin typeface="Times" pitchFamily="2" charset="0"/>
                </a:rPr>
                <a:t>Habs</a:t>
              </a:r>
              <a:br>
                <a:rPr lang="en-US" sz="1400" dirty="0">
                  <a:latin typeface="Times" pitchFamily="2" charset="0"/>
                </a:rPr>
              </a:br>
              <a:r>
                <a:rPr lang="en-US" sz="1400" dirty="0">
                  <a:latin typeface="Times" pitchFamily="2" charset="0"/>
                </a:rPr>
                <a:t>Plasma Phys. Control. Fusion </a:t>
              </a:r>
              <a:r>
                <a:rPr lang="en-US" sz="1400" b="1" dirty="0">
                  <a:latin typeface="Times" pitchFamily="2" charset="0"/>
                </a:rPr>
                <a:t>44 </a:t>
              </a:r>
              <a:r>
                <a:rPr lang="en-US" sz="1400" dirty="0">
                  <a:latin typeface="Times" pitchFamily="2" charset="0"/>
                </a:rPr>
                <a:t>(2002) B375–B387 </a:t>
              </a:r>
              <a:endParaRPr lang="en-US" sz="1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C135C8-A57A-C641-A41E-5263F4529429}"/>
                </a:ext>
              </a:extLst>
            </p:cNvPr>
            <p:cNvSpPr/>
            <p:nvPr/>
          </p:nvSpPr>
          <p:spPr>
            <a:xfrm>
              <a:off x="7176653" y="4492064"/>
              <a:ext cx="475211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Sektion</a:t>
              </a: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Physik</a:t>
              </a: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LMU München, D-85748 </a:t>
              </a:r>
              <a:r>
                <a:rPr lang="en-US" sz="14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Garching</a:t>
              </a:r>
              <a:r>
                <a: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Germany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21C20DC-2B01-724A-B7FA-90EA5BAA1EDB}"/>
              </a:ext>
            </a:extLst>
          </p:cNvPr>
          <p:cNvSpPr/>
          <p:nvPr/>
        </p:nvSpPr>
        <p:spPr>
          <a:xfrm>
            <a:off x="378076" y="4753800"/>
            <a:ext cx="1152005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needed to advance the physics?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particle physics quantum information science challenges include a need for greater computational power for simulations and reconstructing events.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information science is a growing field that promises to take computing into a new age of higher performance and larger scale computing as well as being capable of solving problems classical computers are incapable of solving.</a:t>
            </a:r>
          </a:p>
          <a:p>
            <a:pPr>
              <a:spcBef>
                <a:spcPts val="600"/>
              </a:spcBef>
            </a:pP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R&amp;D would enable these future opportunities?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support of R&amp;D in large scale ion trap quantum computers will allow the timely exploration of this exciting new scalable quantum computer.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42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D9D0B-BAF5-4E4D-AEC0-6C6881196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32" y="708431"/>
            <a:ext cx="7523018" cy="26582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Scale QIS for particle physics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single volume: 10k - 1M ions/revolution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single volume we can create multiple long ICCs (held in RF buckets)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Imagine 100 ion long ICCs. A single volume could contain &gt; hundreds.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comparison, modern ion traps can contain 20-200 ions/trap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same ring could run multiple &amp; separate quantum computations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ICCs can be used as memory as well as for error correction algorithms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degree of parallelism - multiple lasers,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05037-B355-E94E-A477-1A9A4573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00" y="708430"/>
            <a:ext cx="4090941" cy="4258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832703-98CE-6446-BA04-F1DC7B015F7D}"/>
              </a:ext>
            </a:extLst>
          </p:cNvPr>
          <p:cNvSpPr/>
          <p:nvPr/>
        </p:nvSpPr>
        <p:spPr>
          <a:xfrm>
            <a:off x="7577700" y="4932107"/>
            <a:ext cx="51467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" pitchFamily="2" charset="0"/>
              </a:rPr>
              <a:t>U Schramm</a:t>
            </a:r>
            <a:r>
              <a:rPr lang="en-US" sz="600" dirty="0">
                <a:latin typeface="Times" pitchFamily="2" charset="0"/>
              </a:rPr>
              <a:t>1</a:t>
            </a:r>
            <a:r>
              <a:rPr lang="en-US" sz="1400" b="1" dirty="0">
                <a:latin typeface="Times" pitchFamily="2" charset="0"/>
              </a:rPr>
              <a:t>, T </a:t>
            </a:r>
            <a:r>
              <a:rPr lang="en-US" sz="1400" b="1" dirty="0" err="1">
                <a:latin typeface="Times" pitchFamily="2" charset="0"/>
              </a:rPr>
              <a:t>Schätz</a:t>
            </a:r>
            <a:r>
              <a:rPr lang="en-US" sz="1400" b="1" dirty="0">
                <a:latin typeface="Times" pitchFamily="2" charset="0"/>
              </a:rPr>
              <a:t>, M Bussmann and D </a:t>
            </a:r>
            <a:r>
              <a:rPr lang="en-US" sz="1400" b="1" dirty="0" err="1">
                <a:latin typeface="Times" pitchFamily="2" charset="0"/>
              </a:rPr>
              <a:t>Habs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771A0C-3DC3-C14C-814B-026398FC570C}"/>
              </a:ext>
            </a:extLst>
          </p:cNvPr>
          <p:cNvSpPr/>
          <p:nvPr/>
        </p:nvSpPr>
        <p:spPr>
          <a:xfrm>
            <a:off x="7577700" y="5102715"/>
            <a:ext cx="450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" pitchFamily="2" charset="0"/>
              </a:rPr>
              <a:t>Sektion</a:t>
            </a:r>
            <a:r>
              <a:rPr lang="en-US" sz="1400" dirty="0">
                <a:latin typeface="Times" pitchFamily="2" charset="0"/>
              </a:rPr>
              <a:t> </a:t>
            </a:r>
            <a:r>
              <a:rPr lang="en-US" sz="1400" dirty="0" err="1">
                <a:latin typeface="Times" pitchFamily="2" charset="0"/>
              </a:rPr>
              <a:t>Physik</a:t>
            </a:r>
            <a:r>
              <a:rPr lang="en-US" sz="1400" dirty="0">
                <a:latin typeface="Times" pitchFamily="2" charset="0"/>
              </a:rPr>
              <a:t>, Ludwig-</a:t>
            </a:r>
            <a:r>
              <a:rPr lang="en-US" sz="1400" dirty="0" err="1">
                <a:latin typeface="Times" pitchFamily="2" charset="0"/>
              </a:rPr>
              <a:t>Maximilians</a:t>
            </a:r>
            <a:r>
              <a:rPr lang="en-US" sz="1400" dirty="0">
                <a:latin typeface="Times" pitchFamily="2" charset="0"/>
              </a:rPr>
              <a:t>-Universität München, D-85748 </a:t>
            </a:r>
            <a:r>
              <a:rPr lang="en-US" sz="1400" dirty="0" err="1">
                <a:latin typeface="Times" pitchFamily="2" charset="0"/>
              </a:rPr>
              <a:t>Garching</a:t>
            </a:r>
            <a:r>
              <a:rPr lang="en-US" sz="1400" dirty="0">
                <a:latin typeface="Times" pitchFamily="2" charset="0"/>
              </a:rPr>
              <a:t>, Germany </a:t>
            </a:r>
            <a:endParaRPr lang="en-US" sz="14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4402110-6507-8848-B8DC-115CFCD5C05D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777447" cy="828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Rings for QIS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9B5C5-4FC5-9F44-9133-C06D0DD9EF91}"/>
              </a:ext>
            </a:extLst>
          </p:cNvPr>
          <p:cNvSpPr/>
          <p:nvPr/>
        </p:nvSpPr>
        <p:spPr>
          <a:xfrm>
            <a:off x="249381" y="3239335"/>
            <a:ext cx="114192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time and cost scales of the R&amp;D and associated test facilities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well as the time and cost scale of the facility?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technology needed is established.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Scaling that technology does need to be researched and understood.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storage rings needed are small and simple devices.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techniques for cooling and manipulating quantum states are developed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need to be refined.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Coulomb crystals are objects of interest in and of themselves (e.g.,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astrophysics, plasma physics, solid state theory, etc.)</a:t>
            </a: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years given sufficient support: students, post-docs and researchers [note: excellent education opportunities]</a:t>
            </a: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 Scales: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~$25M overall. No proper estimate has been done, though. Assume ~10 FTE/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 hardware to build proof of concept system (CRFQ, Laser systems, diagnostics, controls, compute interfaces, etc.). [patent opportunities]</a:t>
            </a:r>
          </a:p>
        </p:txBody>
      </p:sp>
    </p:spTree>
    <p:extLst>
      <p:ext uri="{BB962C8B-B14F-4D97-AF65-F5344CB8AC3E}">
        <p14:creationId xmlns:p14="http://schemas.microsoft.com/office/powerpoint/2010/main" val="3355774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6382</TotalTime>
  <Words>744</Words>
  <Application>Microsoft Macintosh PowerPoint</Application>
  <PresentationFormat>Widescreen</PresentationFormat>
  <Paragraphs>58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</vt:lpstr>
      <vt:lpstr>Times New Roman</vt:lpstr>
      <vt:lpstr>Office Theme</vt:lpstr>
      <vt:lpstr>Ion Coulomb Crystals in Storage Rings for Quantum Information Science (QIS)</vt:lpstr>
      <vt:lpstr>Use of Ion Coulomb Crystals in Storage Rings for QIS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Ion Coulomb Crystals in Storage Rings for Quantum Information Science</dc:title>
  <dc:creator>Brown, Kevin A</dc:creator>
  <cp:lastModifiedBy>Brown, Kevin A</cp:lastModifiedBy>
  <cp:revision>36</cp:revision>
  <cp:lastPrinted>2020-09-21T22:21:58Z</cp:lastPrinted>
  <dcterms:created xsi:type="dcterms:W3CDTF">2020-06-22T01:35:14Z</dcterms:created>
  <dcterms:modified xsi:type="dcterms:W3CDTF">2020-09-22T00:42:49Z</dcterms:modified>
</cp:coreProperties>
</file>