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1233" r:id="rId4"/>
    <p:sldId id="258" r:id="rId5"/>
    <p:sldId id="259" r:id="rId6"/>
    <p:sldId id="270" r:id="rId7"/>
    <p:sldId id="271" r:id="rId8"/>
    <p:sldId id="266" r:id="rId9"/>
    <p:sldId id="263" r:id="rId10"/>
    <p:sldId id="265" r:id="rId11"/>
    <p:sldId id="269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4"/>
    <p:restoredTop sz="96405"/>
  </p:normalViewPr>
  <p:slideViewPr>
    <p:cSldViewPr snapToGrid="0" snapToObjects="1">
      <p:cViewPr varScale="1">
        <p:scale>
          <a:sx n="89" d="100"/>
          <a:sy n="89" d="100"/>
        </p:scale>
        <p:origin x="18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90312-C34D-AF4B-A893-6F6BE6BEB652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57800-A4F2-5943-A81C-FF713B907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9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8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2E18-F5BF-A845-BCB3-3F75894D5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45EA5-39F3-0F45-99C1-5152F56FC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5A76C-74AD-3D43-B4F6-FE8BBD6E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July 2020	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C76E0-854A-814D-9B52-6B20F2F2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391AA-8EDA-694F-8906-A2FDCF12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9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313F-AFCC-324A-B5E2-D45E2261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5F212-935D-9A42-9DCA-230B0E309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18835-E379-744C-929D-C28C6569C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07323-D720-C94E-9ADF-DF5367E0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99B3F-B3C3-FA46-B99D-E5648E4D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8E185-0BB6-BE47-8D0F-A3D8FB72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B4BD-410D-9940-9917-910EDF22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1356E-4B74-474F-BC3C-30A76965F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BD54-E45C-9E4C-ABF4-9BF7220C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496A4-5746-FD43-8B0E-8416F4D9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ECEFD-222E-554E-A838-CFCA0A6A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1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AEE48F-AC51-BF43-85F4-0718C62E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FE8D2-BFE6-324C-9007-920B074CE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E623A-5C14-D347-A0B9-54EF0CB53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39DC7-D664-1146-A387-92ADC422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CCB58-524A-9845-B446-4E8E1FB3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00" y="6477001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28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4C48-C380-E742-A6E3-1B044254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61C1-363C-564A-B6D6-8DC384701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16582-7AEB-4448-A732-E37D2B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ED26-D994-6D44-8A63-E2AC5195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141D-7DEA-764E-8F51-1DA0AC4CE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3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D608-6847-C84B-B8E3-1CCB511D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100E-82E2-F14F-B461-BC1D659A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212C-DB59-4741-A0BD-DC5F3475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BC63-DA50-6D44-B9AE-5C41DE9D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97FB-4975-FD4C-85C4-77D33E49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9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390A4-D536-434A-BDBB-DB8F6E48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442E1-2679-5048-996B-BB9EB2292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C67CB-7BD8-CC41-9AE2-ED32DF692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E60BD-54E0-154A-9E3E-ABB4E515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FC89C-7668-4F4E-B062-A53E54B8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E3831-6287-8041-B083-65B04C67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13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7B71-BDB6-4744-958A-91FE51E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02942-20B3-EB46-912F-E2005465F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72598-2251-E54D-A48D-A3E0C1B7A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55B2C-17FD-6B49-B46A-4768701D6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E25CB-4F9E-474E-BF54-3240D4FEE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D3F30-9EAF-1C49-9381-298045CE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B6091-5E4D-9B4C-8ECE-B8BDD49E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B2C40-4167-9E45-88DC-D8D12EB2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5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4D86-3C77-1748-AE24-7986C84E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13C5F-C873-BB4F-850A-7B76924D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1ADFD-E144-F848-B329-B6E9C5AA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0A80B-4169-5F4F-8CEE-24BF0DD5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9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FCB77-9880-8541-BB9A-B0AD59AF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B7C9E-EF5A-BC4C-94DF-5A9944FA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88D0F-E0DC-664A-B47E-992404F5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4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02C0F-87A0-6941-8EF2-5A8BB78D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52E17-F68C-3541-AD39-E1A6AA8FB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01F14-4A0E-8C44-BE5F-822A19FA9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6D2B2-D50A-AA49-81F4-F8ABBE3E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AC626-7893-7644-8555-FD4E9953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7BA93-AE44-9B46-8614-55A01808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B3BD7-3813-2140-927F-6785AFEC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A15DD-22ED-E64B-911C-67E85074D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A772-99F0-FB41-A58E-B00D03422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AFC85-DAF6-214D-B959-89CB0D29DCB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9158F-A6C8-DD4C-8CEE-0DD4F9EB2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03C48-7473-E844-8B46-5A22E433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C4CC24A-A65E-D049-B798-DB2670843A24}"/>
              </a:ext>
            </a:extLst>
          </p:cNvPr>
          <p:cNvSpPr txBox="1"/>
          <p:nvPr/>
        </p:nvSpPr>
        <p:spPr>
          <a:xfrm>
            <a:off x="-12544" y="6161400"/>
            <a:ext cx="1221448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52124-3174-034D-BFD5-4F6BE76265BE}"/>
              </a:ext>
            </a:extLst>
          </p:cNvPr>
          <p:cNvSpPr txBox="1"/>
          <p:nvPr/>
        </p:nvSpPr>
        <p:spPr>
          <a:xfrm>
            <a:off x="1253723" y="-150201"/>
            <a:ext cx="968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Laser-Plasma Accelerator Linear Collider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2014A-C04D-C844-9E7B-EBDA1BA3BA19}"/>
              </a:ext>
            </a:extLst>
          </p:cNvPr>
          <p:cNvSpPr txBox="1"/>
          <p:nvPr/>
        </p:nvSpPr>
        <p:spPr>
          <a:xfrm>
            <a:off x="0" y="604942"/>
            <a:ext cx="11715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C. B. Schroeder</a:t>
            </a:r>
            <a:r>
              <a:rPr lang="en-US" baseline="30000" dirty="0">
                <a:latin typeface="Avenir Book" panose="02000503020000020003" pitchFamily="2" charset="0"/>
              </a:rPr>
              <a:t>∗1</a:t>
            </a:r>
            <a:r>
              <a:rPr lang="en-US" dirty="0">
                <a:latin typeface="Avenir Book" panose="02000503020000020003" pitchFamily="2" charset="0"/>
              </a:rPr>
              <a:t>, F. Albert</a:t>
            </a:r>
            <a:r>
              <a:rPr lang="en-US" baseline="30000" dirty="0">
                <a:latin typeface="Avenir Book" panose="02000503020000020003" pitchFamily="2" charset="0"/>
              </a:rPr>
              <a:t>2</a:t>
            </a:r>
            <a:r>
              <a:rPr lang="en-US" dirty="0">
                <a:latin typeface="Avenir Book" panose="02000503020000020003" pitchFamily="2" charset="0"/>
              </a:rPr>
              <a:t>, C. Benedetti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J. Bromage</a:t>
            </a:r>
            <a:r>
              <a:rPr lang="en-US" baseline="30000" dirty="0">
                <a:latin typeface="Avenir Book" panose="02000503020000020003" pitchFamily="2" charset="0"/>
              </a:rPr>
              <a:t>3</a:t>
            </a:r>
            <a:r>
              <a:rPr lang="en-US" dirty="0">
                <a:latin typeface="Avenir Book" panose="02000503020000020003" pitchFamily="2" charset="0"/>
              </a:rPr>
              <a:t>, D. Bruhwiler</a:t>
            </a:r>
            <a:r>
              <a:rPr lang="en-US" baseline="30000" dirty="0">
                <a:latin typeface="Avenir Book" panose="02000503020000020003" pitchFamily="2" charset="0"/>
              </a:rPr>
              <a:t>4</a:t>
            </a:r>
            <a:r>
              <a:rPr lang="en-US" dirty="0">
                <a:latin typeface="Avenir Book" panose="02000503020000020003" pitchFamily="2" charset="0"/>
              </a:rPr>
              <a:t>, S. S. Bulanov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E. M. Campbell</a:t>
            </a:r>
            <a:r>
              <a:rPr lang="en-US" baseline="30000" dirty="0">
                <a:latin typeface="Avenir Book" panose="02000503020000020003" pitchFamily="2" charset="0"/>
              </a:rPr>
              <a:t>3</a:t>
            </a:r>
            <a:r>
              <a:rPr lang="en-US" dirty="0">
                <a:latin typeface="Avenir Book" panose="02000503020000020003" pitchFamily="2" charset="0"/>
              </a:rPr>
              <a:t>, </a:t>
            </a:r>
          </a:p>
          <a:p>
            <a:r>
              <a:rPr lang="en-US" dirty="0">
                <a:latin typeface="Avenir Book" panose="02000503020000020003" pitchFamily="2" charset="0"/>
              </a:rPr>
              <a:t>N. M. Cook</a:t>
            </a:r>
            <a:r>
              <a:rPr lang="en-US" baseline="30000" dirty="0">
                <a:latin typeface="Avenir Book" panose="02000503020000020003" pitchFamily="2" charset="0"/>
              </a:rPr>
              <a:t>4</a:t>
            </a:r>
            <a:r>
              <a:rPr lang="en-US" dirty="0">
                <a:latin typeface="Avenir Book" panose="02000503020000020003" pitchFamily="2" charset="0"/>
              </a:rPr>
              <a:t>, B. Cros</a:t>
            </a:r>
            <a:r>
              <a:rPr lang="en-US" baseline="30000" dirty="0">
                <a:latin typeface="Avenir Book" panose="02000503020000020003" pitchFamily="2" charset="0"/>
              </a:rPr>
              <a:t>5</a:t>
            </a:r>
            <a:r>
              <a:rPr lang="en-US" dirty="0">
                <a:latin typeface="Avenir Book" panose="02000503020000020003" pitchFamily="2" charset="0"/>
              </a:rPr>
              <a:t>, M. C. Downer</a:t>
            </a:r>
            <a:r>
              <a:rPr lang="en-US" baseline="30000" dirty="0">
                <a:latin typeface="Avenir Book" panose="02000503020000020003" pitchFamily="2" charset="0"/>
              </a:rPr>
              <a:t>6</a:t>
            </a:r>
            <a:r>
              <a:rPr lang="en-US" dirty="0">
                <a:latin typeface="Avenir Book" panose="02000503020000020003" pitchFamily="2" charset="0"/>
              </a:rPr>
              <a:t>, </a:t>
            </a:r>
            <a:r>
              <a:rPr lang="en-US" b="1" u="sng" dirty="0">
                <a:latin typeface="Avenir Book" panose="02000503020000020003" pitchFamily="2" charset="0"/>
              </a:rPr>
              <a:t>E. Esarey</a:t>
            </a:r>
            <a:r>
              <a:rPr lang="en-US" b="1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D. H. Froula</a:t>
            </a:r>
            <a:r>
              <a:rPr lang="en-US" baseline="30000" dirty="0">
                <a:latin typeface="Avenir Book" panose="02000503020000020003" pitchFamily="2" charset="0"/>
              </a:rPr>
              <a:t>3</a:t>
            </a:r>
            <a:r>
              <a:rPr lang="en-US" dirty="0">
                <a:latin typeface="Avenir Book" panose="02000503020000020003" pitchFamily="2" charset="0"/>
              </a:rPr>
              <a:t>, M. Fuchs</a:t>
            </a:r>
            <a:r>
              <a:rPr lang="en-US" baseline="30000" dirty="0">
                <a:latin typeface="Avenir Book" panose="02000503020000020003" pitchFamily="2" charset="0"/>
              </a:rPr>
              <a:t>7</a:t>
            </a:r>
            <a:r>
              <a:rPr lang="en-US" dirty="0">
                <a:latin typeface="Avenir Book" panose="02000503020000020003" pitchFamily="2" charset="0"/>
              </a:rPr>
              <a:t>, C. G. R. Geddes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S. J. Gessner</a:t>
            </a:r>
            <a:r>
              <a:rPr lang="en-US" baseline="30000" dirty="0">
                <a:latin typeface="Avenir Book" panose="02000503020000020003" pitchFamily="2" charset="0"/>
              </a:rPr>
              <a:t>8</a:t>
            </a:r>
            <a:r>
              <a:rPr lang="en-US" dirty="0">
                <a:latin typeface="Avenir Book" panose="02000503020000020003" pitchFamily="2" charset="0"/>
              </a:rPr>
              <a:t>, </a:t>
            </a:r>
          </a:p>
          <a:p>
            <a:r>
              <a:rPr lang="en-US" dirty="0">
                <a:latin typeface="Avenir Book" panose="02000503020000020003" pitchFamily="2" charset="0"/>
              </a:rPr>
              <a:t>A. J. Gonsalves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S. M. Hooker</a:t>
            </a:r>
            <a:r>
              <a:rPr lang="en-US" baseline="30000" dirty="0">
                <a:latin typeface="Avenir Book" panose="02000503020000020003" pitchFamily="2" charset="0"/>
              </a:rPr>
              <a:t>9</a:t>
            </a:r>
            <a:r>
              <a:rPr lang="en-US" dirty="0">
                <a:latin typeface="Avenir Book" panose="02000503020000020003" pitchFamily="2" charset="0"/>
              </a:rPr>
              <a:t>, K. Krushelnick10, R. Lehe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W. B. Mori</a:t>
            </a:r>
            <a:r>
              <a:rPr lang="en-US" baseline="30000" dirty="0">
                <a:latin typeface="Avenir Book" panose="02000503020000020003" pitchFamily="2" charset="0"/>
              </a:rPr>
              <a:t>11</a:t>
            </a:r>
            <a:r>
              <a:rPr lang="en-US" dirty="0">
                <a:latin typeface="Avenir Book" panose="02000503020000020003" pitchFamily="2" charset="0"/>
              </a:rPr>
              <a:t>, K. Nakamura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J. Palastro</a:t>
            </a:r>
            <a:r>
              <a:rPr lang="en-US" baseline="30000" dirty="0">
                <a:latin typeface="Avenir Book" panose="02000503020000020003" pitchFamily="2" charset="0"/>
              </a:rPr>
              <a:t>3</a:t>
            </a:r>
            <a:r>
              <a:rPr lang="en-US" dirty="0">
                <a:latin typeface="Avenir Book" panose="02000503020000020003" pitchFamily="2" charset="0"/>
              </a:rPr>
              <a:t>, M. Palmer</a:t>
            </a:r>
            <a:r>
              <a:rPr lang="en-US" baseline="30000" dirty="0">
                <a:latin typeface="Avenir Book" panose="02000503020000020003" pitchFamily="2" charset="0"/>
              </a:rPr>
              <a:t>12</a:t>
            </a:r>
            <a:r>
              <a:rPr lang="en-US" dirty="0">
                <a:latin typeface="Avenir Book" panose="02000503020000020003" pitchFamily="2" charset="0"/>
              </a:rPr>
              <a:t>, J. Power</a:t>
            </a:r>
            <a:r>
              <a:rPr lang="en-US" baseline="30000" dirty="0">
                <a:latin typeface="Avenir Book" panose="02000503020000020003" pitchFamily="2" charset="0"/>
              </a:rPr>
              <a:t>13</a:t>
            </a:r>
            <a:r>
              <a:rPr lang="en-US" dirty="0">
                <a:latin typeface="Avenir Book" panose="02000503020000020003" pitchFamily="2" charset="0"/>
              </a:rPr>
              <a:t>, B. A. Shadwick</a:t>
            </a:r>
            <a:r>
              <a:rPr lang="en-US" baseline="30000" dirty="0">
                <a:latin typeface="Avenir Book" panose="02000503020000020003" pitchFamily="2" charset="0"/>
              </a:rPr>
              <a:t>8</a:t>
            </a:r>
            <a:r>
              <a:rPr lang="en-US" dirty="0">
                <a:latin typeface="Avenir Book" panose="02000503020000020003" pitchFamily="2" charset="0"/>
              </a:rPr>
              <a:t>, M. Thevenet</a:t>
            </a:r>
            <a:r>
              <a:rPr lang="en-US" baseline="30000" dirty="0">
                <a:latin typeface="Avenir Book" panose="02000503020000020003" pitchFamily="2" charset="0"/>
              </a:rPr>
              <a:t>14</a:t>
            </a:r>
            <a:r>
              <a:rPr lang="en-US" dirty="0">
                <a:latin typeface="Avenir Book" panose="02000503020000020003" pitchFamily="2" charset="0"/>
              </a:rPr>
              <a:t>, A. G. R. Thomas</a:t>
            </a:r>
            <a:r>
              <a:rPr lang="en-US" baseline="30000" dirty="0">
                <a:latin typeface="Avenir Book" panose="02000503020000020003" pitchFamily="2" charset="0"/>
              </a:rPr>
              <a:t>10</a:t>
            </a:r>
            <a:r>
              <a:rPr lang="en-US" dirty="0">
                <a:latin typeface="Avenir Book" panose="02000503020000020003" pitchFamily="2" charset="0"/>
              </a:rPr>
              <a:t>, J. van Tilborg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N. Vafaei-Najafabadi</a:t>
            </a:r>
            <a:r>
              <a:rPr lang="en-US" baseline="30000" dirty="0">
                <a:latin typeface="Avenir Book" panose="02000503020000020003" pitchFamily="2" charset="0"/>
              </a:rPr>
              <a:t>15</a:t>
            </a:r>
            <a:r>
              <a:rPr lang="en-US" dirty="0">
                <a:latin typeface="Avenir Book" panose="02000503020000020003" pitchFamily="2" charset="0"/>
              </a:rPr>
              <a:t>, J.-L. Vay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S. Webb</a:t>
            </a:r>
            <a:r>
              <a:rPr lang="en-US" baseline="30000" dirty="0">
                <a:latin typeface="Avenir Book" panose="02000503020000020003" pitchFamily="2" charset="0"/>
              </a:rPr>
              <a:t>4</a:t>
            </a:r>
            <a:r>
              <a:rPr lang="en-US" dirty="0">
                <a:latin typeface="Avenir Book" panose="02000503020000020003" pitchFamily="2" charset="0"/>
              </a:rPr>
              <a:t>, T. Zhou</a:t>
            </a:r>
            <a:r>
              <a:rPr lang="en-US" baseline="30000" dirty="0">
                <a:latin typeface="Avenir Book" panose="02000503020000020003" pitchFamily="2" charset="0"/>
              </a:rPr>
              <a:t>1</a:t>
            </a:r>
            <a:r>
              <a:rPr lang="en-US" dirty="0">
                <a:latin typeface="Avenir Book" panose="02000503020000020003" pitchFamily="2" charset="0"/>
              </a:rPr>
              <a:t>, J. Zuegel</a:t>
            </a:r>
            <a:r>
              <a:rPr lang="en-US" baseline="30000" dirty="0">
                <a:latin typeface="Avenir Book" panose="02000503020000020003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CD204-7A90-E04F-8562-22ABD8E5DF09}"/>
              </a:ext>
            </a:extLst>
          </p:cNvPr>
          <p:cNvSpPr txBox="1"/>
          <p:nvPr/>
        </p:nvSpPr>
        <p:spPr>
          <a:xfrm>
            <a:off x="1253723" y="5631115"/>
            <a:ext cx="987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September 23, 2020 - AF6 LOI Meeting – Collider Concepts Session</a:t>
            </a:r>
          </a:p>
        </p:txBody>
      </p:sp>
      <p:pic>
        <p:nvPicPr>
          <p:cNvPr id="10" name="Picture 1" descr="ATAP_footer_orange_reversed_.png">
            <a:extLst>
              <a:ext uri="{FF2B5EF4-FFF2-40B4-BE49-F238E27FC236}">
                <a16:creationId xmlns:a16="http://schemas.microsoft.com/office/drawing/2014/main" id="{EB2BB433-B58B-3E44-9414-F0910F50EC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433" y="6286960"/>
            <a:ext cx="3055147" cy="4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GB_White-Seal_White-Mark_SC_Horizontal.png">
            <a:extLst>
              <a:ext uri="{FF2B5EF4-FFF2-40B4-BE49-F238E27FC236}">
                <a16:creationId xmlns:a16="http://schemas.microsoft.com/office/drawing/2014/main" id="{D739DE0E-C6F9-1647-99BB-E94E2AF0D7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475" y="6279895"/>
            <a:ext cx="2667838" cy="447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A1598-72BE-DF40-846A-88986B68A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106" y="6173479"/>
            <a:ext cx="922348" cy="695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37E87E-1A1C-1A4D-AE5F-B5110085F3C0}"/>
              </a:ext>
            </a:extLst>
          </p:cNvPr>
          <p:cNvSpPr/>
          <p:nvPr/>
        </p:nvSpPr>
        <p:spPr>
          <a:xfrm>
            <a:off x="2294454" y="2082270"/>
            <a:ext cx="118844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Lawrence Berkeley National Laboratory, Berkeley, California 94720 USA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Lawrence Livermore National Laboratory, Livermore, California 94550, USA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University of Rochester, Laboratory for Laser Energetics, Rochester, New York 14623, USA </a:t>
            </a:r>
          </a:p>
          <a:p>
            <a:r>
              <a:rPr lang="en-US" sz="1400" baseline="30000" dirty="0"/>
              <a:t>4</a:t>
            </a:r>
            <a:r>
              <a:rPr lang="en-US" sz="1400" dirty="0"/>
              <a:t>RadiaSoft LLC, Boulder, Colorado 80304, USA</a:t>
            </a:r>
          </a:p>
          <a:p>
            <a:r>
              <a:rPr lang="en-US" sz="1400" baseline="30000" dirty="0"/>
              <a:t>5</a:t>
            </a:r>
            <a:r>
              <a:rPr lang="en-US" sz="1400" dirty="0"/>
              <a:t>CNRS, LPGP, </a:t>
            </a:r>
            <a:r>
              <a:rPr lang="en-US" sz="1400" dirty="0" err="1"/>
              <a:t>Universit</a:t>
            </a:r>
            <a:r>
              <a:rPr lang="en-US" sz="1400" dirty="0"/>
              <a:t> ́e Paris-</a:t>
            </a:r>
            <a:r>
              <a:rPr lang="en-US" sz="1400" dirty="0" err="1"/>
              <a:t>Saclay</a:t>
            </a:r>
            <a:r>
              <a:rPr lang="en-US" sz="1400" dirty="0"/>
              <a:t>, 91405 Orsay, France</a:t>
            </a:r>
          </a:p>
          <a:p>
            <a:r>
              <a:rPr lang="en-US" sz="1400" baseline="30000" dirty="0"/>
              <a:t>6</a:t>
            </a:r>
            <a:r>
              <a:rPr lang="en-US" sz="1400" dirty="0"/>
              <a:t>Department of Physics, University of Texas, Austin, Texas 78712, USA</a:t>
            </a:r>
          </a:p>
          <a:p>
            <a:r>
              <a:rPr lang="en-US" sz="1400" baseline="30000" dirty="0"/>
              <a:t>7</a:t>
            </a:r>
            <a:r>
              <a:rPr lang="en-US" sz="1400" dirty="0"/>
              <a:t>Department of Physics and Astronomy, University of Nebraska, Lincoln, Nebraska 68588, USA </a:t>
            </a:r>
          </a:p>
          <a:p>
            <a:r>
              <a:rPr lang="en-US" sz="1400" baseline="30000" dirty="0"/>
              <a:t>8</a:t>
            </a:r>
            <a:r>
              <a:rPr lang="en-US" sz="1400" dirty="0"/>
              <a:t>SLAC National Accelerator Laboratory, Menlo Park, California 94025, USA</a:t>
            </a:r>
          </a:p>
          <a:p>
            <a:r>
              <a:rPr lang="en-US" sz="1400" baseline="30000" dirty="0"/>
              <a:t>9</a:t>
            </a:r>
            <a:r>
              <a:rPr lang="en-US" sz="1400" dirty="0"/>
              <a:t>Department of Physics, Clarendon Laboratory, University of Oxford, Parks Road, Oxford OX1 3PU, UK </a:t>
            </a:r>
          </a:p>
          <a:p>
            <a:r>
              <a:rPr lang="en-US" sz="1400" baseline="30000" dirty="0"/>
              <a:t>10</a:t>
            </a:r>
            <a:r>
              <a:rPr lang="en-US" sz="1400" dirty="0"/>
              <a:t>Center for Ultrafast Optical Science, University of Michigan, Ann Arbor, Michigan 48109, USA </a:t>
            </a:r>
          </a:p>
          <a:p>
            <a:r>
              <a:rPr lang="en-US" sz="1400" baseline="30000" dirty="0"/>
              <a:t>11</a:t>
            </a:r>
            <a:r>
              <a:rPr lang="en-US" sz="1400" dirty="0"/>
              <a:t>Department of Physics and Astronomy, University of California, Los Angeles, California 90095, USA </a:t>
            </a:r>
          </a:p>
          <a:p>
            <a:r>
              <a:rPr lang="en-US" sz="1400" baseline="30000" dirty="0"/>
              <a:t>12</a:t>
            </a:r>
            <a:r>
              <a:rPr lang="en-US" sz="1400" dirty="0"/>
              <a:t>Accelerator Test Facility, Brookhaven National Laboratory, Upton, New York 11973, USA </a:t>
            </a:r>
          </a:p>
          <a:p>
            <a:r>
              <a:rPr lang="en-US" sz="1400" baseline="30000" dirty="0"/>
              <a:t>13</a:t>
            </a:r>
            <a:r>
              <a:rPr lang="en-US" sz="1400" dirty="0"/>
              <a:t>Argonne National Laboratory, Lemont, Illinois 60439, USA</a:t>
            </a:r>
          </a:p>
          <a:p>
            <a:r>
              <a:rPr lang="en-US" sz="1400" baseline="30000" dirty="0"/>
              <a:t>14</a:t>
            </a:r>
            <a:r>
              <a:rPr lang="en-US" sz="1400" dirty="0"/>
              <a:t>Deutsches </a:t>
            </a:r>
            <a:r>
              <a:rPr lang="en-US" sz="1400" dirty="0" err="1"/>
              <a:t>Elektronen</a:t>
            </a:r>
            <a:r>
              <a:rPr lang="en-US" sz="1400" dirty="0"/>
              <a:t> Synchrotron, </a:t>
            </a:r>
            <a:r>
              <a:rPr lang="en-US" sz="1400" dirty="0" err="1"/>
              <a:t>Notkestraße</a:t>
            </a:r>
            <a:r>
              <a:rPr lang="en-US" sz="1400" dirty="0"/>
              <a:t> 85, 22607 Hamburg, Germany</a:t>
            </a:r>
          </a:p>
          <a:p>
            <a:r>
              <a:rPr lang="en-US" sz="1400" baseline="30000" dirty="0"/>
              <a:t>15</a:t>
            </a:r>
            <a:r>
              <a:rPr lang="en-US" sz="1400" dirty="0"/>
              <a:t>Stony Brook University, Department of Physics and Astronomy, Stony Brook, New York 11794, USA</a:t>
            </a:r>
          </a:p>
        </p:txBody>
      </p:sp>
    </p:spTree>
    <p:extLst>
      <p:ext uri="{BB962C8B-B14F-4D97-AF65-F5344CB8AC3E}">
        <p14:creationId xmlns:p14="http://schemas.microsoft.com/office/powerpoint/2010/main" val="420748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078A0FA-44FE-854D-A85D-B6087039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27" y="1422743"/>
            <a:ext cx="2480719" cy="252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C18DA-D4FB-0F47-A1ED-7898D78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23" y="1831981"/>
            <a:ext cx="3588880" cy="922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0C8278-3E18-174D-92A3-2DD4B25C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856" y="1625935"/>
            <a:ext cx="1327348" cy="1135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6020B-7B8F-7D43-9D59-2D1CAF3C7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792" y="4014712"/>
            <a:ext cx="6200514" cy="2511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Status of experimental R&amp;D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54D1F-D33F-524E-9FDB-7BCC58C92730}"/>
              </a:ext>
            </a:extLst>
          </p:cNvPr>
          <p:cNvSpPr txBox="1"/>
          <p:nvPr/>
        </p:nvSpPr>
        <p:spPr>
          <a:xfrm>
            <a:off x="-449782" y="901187"/>
            <a:ext cx="123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Single stage achieved multi-GeV acceleration</a:t>
            </a:r>
            <a:r>
              <a:rPr lang="en-US" sz="2400" dirty="0">
                <a:latin typeface="Avenir Book" panose="02000503020000020003" pitchFamily="2" charset="0"/>
              </a:rPr>
              <a:t>:  8 GeV in 20 cm (40 GV/m)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3153B-2C91-5045-9D36-51801144D3F5}"/>
              </a:ext>
            </a:extLst>
          </p:cNvPr>
          <p:cNvSpPr txBox="1"/>
          <p:nvPr/>
        </p:nvSpPr>
        <p:spPr>
          <a:xfrm>
            <a:off x="-533368" y="3626670"/>
            <a:ext cx="718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Proof-of-principle staging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A0BCC-CE7E-5E46-9076-1891222BD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00" y="1860259"/>
            <a:ext cx="3833446" cy="1076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1ECB4-430D-CF4E-9FBC-C7513B13F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9532" y="4715782"/>
            <a:ext cx="2144658" cy="2111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B4578-412F-9849-8EBE-B9B48DE2051D}"/>
              </a:ext>
            </a:extLst>
          </p:cNvPr>
          <p:cNvSpPr txBox="1"/>
          <p:nvPr/>
        </p:nvSpPr>
        <p:spPr>
          <a:xfrm>
            <a:off x="5433204" y="4223244"/>
            <a:ext cx="2000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Compact driver coupling using plasma mirrors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1B8A7-7093-A840-BF75-C68E51864BAE}"/>
              </a:ext>
            </a:extLst>
          </p:cNvPr>
          <p:cNvSpPr/>
          <p:nvPr/>
        </p:nvSpPr>
        <p:spPr>
          <a:xfrm>
            <a:off x="-424152" y="6199827"/>
            <a:ext cx="7949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Proof-of-principle experiment demonstrate 100 MeV energy gain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Multi-GeV staging experiments are planned / being commissioned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0077A-DEF0-AE4B-A99A-8BDE0CED3492}"/>
              </a:ext>
            </a:extLst>
          </p:cNvPr>
          <p:cNvSpPr txBox="1"/>
          <p:nvPr/>
        </p:nvSpPr>
        <p:spPr>
          <a:xfrm>
            <a:off x="4163581" y="1393400"/>
            <a:ext cx="13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divergence: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150 </a:t>
            </a:r>
            <a:r>
              <a:rPr lang="en-US" sz="1400" dirty="0" err="1">
                <a:solidFill>
                  <a:srgbClr val="0070C0"/>
                </a:solidFill>
              </a:rPr>
              <a:t>mrad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79DAE-ADE9-CD4B-A3BF-ADAC0A1A69F8}"/>
              </a:ext>
            </a:extLst>
          </p:cNvPr>
          <p:cNvSpPr txBox="1"/>
          <p:nvPr/>
        </p:nvSpPr>
        <p:spPr>
          <a:xfrm>
            <a:off x="2285461" y="5484576"/>
            <a:ext cx="164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Plasma lens focusing of beam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5973E-EC57-824E-B2EA-E3DB9781F435}"/>
              </a:ext>
            </a:extLst>
          </p:cNvPr>
          <p:cNvSpPr/>
          <p:nvPr/>
        </p:nvSpPr>
        <p:spPr>
          <a:xfrm>
            <a:off x="-182480" y="2798187"/>
            <a:ext cx="7391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1 Hz rep. rate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Reproducibility limited by laser fluctuations (at ~100 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4ECC3-C692-144C-8C20-EAD7735A32E0}"/>
              </a:ext>
            </a:extLst>
          </p:cNvPr>
          <p:cNvSpPr txBox="1"/>
          <p:nvPr/>
        </p:nvSpPr>
        <p:spPr>
          <a:xfrm>
            <a:off x="457079" y="1539851"/>
            <a:ext cx="3536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discharge-capillary plasma waveguide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811CDB8-8102-FF41-8224-C6103DAF9BA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10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F52E81-5057-1548-8943-780B968CB31D}"/>
              </a:ext>
            </a:extLst>
          </p:cNvPr>
          <p:cNvSpPr/>
          <p:nvPr/>
        </p:nvSpPr>
        <p:spPr>
          <a:xfrm>
            <a:off x="9834531" y="1844312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2019 (LBNL)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A2AC38-9EB0-0A4C-AC74-E14624D17257}"/>
              </a:ext>
            </a:extLst>
          </p:cNvPr>
          <p:cNvSpPr/>
          <p:nvPr/>
        </p:nvSpPr>
        <p:spPr>
          <a:xfrm>
            <a:off x="10126457" y="2625099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2014 (LBNL)</a:t>
            </a: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23C10-C06B-AE4E-A05C-11A39DE19E72}"/>
              </a:ext>
            </a:extLst>
          </p:cNvPr>
          <p:cNvSpPr/>
          <p:nvPr/>
        </p:nvSpPr>
        <p:spPr>
          <a:xfrm>
            <a:off x="10730358" y="3488170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2006 (LBNL)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54B0BB-725D-D842-BB7E-B649789FD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8948" y="1522454"/>
            <a:ext cx="543574" cy="3251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F222D7E-ADEA-C04E-8228-3D3F47F50B65}"/>
              </a:ext>
            </a:extLst>
          </p:cNvPr>
          <p:cNvSpPr/>
          <p:nvPr/>
        </p:nvSpPr>
        <p:spPr>
          <a:xfrm rot="16200000">
            <a:off x="8147185" y="2365314"/>
            <a:ext cx="2345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Energy gain (GeV) in LWFA stage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FC8358-0FC9-0241-B1FF-EEA3209BF4E9}"/>
              </a:ext>
            </a:extLst>
          </p:cNvPr>
          <p:cNvSpPr/>
          <p:nvPr/>
        </p:nvSpPr>
        <p:spPr>
          <a:xfrm>
            <a:off x="9401180" y="3902481"/>
            <a:ext cx="2658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Operational plasma density (x10</a:t>
            </a:r>
            <a:r>
              <a:rPr lang="en-US" sz="1200" baseline="30000" dirty="0"/>
              <a:t>18</a:t>
            </a:r>
            <a:r>
              <a:rPr lang="en-US" sz="1200" dirty="0"/>
              <a:t> cm</a:t>
            </a:r>
            <a:r>
              <a:rPr lang="en-US" sz="1200" baseline="30000" dirty="0"/>
              <a:t>-3</a:t>
            </a:r>
            <a:r>
              <a:rPr lang="en-US" sz="1200" dirty="0"/>
              <a:t>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024863-943D-0C48-9C4E-B5907278443D}"/>
              </a:ext>
            </a:extLst>
          </p:cNvPr>
          <p:cNvCxnSpPr/>
          <p:nvPr/>
        </p:nvCxnSpPr>
        <p:spPr>
          <a:xfrm flipV="1">
            <a:off x="3292397" y="5347906"/>
            <a:ext cx="442127" cy="23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C9698B-002A-6144-990F-2BA7287123A8}"/>
              </a:ext>
            </a:extLst>
          </p:cNvPr>
          <p:cNvCxnSpPr>
            <a:cxnSpLocks/>
          </p:cNvCxnSpPr>
          <p:nvPr/>
        </p:nvCxnSpPr>
        <p:spPr>
          <a:xfrm flipH="1">
            <a:off x="4973934" y="4515632"/>
            <a:ext cx="516995" cy="165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A4CCE93-66ED-DF48-AF60-E71EDD893771}"/>
              </a:ext>
            </a:extLst>
          </p:cNvPr>
          <p:cNvSpPr/>
          <p:nvPr/>
        </p:nvSpPr>
        <p:spPr>
          <a:xfrm>
            <a:off x="5997127" y="1639621"/>
            <a:ext cx="1870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Gonsalves et al. PRL (2019)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EFECCA-4509-A14A-97CB-909C64EB872F}"/>
              </a:ext>
            </a:extLst>
          </p:cNvPr>
          <p:cNvSpPr/>
          <p:nvPr/>
        </p:nvSpPr>
        <p:spPr>
          <a:xfrm>
            <a:off x="8473244" y="4447466"/>
            <a:ext cx="189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Steinke et al. Nature (2016)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9F9B39-302F-1B44-A85E-23814CFE96D5}"/>
              </a:ext>
            </a:extLst>
          </p:cNvPr>
          <p:cNvSpPr/>
          <p:nvPr/>
        </p:nvSpPr>
        <p:spPr>
          <a:xfrm>
            <a:off x="9963027" y="3168737"/>
            <a:ext cx="918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2013 (TPW)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4A6D6A-6FFE-1F42-A32B-65F0B3465CDB}"/>
              </a:ext>
            </a:extLst>
          </p:cNvPr>
          <p:cNvSpPr/>
          <p:nvPr/>
        </p:nvSpPr>
        <p:spPr>
          <a:xfrm>
            <a:off x="10189025" y="2944436"/>
            <a:ext cx="908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2013 (GIST)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929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34641" y="-110532"/>
            <a:ext cx="275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Potential Facility Table 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575CF58-02F1-814E-9F25-8DF3CE9A6E3F}"/>
              </a:ext>
            </a:extLst>
          </p:cNvPr>
          <p:cNvGraphicFramePr>
            <a:graphicFrameLocks/>
          </p:cNvGraphicFramePr>
          <p:nvPr/>
        </p:nvGraphicFramePr>
        <p:xfrm>
          <a:off x="2997177" y="55176"/>
          <a:ext cx="9133197" cy="6747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767">
                  <a:extLst>
                    <a:ext uri="{9D8B030D-6E8A-4147-A177-3AD203B41FA5}">
                      <a16:colId xmlns:a16="http://schemas.microsoft.com/office/drawing/2014/main" val="957468230"/>
                    </a:ext>
                  </a:extLst>
                </a:gridCol>
                <a:gridCol w="1065941">
                  <a:extLst>
                    <a:ext uri="{9D8B030D-6E8A-4147-A177-3AD203B41FA5}">
                      <a16:colId xmlns:a16="http://schemas.microsoft.com/office/drawing/2014/main" val="3009638273"/>
                    </a:ext>
                  </a:extLst>
                </a:gridCol>
                <a:gridCol w="1887401">
                  <a:extLst>
                    <a:ext uri="{9D8B030D-6E8A-4147-A177-3AD203B41FA5}">
                      <a16:colId xmlns:a16="http://schemas.microsoft.com/office/drawing/2014/main" val="1498436793"/>
                    </a:ext>
                  </a:extLst>
                </a:gridCol>
                <a:gridCol w="1649582">
                  <a:extLst>
                    <a:ext uri="{9D8B030D-6E8A-4147-A177-3AD203B41FA5}">
                      <a16:colId xmlns:a16="http://schemas.microsoft.com/office/drawing/2014/main" val="4078348111"/>
                    </a:ext>
                  </a:extLst>
                </a:gridCol>
                <a:gridCol w="1504506">
                  <a:extLst>
                    <a:ext uri="{9D8B030D-6E8A-4147-A177-3AD203B41FA5}">
                      <a16:colId xmlns:a16="http://schemas.microsoft.com/office/drawing/2014/main" val="2660221750"/>
                    </a:ext>
                  </a:extLst>
                </a:gridCol>
              </a:tblGrid>
              <a:tr h="421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Laser-plasma collider - e-/e+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31273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218580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Luminosity (10^34)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cm-2 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5032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Int. 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ab-1/</a:t>
                      </a:r>
                      <a:r>
                        <a:rPr lang="en-US" dirty="0" err="1"/>
                        <a:t>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 (5000hrs)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 (5000hrs)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(5000hrs)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7915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Beam </a:t>
                      </a:r>
                      <a:r>
                        <a:rPr lang="en-US" dirty="0" err="1"/>
                        <a:t>dE</a:t>
                      </a:r>
                      <a:r>
                        <a:rPr lang="en-US" dirty="0"/>
                        <a:t>/E at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(Y&gt;&gt;1 regime)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9660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 err="1"/>
                        <a:t>Transv</a:t>
                      </a:r>
                      <a:r>
                        <a:rPr lang="en-US" dirty="0"/>
                        <a:t>. Beam sizes at IP x/y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/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/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 /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027842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Rms bunch length / beta*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0.0085 / 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0.0085 /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0.0085 /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5345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Crossing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urad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6467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Rep.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852857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370421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# of IPs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442107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# of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104508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Length (2x main </a:t>
                      </a:r>
                      <a:r>
                        <a:rPr lang="en-US" dirty="0" err="1"/>
                        <a:t>linac</a:t>
                      </a:r>
                      <a:r>
                        <a:rPr lang="en-US" dirty="0"/>
                        <a:t> tunnel)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49161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Facility site power (2 </a:t>
                      </a:r>
                      <a:r>
                        <a:rPr lang="en-US" dirty="0" err="1"/>
                        <a:t>linacs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293614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Cost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$B 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13180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Timescale till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&gt;30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&gt;30+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&gt;30++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9622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598C816-FAE7-E244-AD9B-CE8DC2B8C9E5}"/>
              </a:ext>
            </a:extLst>
          </p:cNvPr>
          <p:cNvSpPr/>
          <p:nvPr/>
        </p:nvSpPr>
        <p:spPr>
          <a:xfrm>
            <a:off x="7764405" y="5977485"/>
            <a:ext cx="3853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requires laser tech maturity before estimate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941C2B8-5449-1F48-8919-9C1E592B393C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11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9F108B-E381-5A47-B576-414F11D34025}"/>
              </a:ext>
            </a:extLst>
          </p:cNvPr>
          <p:cNvSpPr/>
          <p:nvPr/>
        </p:nvSpPr>
        <p:spPr>
          <a:xfrm>
            <a:off x="-1783" y="955483"/>
            <a:ext cx="2835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um laser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</a:t>
            </a:r>
            <a:r>
              <a:rPr lang="en-US" sz="1600" baseline="30000" dirty="0"/>
              <a:t>17</a:t>
            </a:r>
            <a:r>
              <a:rPr lang="en-US" sz="1600" dirty="0"/>
              <a:t> cm</a:t>
            </a:r>
            <a:r>
              <a:rPr lang="en-US" sz="1600" baseline="30000" dirty="0"/>
              <a:t>-3</a:t>
            </a:r>
            <a:r>
              <a:rPr lang="en-US" sz="1600" dirty="0"/>
              <a:t> plasma density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9C3651-3E92-094A-9D35-F2ADAA9493BD}"/>
              </a:ext>
            </a:extLst>
          </p:cNvPr>
          <p:cNvSpPr/>
          <p:nvPr/>
        </p:nvSpPr>
        <p:spPr>
          <a:xfrm>
            <a:off x="29683" y="1452192"/>
            <a:ext cx="2002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Schroeder et al. NIMA (2016)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F2F1EB-935E-0340-8E82-544879B35EF2}"/>
              </a:ext>
            </a:extLst>
          </p:cNvPr>
          <p:cNvSpPr/>
          <p:nvPr/>
        </p:nvSpPr>
        <p:spPr>
          <a:xfrm>
            <a:off x="7764404" y="3064857"/>
            <a:ext cx="3879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TBD: similar to conventional collider designs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F20F88-D0F1-314C-9C8F-ADBEAE0BA9B2}"/>
              </a:ext>
            </a:extLst>
          </p:cNvPr>
          <p:cNvCxnSpPr>
            <a:cxnSpLocks/>
          </p:cNvCxnSpPr>
          <p:nvPr/>
        </p:nvCxnSpPr>
        <p:spPr>
          <a:xfrm>
            <a:off x="2503446" y="3650743"/>
            <a:ext cx="426974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11EC154-06CB-6241-A34C-2B1FED36C818}"/>
              </a:ext>
            </a:extLst>
          </p:cNvPr>
          <p:cNvSpPr/>
          <p:nvPr/>
        </p:nvSpPr>
        <p:spPr>
          <a:xfrm>
            <a:off x="1198281" y="3474341"/>
            <a:ext cx="1472591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Laser rep. rate not available with present laser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3D77D-3E39-4E46-A3BF-D5D167F2DB18}"/>
              </a:ext>
            </a:extLst>
          </p:cNvPr>
          <p:cNvSpPr/>
          <p:nvPr/>
        </p:nvSpPr>
        <p:spPr>
          <a:xfrm>
            <a:off x="-56293" y="5395894"/>
            <a:ext cx="305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Upgrade</a:t>
            </a:r>
            <a:r>
              <a:rPr lang="en-US" u="sng" dirty="0"/>
              <a:t> potential</a:t>
            </a:r>
            <a:r>
              <a:rPr lang="en-US" dirty="0"/>
              <a:t>: Same laser system for 1, 3, 30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D72306-B14D-1B4E-99BF-4C28D9FA17EE}"/>
              </a:ext>
            </a:extLst>
          </p:cNvPr>
          <p:cNvSpPr/>
          <p:nvPr/>
        </p:nvSpPr>
        <p:spPr>
          <a:xfrm>
            <a:off x="29683" y="2169105"/>
            <a:ext cx="2641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ALL PARAMETERS NEED SYSTEM-INTEGRATED DESIGN STUDY</a:t>
            </a:r>
          </a:p>
        </p:txBody>
      </p:sp>
    </p:spTree>
    <p:extLst>
      <p:ext uri="{BB962C8B-B14F-4D97-AF65-F5344CB8AC3E}">
        <p14:creationId xmlns:p14="http://schemas.microsoft.com/office/powerpoint/2010/main" val="35006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6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Key accelerator R&amp;D challenges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F42624-BFD8-CB4B-A070-9A64A1940A8E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12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4D16A-3E32-9E49-86E5-B43558F4A09F}"/>
              </a:ext>
            </a:extLst>
          </p:cNvPr>
          <p:cNvSpPr txBox="1"/>
          <p:nvPr/>
        </p:nvSpPr>
        <p:spPr>
          <a:xfrm>
            <a:off x="173736" y="863340"/>
            <a:ext cx="99761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Laser technology development 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Coherent combining of fiber lasers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Development of </a:t>
            </a:r>
            <a:r>
              <a:rPr lang="en-US" sz="2000" dirty="0" err="1">
                <a:latin typeface="Avenir Book" panose="02000503020000020003" pitchFamily="2" charset="0"/>
              </a:rPr>
              <a:t>Tm:YLF</a:t>
            </a:r>
            <a:r>
              <a:rPr lang="en-US" sz="2000" dirty="0">
                <a:latin typeface="Avenir Book" panose="02000503020000020003" pitchFamily="2" charset="0"/>
              </a:rPr>
              <a:t> 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kW average power systems feasible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Robust e+ acceleration configuration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Proposed configurations (hollow plasma channels, plasma columns) require experimental demonstrations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Beam matching/coupling between stages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Strong focusing forces in plasma: β~ 0.01 -  0.1 m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Alignment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Small structures (~10-100 um) place severe (~nm) alignment tolerances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Stability in main 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endParaRPr lang="en-US" sz="2000" dirty="0">
              <a:latin typeface="Avenir Book" panose="02000503020000020003" pitchFamily="2" charset="0"/>
            </a:endParaRP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Transverse stability (BBU) is issue in strong </a:t>
            </a:r>
            <a:r>
              <a:rPr lang="en-US" sz="2000" dirty="0" err="1">
                <a:latin typeface="Avenir Book" panose="02000503020000020003" pitchFamily="2" charset="0"/>
              </a:rPr>
              <a:t>wakefield</a:t>
            </a:r>
            <a:r>
              <a:rPr lang="en-US" sz="2000" dirty="0">
                <a:latin typeface="Avenir Book" panose="02000503020000020003" pitchFamily="2" charset="0"/>
              </a:rPr>
              <a:t> regime  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Proposed mitigation methods (ion motion, plasma focusing chirp) require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FE0EA5-C1E6-8E44-8071-7EAD88F28146}"/>
              </a:ext>
            </a:extLst>
          </p:cNvPr>
          <p:cNvGrpSpPr/>
          <p:nvPr/>
        </p:nvGrpSpPr>
        <p:grpSpPr>
          <a:xfrm>
            <a:off x="10291241" y="2726873"/>
            <a:ext cx="1086504" cy="3806230"/>
            <a:chOff x="10291241" y="3512687"/>
            <a:chExt cx="1086504" cy="3014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10132F-B14E-D04B-B2ED-5A0F5D7EFA7E}"/>
                </a:ext>
              </a:extLst>
            </p:cNvPr>
            <p:cNvSpPr txBox="1"/>
            <p:nvPr/>
          </p:nvSpPr>
          <p:spPr>
            <a:xfrm rot="16200000">
              <a:off x="9620893" y="4770035"/>
              <a:ext cx="2805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common challenges for advanced accelerator concepts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03682E3F-6F51-DF40-8163-5E37BD2C657C}"/>
                </a:ext>
              </a:extLst>
            </p:cNvPr>
            <p:cNvSpPr/>
            <p:nvPr/>
          </p:nvSpPr>
          <p:spPr>
            <a:xfrm>
              <a:off x="10291241" y="3512687"/>
              <a:ext cx="237216" cy="2805817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49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71435" y="-14283"/>
            <a:ext cx="12334875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Basic configuration of a laser-plasma-based linear collider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C9D31-8E5A-B147-AB15-213A38DBDFB6}"/>
              </a:ext>
            </a:extLst>
          </p:cNvPr>
          <p:cNvSpPr txBox="1"/>
          <p:nvPr/>
        </p:nvSpPr>
        <p:spPr>
          <a:xfrm>
            <a:off x="0" y="1265455"/>
            <a:ext cx="5592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Preliminary designs that yield required IP parameters have been produced to guide R&amp;D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R&amp;D focus has been on developing laser-plasma accelerator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Integrated design study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47C5A-E619-6F4D-9F91-0DC08BCEF085}"/>
              </a:ext>
            </a:extLst>
          </p:cNvPr>
          <p:cNvSpPr txBox="1"/>
          <p:nvPr/>
        </p:nvSpPr>
        <p:spPr>
          <a:xfrm>
            <a:off x="18211" y="803790"/>
            <a:ext cx="1004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venir Book" panose="02000503020000020003" pitchFamily="2" charset="0"/>
              </a:rPr>
              <a:t>Linac</a:t>
            </a:r>
            <a:r>
              <a:rPr lang="en-US" sz="2400" b="1" dirty="0">
                <a:latin typeface="Avenir Book" panose="02000503020000020003" pitchFamily="2" charset="0"/>
              </a:rPr>
              <a:t>: staged laser plasma accelerators (LPAs):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6C2DFE-AAB5-5048-9A5D-67B6F8B7A8CF}"/>
              </a:ext>
            </a:extLst>
          </p:cNvPr>
          <p:cNvSpPr/>
          <p:nvPr/>
        </p:nvSpPr>
        <p:spPr>
          <a:xfrm>
            <a:off x="1" y="3453751"/>
            <a:ext cx="62007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Design (optimizing operational plasma density)  yields 5 GeV/stage (100 stages/</a:t>
            </a:r>
            <a:r>
              <a:rPr lang="en-US" dirty="0" err="1">
                <a:latin typeface="Avenir Book" panose="02000503020000020003" pitchFamily="2" charset="0"/>
              </a:rPr>
              <a:t>linac</a:t>
            </a:r>
            <a:r>
              <a:rPr lang="en-US" dirty="0">
                <a:latin typeface="Avenir Book" panose="02000503020000020003" pitchFamily="2" charset="0"/>
              </a:rPr>
              <a:t> for 1 </a:t>
            </a:r>
            <a:r>
              <a:rPr lang="en-US" dirty="0" err="1">
                <a:latin typeface="Avenir Book" panose="02000503020000020003" pitchFamily="2" charset="0"/>
              </a:rPr>
              <a:t>TeV</a:t>
            </a:r>
            <a:r>
              <a:rPr lang="en-US" dirty="0">
                <a:latin typeface="Avenir Book" panose="02000503020000020003" pitchFamily="2" charset="0"/>
              </a:rPr>
              <a:t>):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Compact laser coupling between stages yields geometric/average gradient = 2.3 GV/m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Time structure at IP: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single bunches, separated by 20 </a:t>
            </a:r>
            <a:r>
              <a:rPr lang="en-US" dirty="0" err="1">
                <a:latin typeface="Avenir Book" panose="02000503020000020003" pitchFamily="2" charset="0"/>
              </a:rPr>
              <a:t>μs</a:t>
            </a:r>
            <a:endParaRPr lang="en-US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Short (~10 </a:t>
            </a:r>
            <a:r>
              <a:rPr lang="en-US" dirty="0" err="1">
                <a:latin typeface="Avenir Book" panose="02000503020000020003" pitchFamily="2" charset="0"/>
              </a:rPr>
              <a:t>μm</a:t>
            </a:r>
            <a:r>
              <a:rPr lang="en-US" dirty="0">
                <a:latin typeface="Avenir Book" panose="02000503020000020003" pitchFamily="2" charset="0"/>
              </a:rPr>
              <a:t> rms) beams: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venir Book" panose="02000503020000020003" pitchFamily="2" charset="0"/>
              </a:rPr>
              <a:t>beamstrahlung</a:t>
            </a:r>
            <a:r>
              <a:rPr lang="en-US" dirty="0">
                <a:latin typeface="Avenir Book" panose="02000503020000020003" pitchFamily="2" charset="0"/>
              </a:rPr>
              <a:t> reduction (reduces power):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𝞂</a:t>
            </a:r>
            <a:r>
              <a:rPr lang="en-US" baseline="-25000" dirty="0">
                <a:latin typeface="Avenir Book" panose="02000503020000020003" pitchFamily="2" charset="0"/>
              </a:rPr>
              <a:t>z</a:t>
            </a:r>
            <a:r>
              <a:rPr lang="en-US" dirty="0">
                <a:latin typeface="Avenir Book" panose="02000503020000020003" pitchFamily="2" charset="0"/>
              </a:rPr>
              <a:t>&lt; β*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Flat or round beams may be accelerated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Laser energy recovery possible for high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B25D8-C111-4442-93CA-9CAB292D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64" y="1964871"/>
            <a:ext cx="6703299" cy="4338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DFA3C9-6E55-A948-AB7A-975CFCB37491}"/>
              </a:ext>
            </a:extLst>
          </p:cNvPr>
          <p:cNvSpPr txBox="1"/>
          <p:nvPr/>
        </p:nvSpPr>
        <p:spPr>
          <a:xfrm>
            <a:off x="0" y="2942584"/>
            <a:ext cx="682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Key characteristics of a LPA-based collider: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A390A61-8E3D-8A4F-BFC4-062D472A83ED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2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51152-B62F-3F40-B4A6-9ED1069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175" y="5376502"/>
            <a:ext cx="1164590" cy="3694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BED783-CF43-5141-8F36-DFC684E59990}"/>
              </a:ext>
            </a:extLst>
          </p:cNvPr>
          <p:cNvSpPr/>
          <p:nvPr/>
        </p:nvSpPr>
        <p:spPr>
          <a:xfrm>
            <a:off x="8859345" y="6240635"/>
            <a:ext cx="2522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7030A0"/>
                </a:solidFill>
              </a:rPr>
              <a:t>Leemans</a:t>
            </a:r>
            <a:r>
              <a:rPr lang="en-US" sz="1200" dirty="0">
                <a:solidFill>
                  <a:srgbClr val="7030A0"/>
                </a:solidFill>
              </a:rPr>
              <a:t> &amp; </a:t>
            </a:r>
            <a:r>
              <a:rPr lang="en-US" sz="1200" dirty="0" err="1">
                <a:solidFill>
                  <a:srgbClr val="7030A0"/>
                </a:solidFill>
              </a:rPr>
              <a:t>Esarey</a:t>
            </a:r>
            <a:r>
              <a:rPr lang="en-US" sz="1200" dirty="0">
                <a:solidFill>
                  <a:srgbClr val="7030A0"/>
                </a:solidFill>
              </a:rPr>
              <a:t> Phys. Today (2009)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A41CF-381D-7248-919D-C89BF2525C3F}"/>
              </a:ext>
            </a:extLst>
          </p:cNvPr>
          <p:cNvSpPr/>
          <p:nvPr/>
        </p:nvSpPr>
        <p:spPr>
          <a:xfrm>
            <a:off x="7697829" y="1588620"/>
            <a:ext cx="4737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2060"/>
                </a:solidFill>
                <a:latin typeface="Avenir Book" panose="02000503020000020003" pitchFamily="2" charset="0"/>
              </a:rPr>
              <a:t>Main advantage of laser-plasma accelerator technology</a:t>
            </a:r>
            <a:r>
              <a:rPr lang="en-US" sz="1600" dirty="0">
                <a:solidFill>
                  <a:srgbClr val="002060"/>
                </a:solidFill>
                <a:latin typeface="Avenir Book" panose="02000503020000020003" pitchFamily="2" charset="0"/>
              </a:rPr>
              <a:t>: compact </a:t>
            </a:r>
            <a:r>
              <a:rPr lang="en-US" sz="1600" dirty="0" err="1">
                <a:solidFill>
                  <a:srgbClr val="002060"/>
                </a:solidFill>
                <a:latin typeface="Avenir Book" panose="02000503020000020003" pitchFamily="2" charset="0"/>
              </a:rPr>
              <a:t>linac</a:t>
            </a:r>
            <a:r>
              <a:rPr lang="en-US" sz="1600" dirty="0">
                <a:solidFill>
                  <a:srgbClr val="002060"/>
                </a:solidFill>
                <a:latin typeface="Avenir Book" panose="02000503020000020003" pitchFamily="2" charset="0"/>
              </a:rPr>
              <a:t> footprint (high gradient and compact laser coupling of stages)</a:t>
            </a:r>
          </a:p>
        </p:txBody>
      </p:sp>
    </p:spTree>
    <p:extLst>
      <p:ext uri="{BB962C8B-B14F-4D97-AF65-F5344CB8AC3E}">
        <p14:creationId xmlns:p14="http://schemas.microsoft.com/office/powerpoint/2010/main" val="404169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22706" y="-42858"/>
            <a:ext cx="12243282" cy="1200329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Requirements for efficient multi-</a:t>
            </a:r>
            <a:r>
              <a:rPr lang="en-US" sz="3600" dirty="0" err="1">
                <a:solidFill>
                  <a:schemeClr val="bg1"/>
                </a:solidFill>
              </a:rPr>
              <a:t>TeV</a:t>
            </a:r>
            <a:r>
              <a:rPr lang="en-US" sz="3600" dirty="0">
                <a:solidFill>
                  <a:schemeClr val="bg1"/>
                </a:solidFill>
              </a:rPr>
              <a:t> colliders: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guided laser-plasma accelerator and laser development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A390A61-8E3D-8A4F-BFC4-062D472A83ED}"/>
              </a:ext>
            </a:extLst>
          </p:cNvPr>
          <p:cNvSpPr txBox="1">
            <a:spLocks/>
          </p:cNvSpPr>
          <p:nvPr/>
        </p:nvSpPr>
        <p:spPr>
          <a:xfrm>
            <a:off x="11482756" y="6647408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314F76-4374-D543-BDCC-5A66AC0AE21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4807" y="1596302"/>
            <a:ext cx="3657600" cy="2550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E5F9F7-FA42-B445-A324-929319BB1C60}"/>
              </a:ext>
            </a:extLst>
          </p:cNvPr>
          <p:cNvSpPr txBox="1"/>
          <p:nvPr/>
        </p:nvSpPr>
        <p:spPr>
          <a:xfrm>
            <a:off x="25681" y="6575144"/>
            <a:ext cx="628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C.B. Schroeder et al., PRST-AB  (2010) and (2012); NIM-A (2016)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2910D5-08D5-544B-9CB4-F0DAAB09A510}"/>
              </a:ext>
            </a:extLst>
          </p:cNvPr>
          <p:cNvSpPr txBox="1"/>
          <p:nvPr/>
        </p:nvSpPr>
        <p:spPr>
          <a:xfrm>
            <a:off x="-17858" y="1286942"/>
            <a:ext cx="582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Example: 0.5 TeV Linac Length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BAA3B4-344C-6442-820E-AC996FF7E411}"/>
              </a:ext>
            </a:extLst>
          </p:cNvPr>
          <p:cNvSpPr txBox="1"/>
          <p:nvPr/>
        </p:nvSpPr>
        <p:spPr>
          <a:xfrm>
            <a:off x="110794" y="4146804"/>
            <a:ext cx="5673348" cy="2306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342900" lvl="0" indent="-34290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eaLnBrk="1" latinLnBrk="0" hangingPunct="1">
              <a:lnSpc>
                <a:spcPct val="110000"/>
              </a:lnSpc>
              <a:spcBef>
                <a:spcPct val="20000"/>
              </a:spcBef>
              <a:buFont typeface="Courier New"/>
              <a:buChar char="o"/>
              <a:defRPr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1" latinLnBrk="0" hangingPunct="1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1" latinLnBrk="0" hangingPunct="1">
              <a:spcBef>
                <a:spcPct val="200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1" latinLnBrk="0" hangingPunct="1">
              <a:spcBef>
                <a:spcPct val="200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</a:rPr>
              <a:t>Tradeoff: stage gradient vs. number of stages</a:t>
            </a:r>
          </a:p>
          <a:p>
            <a:pPr lvl="1"/>
            <a:r>
              <a:rPr lang="en-US" dirty="0"/>
              <a:t>  Minimum </a:t>
            </a:r>
            <a:r>
              <a:rPr lang="en-US" dirty="0" err="1"/>
              <a:t>linac</a:t>
            </a:r>
            <a:r>
              <a:rPr lang="en-US" dirty="0"/>
              <a:t> length sets density ~ 10</a:t>
            </a:r>
            <a:r>
              <a:rPr lang="en-US" baseline="30000" dirty="0"/>
              <a:t>17</a:t>
            </a:r>
            <a:r>
              <a:rPr lang="en-US" dirty="0"/>
              <a:t>/cm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  Consistent with optimal efficiency/charge</a:t>
            </a:r>
          </a:p>
          <a:p>
            <a:r>
              <a:rPr lang="en-US" sz="1800" dirty="0">
                <a:solidFill>
                  <a:srgbClr val="0000FF"/>
                </a:solidFill>
              </a:rPr>
              <a:t>Hundreds of 10 GeV-class stages </a:t>
            </a:r>
          </a:p>
          <a:p>
            <a:pPr lvl="1"/>
            <a:r>
              <a:rPr lang="en-US" dirty="0"/>
              <a:t>  Each requires 10 Joule,10’s of kHz laser </a:t>
            </a:r>
          </a:p>
          <a:p>
            <a:pPr lvl="1">
              <a:buNone/>
            </a:pPr>
            <a:r>
              <a:rPr lang="en-US" dirty="0"/>
              <a:t>(for laser tech development, see K. </a:t>
            </a:r>
            <a:r>
              <a:rPr lang="en-US" dirty="0" err="1"/>
              <a:t>Liani</a:t>
            </a:r>
            <a:r>
              <a:rPr lang="en-US" dirty="0"/>
              <a:t> LOI])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CC2202-AA60-0641-A4D8-0B97406866EB}"/>
              </a:ext>
            </a:extLst>
          </p:cNvPr>
          <p:cNvSpPr/>
          <p:nvPr/>
        </p:nvSpPr>
        <p:spPr>
          <a:xfrm>
            <a:off x="2826657" y="2720526"/>
            <a:ext cx="822960" cy="822960"/>
          </a:xfrm>
          <a:prstGeom prst="ellipse">
            <a:avLst/>
          </a:prstGeom>
          <a:solidFill>
            <a:srgbClr val="FFFF47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6CA8E-5E15-1A48-9AE3-2B08069EB513}"/>
              </a:ext>
            </a:extLst>
          </p:cNvPr>
          <p:cNvSpPr txBox="1"/>
          <p:nvPr/>
        </p:nvSpPr>
        <p:spPr>
          <a:xfrm>
            <a:off x="5331289" y="1135684"/>
            <a:ext cx="680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Luminosity at TeV scale requires development of 10 J, 100 fs class lasers at ~50 kHz rep. rate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73362A-B5F4-DD43-97D7-A6DABDAF0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616" y="1675726"/>
            <a:ext cx="4572000" cy="4978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6F9C9E-B201-9647-8B96-B6C27FA2C7E1}"/>
              </a:ext>
            </a:extLst>
          </p:cNvPr>
          <p:cNvSpPr/>
          <p:nvPr/>
        </p:nvSpPr>
        <p:spPr>
          <a:xfrm>
            <a:off x="9776820" y="5766406"/>
            <a:ext cx="119332" cy="11890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E52FDD-23B4-FC45-B645-39628FF365FA}"/>
              </a:ext>
            </a:extLst>
          </p:cNvPr>
          <p:cNvSpPr/>
          <p:nvPr/>
        </p:nvSpPr>
        <p:spPr>
          <a:xfrm>
            <a:off x="10176646" y="5466982"/>
            <a:ext cx="119332" cy="11890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360DC8-FC59-2346-AB7B-624B65BE2B8E}"/>
              </a:ext>
            </a:extLst>
          </p:cNvPr>
          <p:cNvSpPr/>
          <p:nvPr/>
        </p:nvSpPr>
        <p:spPr>
          <a:xfrm>
            <a:off x="9748130" y="4995434"/>
            <a:ext cx="119332" cy="11890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52B1B2-B7E8-9848-8C28-D5AFB1C5EC78}"/>
              </a:ext>
            </a:extLst>
          </p:cNvPr>
          <p:cNvSpPr/>
          <p:nvPr/>
        </p:nvSpPr>
        <p:spPr>
          <a:xfrm>
            <a:off x="8657648" y="5680971"/>
            <a:ext cx="1415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BELLA (LBNL)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23CB26-8237-2C4B-9540-2AE2A74B96D4}"/>
              </a:ext>
            </a:extLst>
          </p:cNvPr>
          <p:cNvSpPr/>
          <p:nvPr/>
        </p:nvSpPr>
        <p:spPr>
          <a:xfrm>
            <a:off x="8786260" y="4917883"/>
            <a:ext cx="1368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HAPLS (ELI)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A74C73-B259-3443-BCC8-20F6C6A7CF4F}"/>
              </a:ext>
            </a:extLst>
          </p:cNvPr>
          <p:cNvSpPr/>
          <p:nvPr/>
        </p:nvSpPr>
        <p:spPr>
          <a:xfrm>
            <a:off x="8906535" y="5369114"/>
            <a:ext cx="1572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CoReLS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(Korea)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AC401DB-E0A6-E946-9BE4-A023BA58BA94}"/>
              </a:ext>
            </a:extLst>
          </p:cNvPr>
          <p:cNvSpPr/>
          <p:nvPr/>
        </p:nvSpPr>
        <p:spPr>
          <a:xfrm>
            <a:off x="6952604" y="4203733"/>
            <a:ext cx="119332" cy="118905"/>
          </a:xfrm>
          <a:prstGeom prst="ellipse">
            <a:avLst/>
          </a:prstGeom>
          <a:noFill/>
          <a:ln w="38100" cap="flat" cmpd="sng" algn="ctr">
            <a:solidFill>
              <a:srgbClr val="043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A5DCC3-D43D-1B4A-942D-2C95B5E9757A}"/>
              </a:ext>
            </a:extLst>
          </p:cNvPr>
          <p:cNvSpPr/>
          <p:nvPr/>
        </p:nvSpPr>
        <p:spPr>
          <a:xfrm>
            <a:off x="7071936" y="4093908"/>
            <a:ext cx="602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fiber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C88814-4C37-2A42-B356-F441AA3CF63A}"/>
              </a:ext>
            </a:extLst>
          </p:cNvPr>
          <p:cNvSpPr/>
          <p:nvPr/>
        </p:nvSpPr>
        <p:spPr>
          <a:xfrm>
            <a:off x="8997989" y="3814824"/>
            <a:ext cx="1738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7B107"/>
                </a:solidFill>
                <a:effectLst/>
                <a:uLnTx/>
                <a:uFillTx/>
              </a:rPr>
              <a:t>kBELLA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B107"/>
                </a:solidFill>
                <a:effectLst/>
                <a:uLnTx/>
                <a:uFillTx/>
              </a:rPr>
              <a:t> 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7B107"/>
                </a:solidFill>
                <a:effectLst/>
                <a:uLnTx/>
                <a:uFillTx/>
              </a:rPr>
              <a:t>Ti:Sa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7B107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48E931-02A6-FE47-B417-BC60FFCE86C4}"/>
              </a:ext>
            </a:extLst>
          </p:cNvPr>
          <p:cNvSpPr/>
          <p:nvPr/>
        </p:nvSpPr>
        <p:spPr>
          <a:xfrm>
            <a:off x="9150601" y="2599088"/>
            <a:ext cx="922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Tm:YLF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831792-ACCD-904E-8361-354944325AB0}"/>
              </a:ext>
            </a:extLst>
          </p:cNvPr>
          <p:cNvSpPr/>
          <p:nvPr/>
        </p:nvSpPr>
        <p:spPr>
          <a:xfrm>
            <a:off x="9150601" y="2326285"/>
            <a:ext cx="602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fiber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DC2AE3-0985-EB40-9758-C5647E9EBFCA}"/>
              </a:ext>
            </a:extLst>
          </p:cNvPr>
          <p:cNvSpPr txBox="1"/>
          <p:nvPr/>
        </p:nvSpPr>
        <p:spPr>
          <a:xfrm>
            <a:off x="8104801" y="6531532"/>
            <a:ext cx="228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peak power [TW]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9144E7-8443-DA4A-ADD7-081ADBE81459}"/>
              </a:ext>
            </a:extLst>
          </p:cNvPr>
          <p:cNvSpPr txBox="1"/>
          <p:nvPr/>
        </p:nvSpPr>
        <p:spPr>
          <a:xfrm rot="16200000">
            <a:off x="5160096" y="3746617"/>
            <a:ext cx="228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average power [kW]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00174C92-642D-6E40-ABEA-C27D11459C39}"/>
              </a:ext>
            </a:extLst>
          </p:cNvPr>
          <p:cNvSpPr/>
          <p:nvPr/>
        </p:nvSpPr>
        <p:spPr>
          <a:xfrm>
            <a:off x="10765335" y="2119090"/>
            <a:ext cx="215629" cy="671705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20FED5-4DF3-984D-B877-35DDD390CE88}"/>
              </a:ext>
            </a:extLst>
          </p:cNvPr>
          <p:cNvSpPr/>
          <p:nvPr/>
        </p:nvSpPr>
        <p:spPr>
          <a:xfrm>
            <a:off x="10950014" y="1922646"/>
            <a:ext cx="13010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collider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requirement: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50 kHz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&gt; 30% effic.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17D9C12A-C993-9E4B-8D79-57D69BD53C46}"/>
              </a:ext>
            </a:extLst>
          </p:cNvPr>
          <p:cNvSpPr/>
          <p:nvPr/>
        </p:nvSpPr>
        <p:spPr>
          <a:xfrm>
            <a:off x="10756382" y="3644904"/>
            <a:ext cx="215512" cy="931679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9FAE50-F455-E446-9729-12D7B915300F}"/>
              </a:ext>
            </a:extLst>
          </p:cNvPr>
          <p:cNvSpPr/>
          <p:nvPr/>
        </p:nvSpPr>
        <p:spPr>
          <a:xfrm>
            <a:off x="10980836" y="3567474"/>
            <a:ext cx="11079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Key step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technically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feasible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today: kHz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01BB4BCA-321C-B043-866F-0C6004386224}"/>
              </a:ext>
            </a:extLst>
          </p:cNvPr>
          <p:cNvSpPr/>
          <p:nvPr/>
        </p:nvSpPr>
        <p:spPr>
          <a:xfrm>
            <a:off x="10772531" y="4931234"/>
            <a:ext cx="212970" cy="935412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EB22E2-6171-E745-91B7-8A38270D04E0}"/>
              </a:ext>
            </a:extLst>
          </p:cNvPr>
          <p:cNvSpPr/>
          <p:nvPr/>
        </p:nvSpPr>
        <p:spPr>
          <a:xfrm>
            <a:off x="10983425" y="4862166"/>
            <a:ext cx="9435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existing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laser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systems: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few Hz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88122F-BF6C-9F46-B670-197AB7B85465}"/>
              </a:ext>
            </a:extLst>
          </p:cNvPr>
          <p:cNvSpPr txBox="1"/>
          <p:nvPr/>
        </p:nvSpPr>
        <p:spPr>
          <a:xfrm>
            <a:off x="8564999" y="2892908"/>
            <a:ext cx="2070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100" dirty="0">
                <a:solidFill>
                  <a:srgbClr val="FF0000"/>
                </a:solidFill>
                <a:latin typeface="+mn-lt"/>
              </a:rPr>
              <a:t>2µm </a:t>
            </a:r>
            <a:r>
              <a:rPr lang="mr-IN" sz="1100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sz="1100" dirty="0">
                <a:solidFill>
                  <a:srgbClr val="FF0000"/>
                </a:solidFill>
                <a:latin typeface="+mn-lt"/>
              </a:rPr>
              <a:t> 4x stages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C29EE4A-36DB-CA4D-B911-F4841D7EE4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2745" y="5752196"/>
            <a:ext cx="1844670" cy="62592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4EF65A4-D43B-9147-8E69-4D1F91CD6E33}"/>
              </a:ext>
            </a:extLst>
          </p:cNvPr>
          <p:cNvSpPr/>
          <p:nvPr/>
        </p:nvSpPr>
        <p:spPr>
          <a:xfrm>
            <a:off x="8814401" y="3924649"/>
            <a:ext cx="119332" cy="118905"/>
          </a:xfrm>
          <a:prstGeom prst="ellipse">
            <a:avLst/>
          </a:prstGeom>
          <a:noFill/>
          <a:ln w="38100" cap="flat" cmpd="sng" algn="ctr">
            <a:solidFill>
              <a:srgbClr val="17B10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F38D1345-F007-D643-BADB-3D382D299ABD}"/>
              </a:ext>
            </a:extLst>
          </p:cNvPr>
          <p:cNvSpPr/>
          <p:nvPr/>
        </p:nvSpPr>
        <p:spPr>
          <a:xfrm>
            <a:off x="4317998" y="2640697"/>
            <a:ext cx="1492251" cy="1260928"/>
          </a:xfrm>
          <a:prstGeom prst="leftArrow">
            <a:avLst>
              <a:gd name="adj1" fmla="val 81655"/>
              <a:gd name="adj2" fmla="val 26978"/>
            </a:avLst>
          </a:prstGeom>
          <a:solidFill>
            <a:srgbClr val="FFFF47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LPA 100 m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5 GeV/m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CLIC~14km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76BE149-C9AE-0A4D-83BE-A791E7FC98C1}"/>
              </a:ext>
            </a:extLst>
          </p:cNvPr>
          <p:cNvSpPr/>
          <p:nvPr/>
        </p:nvSpPr>
        <p:spPr>
          <a:xfrm>
            <a:off x="8235950" y="1993904"/>
            <a:ext cx="944517" cy="895532"/>
          </a:xfrm>
          <a:prstGeom prst="ellipse">
            <a:avLst/>
          </a:prstGeom>
          <a:solidFill>
            <a:srgbClr val="FFFF47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/>
      <p:bldP spid="42" grpId="0" animBg="1"/>
      <p:bldP spid="43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AB79D8-EC5E-0540-89BF-1AB65913B7D2}"/>
              </a:ext>
            </a:extLst>
          </p:cNvPr>
          <p:cNvSpPr txBox="1"/>
          <p:nvPr/>
        </p:nvSpPr>
        <p:spPr>
          <a:xfrm>
            <a:off x="-28472" y="-21272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R&amp;D timeline towards a collider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2B9AA-E619-3C4B-82A3-B30A7C5532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480" y="731046"/>
            <a:ext cx="7208134" cy="455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253A23-4A9A-D745-912E-1A9069516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76" y="2088960"/>
            <a:ext cx="2019773" cy="26490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FBE979-FF01-144B-8F21-19D339ACC902}"/>
              </a:ext>
            </a:extLst>
          </p:cNvPr>
          <p:cNvSpPr txBox="1"/>
          <p:nvPr/>
        </p:nvSpPr>
        <p:spPr>
          <a:xfrm>
            <a:off x="2124784" y="2798171"/>
            <a:ext cx="221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7030A0"/>
                </a:solidFill>
                <a:latin typeface="+mn-lt"/>
              </a:rPr>
              <a:t>DOE HEP AAC Roadmap (2016)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00CED-B1D9-B948-A5F5-287A8028556F}"/>
              </a:ext>
            </a:extLst>
          </p:cNvPr>
          <p:cNvSpPr/>
          <p:nvPr/>
        </p:nvSpPr>
        <p:spPr>
          <a:xfrm>
            <a:off x="-557110" y="700902"/>
            <a:ext cx="55511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US AAC community outlined R&amp;D goals in 2016 roadmap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Progress on all R&amp;D goals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Roadmap to be updated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C765F-A892-C448-AADA-982CF533DCD0}"/>
              </a:ext>
            </a:extLst>
          </p:cNvPr>
          <p:cNvSpPr/>
          <p:nvPr/>
        </p:nvSpPr>
        <p:spPr>
          <a:xfrm>
            <a:off x="-28472" y="507333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Critical technologies requiring R&amp;D [see A. Gonsalves, LOI]: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	Plasma cell development:  TRL3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	Multi-GeV/cell acceleration: TRL4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	Staging of LWFAs:  TRL3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	Positron acceleration methods: TRL2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  Stability: TRL3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  Alignment: TRL2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AE69C24-7CE6-9E47-A1E4-026A4DCB43E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4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B09697-C832-1441-977B-358DBD465666}"/>
              </a:ext>
            </a:extLst>
          </p:cNvPr>
          <p:cNvGrpSpPr/>
          <p:nvPr/>
        </p:nvGrpSpPr>
        <p:grpSpPr>
          <a:xfrm>
            <a:off x="5734514" y="5288483"/>
            <a:ext cx="6457486" cy="1624821"/>
            <a:chOff x="5734514" y="5288483"/>
            <a:chExt cx="5313067" cy="162482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8F1713-2BD2-9F44-8DD2-E31018B7AE99}"/>
                </a:ext>
              </a:extLst>
            </p:cNvPr>
            <p:cNvSpPr/>
            <p:nvPr/>
          </p:nvSpPr>
          <p:spPr>
            <a:xfrm>
              <a:off x="6166215" y="5589865"/>
              <a:ext cx="47374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u="sng" dirty="0">
                  <a:solidFill>
                    <a:srgbClr val="002060"/>
                  </a:solidFill>
                  <a:latin typeface="Avenir Book" panose="02000503020000020003" pitchFamily="2" charset="0"/>
                </a:rPr>
                <a:t>Laser technology development required</a:t>
              </a:r>
              <a:r>
                <a:rPr lang="en-US" sz="1600" dirty="0">
                  <a:solidFill>
                    <a:srgbClr val="002060"/>
                  </a:solidFill>
                  <a:latin typeface="Avenir Book" panose="02000503020000020003" pitchFamily="2" charset="0"/>
                </a:rPr>
                <a:t> </a:t>
              </a:r>
              <a:r>
                <a:rPr lang="en-US" sz="1600" dirty="0">
                  <a:latin typeface="Avenir Book" panose="02000503020000020003" pitchFamily="2" charset="0"/>
                </a:rPr>
                <a:t>[see L. </a:t>
              </a:r>
              <a:r>
                <a:rPr lang="en-US" sz="1600" dirty="0" err="1">
                  <a:latin typeface="Avenir Book" panose="02000503020000020003" pitchFamily="2" charset="0"/>
                </a:rPr>
                <a:t>Kiani</a:t>
              </a:r>
              <a:r>
                <a:rPr lang="en-US" sz="1600" dirty="0">
                  <a:latin typeface="Avenir Book" panose="02000503020000020003" pitchFamily="2" charset="0"/>
                </a:rPr>
                <a:t>, LOI]</a:t>
              </a:r>
              <a:endParaRPr lang="en-US" sz="1600" u="sng" dirty="0">
                <a:solidFill>
                  <a:srgbClr val="002060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solidFill>
                    <a:srgbClr val="002060"/>
                  </a:solidFill>
                  <a:latin typeface="Avenir Book" panose="02000503020000020003" pitchFamily="2" charset="0"/>
                </a:rPr>
                <a:t>Promising technologies:	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latin typeface="Avenir Book" panose="02000503020000020003" pitchFamily="2" charset="0"/>
                </a:rPr>
                <a:t>Coherent combination of fiber lasers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 err="1">
                  <a:solidFill>
                    <a:srgbClr val="002060"/>
                  </a:solidFill>
                  <a:latin typeface="Avenir Book" panose="02000503020000020003" pitchFamily="2" charset="0"/>
                </a:rPr>
                <a:t>Tm:YLF</a:t>
              </a:r>
              <a:r>
                <a:rPr lang="en-US" sz="1600" dirty="0">
                  <a:solidFill>
                    <a:srgbClr val="002060"/>
                  </a:solidFill>
                  <a:latin typeface="Avenir Book" panose="02000503020000020003" pitchFamily="2" charset="0"/>
                </a:rPr>
                <a:t> 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solidFill>
                    <a:srgbClr val="002060"/>
                  </a:solidFill>
                  <a:latin typeface="Avenir Book" panose="02000503020000020003" pitchFamily="2" charset="0"/>
                </a:rPr>
                <a:t>few kW average power feasible today</a:t>
              </a:r>
            </a:p>
          </p:txBody>
        </p:sp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2A0FA0C3-F99C-8D41-B5C8-D90DF35FF735}"/>
                </a:ext>
              </a:extLst>
            </p:cNvPr>
            <p:cNvSpPr/>
            <p:nvPr/>
          </p:nvSpPr>
          <p:spPr>
            <a:xfrm rot="5400000">
              <a:off x="8205153" y="2817844"/>
              <a:ext cx="371789" cy="5313067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74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F91F888-1016-664D-B9CC-20E31DF5120F}"/>
              </a:ext>
            </a:extLst>
          </p:cNvPr>
          <p:cNvSpPr txBox="1"/>
          <p:nvPr/>
        </p:nvSpPr>
        <p:spPr>
          <a:xfrm>
            <a:off x="28471" y="751344"/>
            <a:ext cx="1219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Laser-driven plasma accelerators: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Ultra-high gradient </a:t>
            </a:r>
            <a:r>
              <a:rPr lang="en-US" dirty="0" err="1">
                <a:latin typeface="Avenir Book" panose="02000503020000020003" pitchFamily="2" charset="0"/>
              </a:rPr>
              <a:t>accelertor</a:t>
            </a:r>
            <a:r>
              <a:rPr lang="en-US" dirty="0">
                <a:latin typeface="Avenir Book" panose="02000503020000020003" pitchFamily="2" charset="0"/>
              </a:rPr>
              <a:t> technology:  ~10 GV/m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Goal: e-/e+/gamma linear collider at </a:t>
            </a:r>
            <a:r>
              <a:rPr lang="en-US" dirty="0" err="1">
                <a:latin typeface="Avenir Book" panose="02000503020000020003" pitchFamily="2" charset="0"/>
              </a:rPr>
              <a:t>TeV</a:t>
            </a:r>
            <a:r>
              <a:rPr lang="en-US" dirty="0">
                <a:latin typeface="Avenir Book" panose="02000503020000020003" pitchFamily="2" charset="0"/>
              </a:rPr>
              <a:t> energy scale (and beyond), with much reduced footprint (and cost)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Longer-term collider option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Integrated collider design required (e.g., injector, cooling, focusing systems, etc.)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Experimental facilities required to advance R&amp;D in next 5-10 years. 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Planned facilities: </a:t>
            </a:r>
            <a:r>
              <a:rPr lang="en-US" dirty="0" err="1">
                <a:latin typeface="Avenir Book" panose="02000503020000020003" pitchFamily="2" charset="0"/>
              </a:rPr>
              <a:t>kBELLA</a:t>
            </a:r>
            <a:r>
              <a:rPr lang="en-US" dirty="0">
                <a:latin typeface="Avenir Book" panose="02000503020000020003" pitchFamily="2" charset="0"/>
              </a:rPr>
              <a:t> (US), </a:t>
            </a:r>
            <a:r>
              <a:rPr lang="en-US" dirty="0" err="1">
                <a:latin typeface="Avenir Book" panose="02000503020000020003" pitchFamily="2" charset="0"/>
              </a:rPr>
              <a:t>EuPRAXIA</a:t>
            </a:r>
            <a:r>
              <a:rPr lang="en-US" dirty="0">
                <a:latin typeface="Avenir Book" panose="02000503020000020003" pitchFamily="2" charset="0"/>
              </a:rPr>
              <a:t> (Europe), etc. 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kHz rep rates will enable precision</a:t>
            </a:r>
          </a:p>
          <a:p>
            <a:pPr marL="914400" lvl="1" indent="-457200">
              <a:buFont typeface="System Font Regular"/>
              <a:buChar char="−"/>
            </a:pPr>
            <a:endParaRPr lang="en-US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Laser-plasma accelerators potential to play role in other collider systems: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Rapid muon acceleration, high-brightness beam generation [see C. Benedetti, LOI], laser-plasma-based beam cooling [see S. Bulanov LOI], compact plasma-based focusing and beam delivery [see S. Barber, LOI], gamma collider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Near- and mid-term applications (LPA-driven X-FEL, compact gamma-ray source, ion acceleration for medical applications, etc.) are actively being pursued [see J. van </a:t>
            </a:r>
            <a:r>
              <a:rPr lang="en-US" dirty="0" err="1">
                <a:latin typeface="Avenir Book" panose="02000503020000020003" pitchFamily="2" charset="0"/>
              </a:rPr>
              <a:t>Tilborg</a:t>
            </a:r>
            <a:r>
              <a:rPr lang="en-US" dirty="0">
                <a:latin typeface="Avenir Book" panose="02000503020000020003" pitchFamily="2" charset="0"/>
              </a:rPr>
              <a:t>, LOI]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dirty="0">
                <a:latin typeface="Avenir Book" panose="02000503020000020003" pitchFamily="2" charset="0"/>
              </a:rPr>
              <a:t>Near-term applications are important demonstrations of technology that will advance collider R&amp;D</a:t>
            </a:r>
          </a:p>
          <a:p>
            <a:pPr marL="914400" lvl="1" indent="-457200">
              <a:buFont typeface="System Font Regular"/>
              <a:buChar char="−"/>
            </a:pP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Sustained R&amp;D following Roadmap required to realize potential of laser-plasma accelerator technology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031070E-269E-6045-97E4-9C0F890ACBFB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5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A6191-6425-484B-B481-9447CD7AD5B7}"/>
              </a:ext>
            </a:extLst>
          </p:cNvPr>
          <p:cNvSpPr txBox="1"/>
          <p:nvPr/>
        </p:nvSpPr>
        <p:spPr>
          <a:xfrm>
            <a:off x="-28472" y="-21272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LOI Summary</a:t>
            </a:r>
          </a:p>
        </p:txBody>
      </p:sp>
    </p:spTree>
    <p:extLst>
      <p:ext uri="{BB962C8B-B14F-4D97-AF65-F5344CB8AC3E}">
        <p14:creationId xmlns:p14="http://schemas.microsoft.com/office/powerpoint/2010/main" val="234096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E0EB8-E4C5-DC42-A9FD-887FAC8CA1DF}"/>
              </a:ext>
            </a:extLst>
          </p:cNvPr>
          <p:cNvSpPr txBox="1"/>
          <p:nvPr/>
        </p:nvSpPr>
        <p:spPr>
          <a:xfrm>
            <a:off x="1016558" y="1820428"/>
            <a:ext cx="1015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2232F-6487-284A-969D-967A71E8F6E2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6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4312AE-CC2A-AC4A-A255-949259CCE824}"/>
              </a:ext>
            </a:extLst>
          </p:cNvPr>
          <p:cNvSpPr/>
          <p:nvPr/>
        </p:nvSpPr>
        <p:spPr>
          <a:xfrm>
            <a:off x="0" y="595030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Work supported by the U.S. DOE, Office of Science, Office of High Energy Physics,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39106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E0EB8-E4C5-DC42-A9FD-887FAC8CA1DF}"/>
              </a:ext>
            </a:extLst>
          </p:cNvPr>
          <p:cNvSpPr txBox="1"/>
          <p:nvPr/>
        </p:nvSpPr>
        <p:spPr>
          <a:xfrm>
            <a:off x="1016558" y="1820428"/>
            <a:ext cx="1015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Back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2232F-6487-284A-969D-967A71E8F6E2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7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191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7C9CAD5-3CEE-DF41-BAB8-F8DAAAA5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75" y="810535"/>
            <a:ext cx="4623090" cy="4302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17990" y="-9939"/>
            <a:ext cx="12269037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Laser technology requirements for collider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1481F-57FE-2945-AD3F-9A4112881BBE}"/>
              </a:ext>
            </a:extLst>
          </p:cNvPr>
          <p:cNvSpPr txBox="1"/>
          <p:nvPr/>
        </p:nvSpPr>
        <p:spPr>
          <a:xfrm rot="16200000">
            <a:off x="1965049" y="2474888"/>
            <a:ext cx="228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energy/pulse [J]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E1D7E-9455-AB4B-A137-E6A103A3F61C}"/>
              </a:ext>
            </a:extLst>
          </p:cNvPr>
          <p:cNvSpPr txBox="1"/>
          <p:nvPr/>
        </p:nvSpPr>
        <p:spPr>
          <a:xfrm>
            <a:off x="4511610" y="5045599"/>
            <a:ext cx="228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rep. rate [kHz]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DA13DF-9C76-2D4F-BDA5-FB250F0AFE58}"/>
              </a:ext>
            </a:extLst>
          </p:cNvPr>
          <p:cNvSpPr/>
          <p:nvPr/>
        </p:nvSpPr>
        <p:spPr>
          <a:xfrm>
            <a:off x="31705" y="5485280"/>
            <a:ext cx="11750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Two promising laser architectures for collider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Avenir Book" panose="02000503020000020003" pitchFamily="2" charset="0"/>
              </a:rPr>
              <a:t>Coherent combination of fiber lasers </a:t>
            </a:r>
            <a:r>
              <a:rPr lang="en-US" sz="2000" dirty="0">
                <a:latin typeface="Avenir Book" panose="02000503020000020003" pitchFamily="2" charset="0"/>
              </a:rPr>
              <a:t>(1 micron).  R&amp;D at Jena, Michigan, LBNL, LLNL, et al.</a:t>
            </a:r>
          </a:p>
          <a:p>
            <a:pPr marL="1714500" lvl="3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~40-60% wall-to-laser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Avenir Book" panose="02000503020000020003" pitchFamily="2" charset="0"/>
              </a:rPr>
              <a:t>Tm:YLF</a:t>
            </a:r>
            <a:r>
              <a:rPr lang="en-US" sz="2000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sz="2000" dirty="0">
                <a:latin typeface="Avenir Book" panose="02000503020000020003" pitchFamily="2" charset="0"/>
              </a:rPr>
              <a:t>(1.9 micron) – (4x as many LWFA stages).  R&amp;D at LLNL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737E0B-0C03-7B43-86DC-18141C66A1BE}"/>
              </a:ext>
            </a:extLst>
          </p:cNvPr>
          <p:cNvSpPr/>
          <p:nvPr/>
        </p:nvSpPr>
        <p:spPr>
          <a:xfrm>
            <a:off x="3660133" y="1913154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DBEC5D-B7EF-FD4F-9038-D9E414EE8EA9}"/>
              </a:ext>
            </a:extLst>
          </p:cNvPr>
          <p:cNvSpPr/>
          <p:nvPr/>
        </p:nvSpPr>
        <p:spPr>
          <a:xfrm>
            <a:off x="4350399" y="2363685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7C258B-C0F3-D144-ACAA-4382D6E9A5FE}"/>
              </a:ext>
            </a:extLst>
          </p:cNvPr>
          <p:cNvSpPr/>
          <p:nvPr/>
        </p:nvSpPr>
        <p:spPr>
          <a:xfrm>
            <a:off x="6501429" y="4793908"/>
            <a:ext cx="119332" cy="118905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A33149-76BB-624B-91D9-F2C5484E1DE4}"/>
              </a:ext>
            </a:extLst>
          </p:cNvPr>
          <p:cNvSpPr txBox="1"/>
          <p:nvPr/>
        </p:nvSpPr>
        <p:spPr>
          <a:xfrm rot="3272586">
            <a:off x="5097591" y="1098830"/>
            <a:ext cx="66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 kW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A5C2A1-54AB-8643-99F0-90E380B01C13}"/>
              </a:ext>
            </a:extLst>
          </p:cNvPr>
          <p:cNvSpPr txBox="1"/>
          <p:nvPr/>
        </p:nvSpPr>
        <p:spPr>
          <a:xfrm rot="3402743">
            <a:off x="4413060" y="1077265"/>
            <a:ext cx="66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 kW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A1E3E4-9B41-E248-A022-7D1B59C1176D}"/>
              </a:ext>
            </a:extLst>
          </p:cNvPr>
          <p:cNvSpPr txBox="1"/>
          <p:nvPr/>
        </p:nvSpPr>
        <p:spPr>
          <a:xfrm rot="3450401">
            <a:off x="3795315" y="1132790"/>
            <a:ext cx="66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kW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AFC64C-E495-3743-A933-9A4E5975E113}"/>
              </a:ext>
            </a:extLst>
          </p:cNvPr>
          <p:cNvSpPr/>
          <p:nvPr/>
        </p:nvSpPr>
        <p:spPr>
          <a:xfrm>
            <a:off x="4890044" y="3117061"/>
            <a:ext cx="829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accent2"/>
                </a:solidFill>
              </a:rPr>
              <a:t>kBELLA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(</a:t>
            </a:r>
            <a:r>
              <a:rPr lang="en-US" sz="1600" dirty="0" err="1">
                <a:solidFill>
                  <a:schemeClr val="accent2"/>
                </a:solidFill>
              </a:rPr>
              <a:t>Ti:Sa</a:t>
            </a:r>
            <a:r>
              <a:rPr lang="en-US" sz="16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14C7C4-900A-6E4D-BF82-BC57561C0B77}"/>
              </a:ext>
            </a:extLst>
          </p:cNvPr>
          <p:cNvSpPr/>
          <p:nvPr/>
        </p:nvSpPr>
        <p:spPr>
          <a:xfrm>
            <a:off x="6270903" y="4455354"/>
            <a:ext cx="740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fiber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7B877E-0D89-1144-BFCA-F27F1D84451E}"/>
              </a:ext>
            </a:extLst>
          </p:cNvPr>
          <p:cNvSpPr/>
          <p:nvPr/>
        </p:nvSpPr>
        <p:spPr>
          <a:xfrm>
            <a:off x="6408745" y="2342861"/>
            <a:ext cx="602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fiber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41AD41-C927-AD4F-8195-19AB9E77613A}"/>
              </a:ext>
            </a:extLst>
          </p:cNvPr>
          <p:cNvSpPr/>
          <p:nvPr/>
        </p:nvSpPr>
        <p:spPr>
          <a:xfrm>
            <a:off x="6734868" y="4053917"/>
            <a:ext cx="922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Tm:YLF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382D65-59FD-A846-93AA-621EFEA21009}"/>
              </a:ext>
            </a:extLst>
          </p:cNvPr>
          <p:cNvSpPr/>
          <p:nvPr/>
        </p:nvSpPr>
        <p:spPr>
          <a:xfrm>
            <a:off x="3669194" y="2253905"/>
            <a:ext cx="922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BELLA (LBNL)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1CACF-5FD3-9C48-96A6-071E04A63035}"/>
              </a:ext>
            </a:extLst>
          </p:cNvPr>
          <p:cNvSpPr/>
          <p:nvPr/>
        </p:nvSpPr>
        <p:spPr>
          <a:xfrm>
            <a:off x="4411887" y="2244232"/>
            <a:ext cx="1368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HAPLS (ELI)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2E0A91-9DFF-9B4C-944E-DE3E1E40EBBF}"/>
              </a:ext>
            </a:extLst>
          </p:cNvPr>
          <p:cNvSpPr/>
          <p:nvPr/>
        </p:nvSpPr>
        <p:spPr>
          <a:xfrm>
            <a:off x="3732254" y="1794521"/>
            <a:ext cx="1572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CoReLS</a:t>
            </a:r>
            <a:r>
              <a:rPr lang="en-US" sz="1600" dirty="0">
                <a:solidFill>
                  <a:srgbClr val="0070C0"/>
                </a:solidFill>
              </a:rPr>
              <a:t> (Korea)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AD1C2FF-BC09-CE45-BAF7-A6A275C56D47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8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E19A55-9E7C-B144-BC3B-03ADD14DB1BC}"/>
              </a:ext>
            </a:extLst>
          </p:cNvPr>
          <p:cNvSpPr/>
          <p:nvPr/>
        </p:nvSpPr>
        <p:spPr>
          <a:xfrm>
            <a:off x="5633202" y="3231760"/>
            <a:ext cx="119332" cy="11890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7654E4-CE43-C348-A1B8-6A557000CB0D}"/>
              </a:ext>
            </a:extLst>
          </p:cNvPr>
          <p:cNvSpPr/>
          <p:nvPr/>
        </p:nvSpPr>
        <p:spPr>
          <a:xfrm>
            <a:off x="8582735" y="1618095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EDA0FB-F42F-0B43-9FB9-84420E786E73}"/>
              </a:ext>
            </a:extLst>
          </p:cNvPr>
          <p:cNvSpPr/>
          <p:nvPr/>
        </p:nvSpPr>
        <p:spPr>
          <a:xfrm>
            <a:off x="8582735" y="1926736"/>
            <a:ext cx="119332" cy="1189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62EED3-DB0A-324A-B693-24086DAE170C}"/>
              </a:ext>
            </a:extLst>
          </p:cNvPr>
          <p:cNvSpPr/>
          <p:nvPr/>
        </p:nvSpPr>
        <p:spPr>
          <a:xfrm>
            <a:off x="8893392" y="1508270"/>
            <a:ext cx="1885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existing laser 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70AE98-3820-564A-BD39-306BDE6D16BC}"/>
              </a:ext>
            </a:extLst>
          </p:cNvPr>
          <p:cNvSpPr/>
          <p:nvPr/>
        </p:nvSpPr>
        <p:spPr>
          <a:xfrm>
            <a:off x="8893392" y="1816911"/>
            <a:ext cx="2274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technically feasible today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BBE6D-1E66-3E41-B2D3-C419667ADF89}"/>
              </a:ext>
            </a:extLst>
          </p:cNvPr>
          <p:cNvSpPr/>
          <p:nvPr/>
        </p:nvSpPr>
        <p:spPr>
          <a:xfrm>
            <a:off x="8893392" y="2120700"/>
            <a:ext cx="2274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collider requirement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337793-02C4-1D4C-947C-CA0A6366E632}"/>
              </a:ext>
            </a:extLst>
          </p:cNvPr>
          <p:cNvCxnSpPr>
            <a:cxnSpLocks/>
          </p:cNvCxnSpPr>
          <p:nvPr/>
        </p:nvCxnSpPr>
        <p:spPr>
          <a:xfrm>
            <a:off x="8494360" y="2284417"/>
            <a:ext cx="2960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B56285A9-4EFB-D448-B3E2-E12252E1B833}"/>
              </a:ext>
            </a:extLst>
          </p:cNvPr>
          <p:cNvSpPr/>
          <p:nvPr/>
        </p:nvSpPr>
        <p:spPr>
          <a:xfrm>
            <a:off x="3654876" y="2244232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F7A38B-6117-144E-8BFE-9CB8111741D8}"/>
              </a:ext>
            </a:extLst>
          </p:cNvPr>
          <p:cNvSpPr txBox="1"/>
          <p:nvPr/>
        </p:nvSpPr>
        <p:spPr>
          <a:xfrm>
            <a:off x="6655955" y="2873839"/>
            <a:ext cx="2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623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218568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Laser-driven plasma </a:t>
            </a:r>
            <a:r>
              <a:rPr lang="en-US" sz="4000" dirty="0" err="1">
                <a:solidFill>
                  <a:schemeClr val="bg1"/>
                </a:solidFill>
              </a:rPr>
              <a:t>wakefield</a:t>
            </a:r>
            <a:r>
              <a:rPr lang="en-US" sz="4000" dirty="0">
                <a:solidFill>
                  <a:schemeClr val="bg1"/>
                </a:solidFill>
              </a:rPr>
              <a:t> accelerators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7469CC-CF6B-CA4E-8D42-C7C9F402C568}"/>
              </a:ext>
            </a:extLst>
          </p:cNvPr>
          <p:cNvSpPr/>
          <p:nvPr/>
        </p:nvSpPr>
        <p:spPr>
          <a:xfrm>
            <a:off x="50561" y="5985046"/>
            <a:ext cx="10097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venir Book" panose="02000503020000020003" pitchFamily="2" charset="0"/>
              </a:rPr>
              <a:t>Main advantage of laser-plasma accelerator technology</a:t>
            </a:r>
            <a:r>
              <a:rPr lang="en-US" sz="2000" dirty="0">
                <a:latin typeface="Avenir Book" panose="02000503020000020003" pitchFamily="2" charset="0"/>
              </a:rPr>
              <a:t>: compact 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r>
              <a:rPr lang="en-US" sz="2000" dirty="0">
                <a:latin typeface="Avenir Book" panose="02000503020000020003" pitchFamily="2" charset="0"/>
              </a:rPr>
              <a:t> footprint (both accelerating plasma cell and drive laser beam)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E3AD60-044F-BD44-B294-46B7BD38CE94}"/>
              </a:ext>
            </a:extLst>
          </p:cNvPr>
          <p:cNvSpPr/>
          <p:nvPr/>
        </p:nvSpPr>
        <p:spPr>
          <a:xfrm>
            <a:off x="50560" y="1126173"/>
            <a:ext cx="11432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Wakefield (plasma wave) driven by the ponderomotive force of a resonant laser pulse in plasma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Focusing and acceleration provided by plasma wave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Characteristic size of accelerating field:</a:t>
            </a:r>
          </a:p>
          <a:p>
            <a:pPr marL="1371600" lvl="2" indent="-4572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Plasma density </a:t>
            </a:r>
            <a:r>
              <a:rPr lang="en-US" sz="2000" i="1" dirty="0">
                <a:latin typeface="Avenir Book" panose="02000503020000020003" pitchFamily="2" charset="0"/>
              </a:rPr>
              <a:t>n</a:t>
            </a:r>
            <a:r>
              <a:rPr lang="en-US" sz="2000" i="1" baseline="-25000" dirty="0">
                <a:latin typeface="Avenir Book" panose="02000503020000020003" pitchFamily="2" charset="0"/>
              </a:rPr>
              <a:t>0</a:t>
            </a:r>
            <a:r>
              <a:rPr lang="en-US" sz="2000" dirty="0">
                <a:latin typeface="Avenir Book" panose="02000503020000020003" pitchFamily="2" charset="0"/>
              </a:rPr>
              <a:t>=10</a:t>
            </a:r>
            <a:r>
              <a:rPr lang="en-US" sz="2000" baseline="30000" dirty="0">
                <a:latin typeface="Avenir Book" panose="02000503020000020003" pitchFamily="2" charset="0"/>
              </a:rPr>
              <a:t>17 </a:t>
            </a:r>
            <a:r>
              <a:rPr lang="en-US" sz="2000" dirty="0">
                <a:latin typeface="Avenir Book" panose="02000503020000020003" pitchFamily="2" charset="0"/>
              </a:rPr>
              <a:t>cm</a:t>
            </a:r>
            <a:r>
              <a:rPr lang="en-US" sz="2000" baseline="30000" dirty="0">
                <a:latin typeface="Avenir Book" panose="02000503020000020003" pitchFamily="2" charset="0"/>
              </a:rPr>
              <a:t>-3</a:t>
            </a:r>
            <a:r>
              <a:rPr lang="en-US" sz="2000" dirty="0">
                <a:latin typeface="Avenir Book" panose="02000503020000020003" pitchFamily="2" charset="0"/>
              </a:rPr>
              <a:t> yields </a:t>
            </a:r>
            <a:r>
              <a:rPr lang="en-US" sz="2000" i="1" dirty="0">
                <a:latin typeface="Avenir Book" panose="02000503020000020003" pitchFamily="2" charset="0"/>
              </a:rPr>
              <a:t>E=</a:t>
            </a:r>
            <a:r>
              <a:rPr lang="en-US" sz="2000" dirty="0">
                <a:latin typeface="Avenir Book" panose="02000503020000020003" pitchFamily="2" charset="0"/>
              </a:rPr>
              <a:t>30 GV/m</a:t>
            </a:r>
            <a:endParaRPr lang="en-US" sz="2000" i="1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Uses short duration, high intensity drivers [laser drivers rely on Chirped Pulse Amplification (CPA) – Nobel prize 2018]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Compact coupling (&lt; 1 m) of laser drivers using plasma mirrors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DEF8944-C22E-8F47-8646-CD69CA94C7C3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F55136-9E26-364F-BCAC-9DFF1EBEC07D}"/>
              </a:ext>
            </a:extLst>
          </p:cNvPr>
          <p:cNvGrpSpPr/>
          <p:nvPr/>
        </p:nvGrpSpPr>
        <p:grpSpPr>
          <a:xfrm>
            <a:off x="2916694" y="3563304"/>
            <a:ext cx="6901543" cy="2223905"/>
            <a:chOff x="2916694" y="3395144"/>
            <a:chExt cx="6901543" cy="22239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085A73-E501-A442-AF6C-2F81F7FC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6694" y="3395144"/>
              <a:ext cx="6901543" cy="22239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977D45-3EB3-EE44-9531-BD6D1504D659}"/>
                </a:ext>
              </a:extLst>
            </p:cNvPr>
            <p:cNvSpPr txBox="1"/>
            <p:nvPr/>
          </p:nvSpPr>
          <p:spPr>
            <a:xfrm>
              <a:off x="3004280" y="3395144"/>
              <a:ext cx="3037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electron plasma density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AAB9FD-101E-8245-AB71-D9319831ABE0}"/>
                </a:ext>
              </a:extLst>
            </p:cNvPr>
            <p:cNvSpPr/>
            <p:nvPr/>
          </p:nvSpPr>
          <p:spPr>
            <a:xfrm>
              <a:off x="6982393" y="4421685"/>
              <a:ext cx="160774" cy="1708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FFF001-2451-3344-A604-4B91B371C545}"/>
                </a:ext>
              </a:extLst>
            </p:cNvPr>
            <p:cNvSpPr/>
            <p:nvPr/>
          </p:nvSpPr>
          <p:spPr>
            <a:xfrm>
              <a:off x="8793607" y="4091598"/>
              <a:ext cx="281889" cy="8309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6F7B6B-B3F2-9042-8014-CD48426B4CE0}"/>
                </a:ext>
              </a:extLst>
            </p:cNvPr>
            <p:cNvSpPr/>
            <p:nvPr/>
          </p:nvSpPr>
          <p:spPr>
            <a:xfrm>
              <a:off x="8471756" y="3460398"/>
              <a:ext cx="925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laser driver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DF97F16-B00B-0042-909A-6980F8BF2DC0}"/>
                </a:ext>
              </a:extLst>
            </p:cNvPr>
            <p:cNvSpPr/>
            <p:nvPr/>
          </p:nvSpPr>
          <p:spPr>
            <a:xfrm>
              <a:off x="6367465" y="3760840"/>
              <a:ext cx="925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particle beam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A9B8F29-1968-2C4B-BC06-6B836615B13C}"/>
                </a:ext>
              </a:extLst>
            </p:cNvPr>
            <p:cNvCxnSpPr/>
            <p:nvPr/>
          </p:nvCxnSpPr>
          <p:spPr>
            <a:xfrm>
              <a:off x="7517163" y="5317605"/>
              <a:ext cx="1034980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133CD5-3522-F342-86FD-C3278E23E814}"/>
                </a:ext>
              </a:extLst>
            </p:cNvPr>
            <p:cNvSpPr txBox="1"/>
            <p:nvPr/>
          </p:nvSpPr>
          <p:spPr>
            <a:xfrm>
              <a:off x="7023654" y="5262207"/>
              <a:ext cx="1907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plasma wavelength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FC7389C-DA90-1A40-8BF2-85D9CFA87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62" y="1726491"/>
            <a:ext cx="3542393" cy="3327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478EEC-ABA2-4943-9F34-4E5D65D36C34}"/>
              </a:ext>
            </a:extLst>
          </p:cNvPr>
          <p:cNvSpPr/>
          <p:nvPr/>
        </p:nvSpPr>
        <p:spPr>
          <a:xfrm>
            <a:off x="3696250" y="753142"/>
            <a:ext cx="3936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Esarey</a:t>
            </a:r>
            <a:r>
              <a:rPr lang="en-US" sz="1400" dirty="0">
                <a:solidFill>
                  <a:srgbClr val="7030A0"/>
                </a:solidFill>
              </a:rPr>
              <a:t>, Schroeder, </a:t>
            </a:r>
            <a:r>
              <a:rPr lang="en-US" sz="1400" dirty="0" err="1">
                <a:solidFill>
                  <a:srgbClr val="7030A0"/>
                </a:solidFill>
              </a:rPr>
              <a:t>Leemans</a:t>
            </a:r>
            <a:r>
              <a:rPr lang="en-US" sz="1400" dirty="0">
                <a:solidFill>
                  <a:srgbClr val="7030A0"/>
                </a:solidFill>
              </a:rPr>
              <a:t>, Rev. Mod. Phys. (2009)</a:t>
            </a:r>
          </a:p>
        </p:txBody>
      </p:sp>
    </p:spTree>
    <p:extLst>
      <p:ext uri="{BB962C8B-B14F-4D97-AF65-F5344CB8AC3E}">
        <p14:creationId xmlns:p14="http://schemas.microsoft.com/office/powerpoint/2010/main" val="29169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7993</TotalTime>
  <Words>1801</Words>
  <Application>Microsoft Macintosh PowerPoint</Application>
  <PresentationFormat>Widescreen</PresentationFormat>
  <Paragraphs>279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Courier New</vt:lpstr>
      <vt:lpstr>Helvetica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Schroeder</dc:creator>
  <cp:lastModifiedBy>Carl Schroeder</cp:lastModifiedBy>
  <cp:revision>263</cp:revision>
  <cp:lastPrinted>2020-06-28T18:40:06Z</cp:lastPrinted>
  <dcterms:created xsi:type="dcterms:W3CDTF">2020-06-23T16:22:47Z</dcterms:created>
  <dcterms:modified xsi:type="dcterms:W3CDTF">2020-09-22T03:03:01Z</dcterms:modified>
</cp:coreProperties>
</file>