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B2C6B-E61B-4E43-BC1C-722D6AA9C884}"/>
              </a:ext>
            </a:extLst>
          </p:cNvPr>
          <p:cNvSpPr/>
          <p:nvPr/>
        </p:nvSpPr>
        <p:spPr>
          <a:xfrm>
            <a:off x="0" y="152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LOI-90: Argonne Flexible Linear Collider (AFLC) – Beyond Concept: A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 Collider Using Short rf Pulse (~20 ns) Two- Beam Accelerator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19D044-604F-4130-9EC7-605AFEAE38DD}"/>
              </a:ext>
            </a:extLst>
          </p:cNvPr>
          <p:cNvSpPr txBox="1"/>
          <p:nvPr/>
        </p:nvSpPr>
        <p:spPr>
          <a:xfrm>
            <a:off x="365464" y="899372"/>
            <a:ext cx="8397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Chunguang Jing, John Power,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Jiahang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Shao,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Gwanghui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Ha, Philippe Piot, Richard J Temkin, Spencer Gessner, and, Carl B. Schroeder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D42D56-10A7-4058-89A1-03593275E0C1}"/>
              </a:ext>
            </a:extLst>
          </p:cNvPr>
          <p:cNvSpPr txBox="1"/>
          <p:nvPr/>
        </p:nvSpPr>
        <p:spPr>
          <a:xfrm>
            <a:off x="457200" y="1371600"/>
            <a:ext cx="81534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 Message of 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Conduct a full system-integrated design study Argonne Flexible Linear Collider as a viable option along with supporting LPA-based, PWFA-based and other AAC conceptual LC designs.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Attract more resources, and make technical advances aiming for the linear HEP machine.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6F903CA-5673-4C0D-9B37-6A0A0ABACD09}"/>
              </a:ext>
            </a:extLst>
          </p:cNvPr>
          <p:cNvSpPr txBox="1">
            <a:spLocks/>
          </p:cNvSpPr>
          <p:nvPr/>
        </p:nvSpPr>
        <p:spPr>
          <a:xfrm>
            <a:off x="1447800" y="3344384"/>
            <a:ext cx="6972868" cy="591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Path to a multi-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collider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F24DCB-BA02-43C9-BE63-A4F83C005699}"/>
              </a:ext>
            </a:extLst>
          </p:cNvPr>
          <p:cNvSpPr txBox="1"/>
          <p:nvPr/>
        </p:nvSpPr>
        <p:spPr>
          <a:xfrm>
            <a:off x="794915" y="4054522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Pulse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6C8FD7-54EE-4007-922B-9D316C64E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488912"/>
            <a:ext cx="2656631" cy="22610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81DE60E-73B7-4B2E-87CC-5A65F2F0D366}"/>
              </a:ext>
            </a:extLst>
          </p:cNvPr>
          <p:cNvSpPr txBox="1"/>
          <p:nvPr/>
        </p:nvSpPr>
        <p:spPr>
          <a:xfrm>
            <a:off x="3657600" y="4343400"/>
            <a:ext cx="4953000" cy="25237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TeV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collider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Construction Cost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(high-gradient dielectric structures)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Operating Cost/Improve Efficiency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(Structures and Beam Shaping)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 AFLC R&amp;D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AFLC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TeV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1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Box 796">
            <a:extLst>
              <a:ext uri="{FF2B5EF4-FFF2-40B4-BE49-F238E27FC236}">
                <a16:creationId xmlns:a16="http://schemas.microsoft.com/office/drawing/2014/main" id="{5AD5564A-4168-4877-A58F-910ACAAC0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789" y="6135469"/>
            <a:ext cx="2488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 power=28MW</a:t>
            </a:r>
          </a:p>
        </p:txBody>
      </p:sp>
      <p:sp>
        <p:nvSpPr>
          <p:cNvPr id="75" name="Title 12">
            <a:extLst>
              <a:ext uri="{FF2B5EF4-FFF2-40B4-BE49-F238E27FC236}">
                <a16:creationId xmlns:a16="http://schemas.microsoft.com/office/drawing/2014/main" id="{FF0C42E5-F0C1-4D05-AB8D-CF3148AC4357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8811062" cy="449083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713"/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AFLC: Short-pulse SWFA 3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TeV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collider concept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43385C6-A281-40E9-8AE7-CFF359383CBE}"/>
              </a:ext>
            </a:extLst>
          </p:cNvPr>
          <p:cNvSpPr txBox="1"/>
          <p:nvPr/>
        </p:nvSpPr>
        <p:spPr>
          <a:xfrm>
            <a:off x="414612" y="780871"/>
            <a:ext cx="690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Font typeface="Wingdings" pitchFamily="2" charset="2"/>
              <a:buChar char="q"/>
              <a:defRPr/>
            </a:pPr>
            <a:r>
              <a:rPr lang="en-US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Based on dielectric TBA technology</a:t>
            </a:r>
          </a:p>
          <a:p>
            <a:pPr marL="574675" lvl="2" indent="-234950">
              <a:buFont typeface="Arial" pitchFamily="34" charset="0"/>
              <a:buChar char="•"/>
              <a:defRPr/>
            </a:pPr>
            <a:r>
              <a:rPr lang="en-US" u="sng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LOW CONSTRUCTION COST</a:t>
            </a:r>
            <a:r>
              <a:rPr lang="en-US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 Dielectric structures </a:t>
            </a:r>
          </a:p>
          <a:p>
            <a:pPr marL="574675" lvl="2" indent="-234950">
              <a:buFont typeface="Arial" pitchFamily="34" charset="0"/>
              <a:buChar char="•"/>
              <a:defRPr/>
            </a:pPr>
            <a:r>
              <a:rPr lang="en-US" u="sng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HIGH EFFECTIVE GRADIENT</a:t>
            </a:r>
            <a:r>
              <a:rPr lang="en-US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 Short RF pulses (20ns)</a:t>
            </a:r>
          </a:p>
          <a:p>
            <a:pPr marL="574675" lvl="2" indent="-234950">
              <a:buFont typeface="Arial" pitchFamily="34" charset="0"/>
              <a:buChar char="•"/>
              <a:defRPr/>
            </a:pPr>
            <a:r>
              <a:rPr lang="en-US" u="sng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LOW OPERATING COST</a:t>
            </a:r>
            <a:r>
              <a:rPr lang="en-US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 Wall plug efficiency ~15%</a:t>
            </a:r>
          </a:p>
        </p:txBody>
      </p:sp>
      <p:pic>
        <p:nvPicPr>
          <p:cNvPr id="77" name="Picture 2">
            <a:extLst>
              <a:ext uri="{FF2B5EF4-FFF2-40B4-BE49-F238E27FC236}">
                <a16:creationId xmlns:a16="http://schemas.microsoft.com/office/drawing/2014/main" id="{C2E6148D-8E97-4420-9A2E-921A5E82F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8962" y="635979"/>
            <a:ext cx="1243301" cy="15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E590A9F-6888-484B-A16B-8602F409CAA5}"/>
              </a:ext>
            </a:extLst>
          </p:cNvPr>
          <p:cNvSpPr/>
          <p:nvPr/>
        </p:nvSpPr>
        <p:spPr>
          <a:xfrm>
            <a:off x="152400" y="6135469"/>
            <a:ext cx="1981200" cy="6052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ts val="2000"/>
              </a:lnSpc>
              <a:defRPr/>
            </a:pPr>
            <a:r>
              <a:rPr lang="en-US" b="1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Modular design</a:t>
            </a:r>
          </a:p>
          <a:p>
            <a:pPr marL="0" lvl="1" algn="ctr">
              <a:lnSpc>
                <a:spcPts val="2000"/>
              </a:lnSpc>
              <a:defRPr/>
            </a:pPr>
            <a:r>
              <a:rPr lang="en-US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(easily staged)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89FF810-77B9-4036-B0C1-7C07D66D51E5}"/>
              </a:ext>
            </a:extLst>
          </p:cNvPr>
          <p:cNvSpPr/>
          <p:nvPr/>
        </p:nvSpPr>
        <p:spPr>
          <a:xfrm>
            <a:off x="2403685" y="6135469"/>
            <a:ext cx="3955625" cy="6052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2" algn="ctr">
              <a:lnSpc>
                <a:spcPts val="2000"/>
              </a:lnSpc>
              <a:defRPr/>
            </a:pPr>
            <a:r>
              <a:rPr lang="en-US" b="1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kern="0" baseline="30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kern="0" baseline="30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kern="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267 MeV/m of loaded gradient</a:t>
            </a:r>
            <a:endParaRPr lang="en-US" kern="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2" algn="ctr">
              <a:lnSpc>
                <a:spcPts val="2000"/>
              </a:lnSpc>
              <a:defRPr/>
            </a:pPr>
            <a:r>
              <a:rPr lang="en-US" dirty="0">
                <a:solidFill>
                  <a:srgbClr val="17375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(200 MeV/m effective gradient)</a:t>
            </a:r>
            <a:r>
              <a:rPr lang="en-US" b="1" dirty="0">
                <a:solidFill>
                  <a:srgbClr val="17375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kern="0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A019174-3067-4EF9-AD93-168875A9AAC3}"/>
              </a:ext>
            </a:extLst>
          </p:cNvPr>
          <p:cNvSpPr/>
          <p:nvPr/>
        </p:nvSpPr>
        <p:spPr>
          <a:xfrm>
            <a:off x="6830330" y="986135"/>
            <a:ext cx="7232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details</a:t>
            </a:r>
            <a:endParaRPr lang="en-US" sz="1600" dirty="0"/>
          </a:p>
        </p:txBody>
      </p:sp>
      <p:sp>
        <p:nvSpPr>
          <p:cNvPr id="81" name="Right Arrow 9">
            <a:extLst>
              <a:ext uri="{FF2B5EF4-FFF2-40B4-BE49-F238E27FC236}">
                <a16:creationId xmlns:a16="http://schemas.microsoft.com/office/drawing/2014/main" id="{2B859B5C-8AF5-4EDF-8208-A26B562DEAE0}"/>
              </a:ext>
            </a:extLst>
          </p:cNvPr>
          <p:cNvSpPr/>
          <p:nvPr/>
        </p:nvSpPr>
        <p:spPr>
          <a:xfrm>
            <a:off x="6870942" y="1187733"/>
            <a:ext cx="807143" cy="289664"/>
          </a:xfrm>
          <a:prstGeom prst="rightArrow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eft-Right Arrow 86">
            <a:extLst>
              <a:ext uri="{FF2B5EF4-FFF2-40B4-BE49-F238E27FC236}">
                <a16:creationId xmlns:a16="http://schemas.microsoft.com/office/drawing/2014/main" id="{F534A070-97E5-4DFC-AD67-9440A4B87FB6}"/>
              </a:ext>
            </a:extLst>
          </p:cNvPr>
          <p:cNvSpPr/>
          <p:nvPr/>
        </p:nvSpPr>
        <p:spPr>
          <a:xfrm>
            <a:off x="136220" y="2506235"/>
            <a:ext cx="8855380" cy="576761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itle 1">
            <a:extLst>
              <a:ext uri="{FF2B5EF4-FFF2-40B4-BE49-F238E27FC236}">
                <a16:creationId xmlns:a16="http://schemas.microsoft.com/office/drawing/2014/main" id="{4B5DF226-4B83-4D18-9A6C-430B02FBAF61}"/>
              </a:ext>
            </a:extLst>
          </p:cNvPr>
          <p:cNvSpPr txBox="1">
            <a:spLocks/>
          </p:cNvSpPr>
          <p:nvPr/>
        </p:nvSpPr>
        <p:spPr>
          <a:xfrm>
            <a:off x="2307393" y="2680278"/>
            <a:ext cx="4398207" cy="244588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/>
          <a:p>
            <a:pPr marL="112713" defTabSz="457200">
              <a:lnSpc>
                <a:spcPct val="95000"/>
              </a:lnSpc>
              <a:spcBef>
                <a:spcPct val="0"/>
              </a:spcBef>
              <a:defRPr/>
            </a:pPr>
            <a:r>
              <a:rPr lang="en-US" sz="1600" cap="all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Argonne Flexible linear collider</a:t>
            </a:r>
          </a:p>
        </p:txBody>
      </p:sp>
      <p:pic>
        <p:nvPicPr>
          <p:cNvPr id="85" name="Picture 2">
            <a:extLst>
              <a:ext uri="{FF2B5EF4-FFF2-40B4-BE49-F238E27FC236}">
                <a16:creationId xmlns:a16="http://schemas.microsoft.com/office/drawing/2014/main" id="{9E7CFB13-15EE-4CDA-B64D-F91D268A0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1000"/>
            <a:ext cx="91440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962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99D6F-640F-4509-8400-18CC5AB684F6}"/>
              </a:ext>
            </a:extLst>
          </p:cNvPr>
          <p:cNvSpPr txBox="1">
            <a:spLocks/>
          </p:cNvSpPr>
          <p:nvPr/>
        </p:nvSpPr>
        <p:spPr>
          <a:xfrm>
            <a:off x="609602" y="12700"/>
            <a:ext cx="7086598" cy="5849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AFLC Tentative parameters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89C0F-6062-4C83-BCEB-2D2BF936766A}"/>
              </a:ext>
            </a:extLst>
          </p:cNvPr>
          <p:cNvSpPr txBox="1">
            <a:spLocks/>
          </p:cNvSpPr>
          <p:nvPr/>
        </p:nvSpPr>
        <p:spPr>
          <a:xfrm>
            <a:off x="7086600" y="1905000"/>
            <a:ext cx="1981200" cy="106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**borrowed from CLIC parameters table (assumes damping ring)</a:t>
            </a:r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D78CC990-5834-42B6-9614-1E4F97DD7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628339"/>
              </p:ext>
            </p:extLst>
          </p:nvPr>
        </p:nvGraphicFramePr>
        <p:xfrm>
          <a:off x="151659" y="1050405"/>
          <a:ext cx="6782541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154">
                  <a:extLst>
                    <a:ext uri="{9D8B030D-6E8A-4147-A177-3AD203B41FA5}">
                      <a16:colId xmlns:a16="http://schemas.microsoft.com/office/drawing/2014/main" val="957468230"/>
                    </a:ext>
                  </a:extLst>
                </a:gridCol>
                <a:gridCol w="1748433">
                  <a:extLst>
                    <a:ext uri="{9D8B030D-6E8A-4147-A177-3AD203B41FA5}">
                      <a16:colId xmlns:a16="http://schemas.microsoft.com/office/drawing/2014/main" val="3009638273"/>
                    </a:ext>
                  </a:extLst>
                </a:gridCol>
                <a:gridCol w="2354954">
                  <a:extLst>
                    <a:ext uri="{9D8B030D-6E8A-4147-A177-3AD203B41FA5}">
                      <a16:colId xmlns:a16="http://schemas.microsoft.com/office/drawing/2014/main" val="1498436793"/>
                    </a:ext>
                  </a:extLst>
                </a:gridCol>
              </a:tblGrid>
              <a:tr h="23974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 Math" pitchFamily="18" charset="0"/>
                          <a:ea typeface="Cambria Math" pitchFamily="18" charset="0"/>
                        </a:rPr>
                        <a:t>AFLC </a:t>
                      </a:r>
                      <a:endParaRPr lang="en-US" sz="1800" b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mbria Math" pitchFamily="18" charset="0"/>
                          <a:ea typeface="Cambria Math" pitchFamily="18" charset="0"/>
                        </a:rPr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 Math" pitchFamily="18" charset="0"/>
                          <a:ea typeface="Cambria Math" pitchFamily="18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31273"/>
                  </a:ext>
                </a:extLst>
              </a:tr>
              <a:tr h="22852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Beam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218580"/>
                  </a:ext>
                </a:extLst>
              </a:tr>
              <a:tr h="22852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Peak Luminosity (10^34)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cm-2 s-1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5.9**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50329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Int. Luminosity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ab-1/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yr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708**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79159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Beam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dE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/E at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0.35%**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89660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Transv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. Beam sizes at IP x/y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~40/1**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7842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Rms bunch length / beta*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μm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44**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53459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Crossing 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mrad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20**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664679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Rep./Rev.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852857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Bunch 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370421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# of 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42107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# of bunches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a:t>208 in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a:t>macrobunch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a:t>, 4160 in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a:t>macrobunc</a:t>
                      </a:r>
                      <a:endParaRPr lang="en-US" sz="1600" b="0" dirty="0" err="1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104508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049161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Facility site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93614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Cost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$B 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a:t>??? See CLIC but less ???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131809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Timescale till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Resource dependent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96226"/>
                  </a:ext>
                </a:extLst>
              </a:tr>
            </a:tbl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7AD7E29-21B8-4C61-966E-86495FEC6691}"/>
              </a:ext>
            </a:extLst>
          </p:cNvPr>
          <p:cNvSpPr txBox="1">
            <a:spLocks/>
          </p:cNvSpPr>
          <p:nvPr/>
        </p:nvSpPr>
        <p:spPr>
          <a:xfrm>
            <a:off x="7086600" y="3430480"/>
            <a:ext cx="2057400" cy="762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60958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 sz="2667" b="1" kern="1200" baseline="0">
                <a:solidFill>
                  <a:srgbClr val="0065A2"/>
                </a:solidFill>
                <a:latin typeface="+mn-lt"/>
                <a:ea typeface="+mn-ea"/>
                <a:cs typeface="+mn-cs"/>
              </a:defRPr>
            </a:lvl1pPr>
            <a:lvl2pPr marL="694249" indent="-315376" algn="l" defTabSz="609585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71007" indent="-249760" algn="l" defTabSz="609585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49881" indent="-228594" algn="l" defTabSz="609585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-228594" algn="l" defTabSz="609585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 an Integrated Design Study! </a:t>
            </a:r>
          </a:p>
          <a:p>
            <a:endParaRPr lang="en-US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4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70A412-CA0E-4875-8914-D758ABC485BD}"/>
              </a:ext>
            </a:extLst>
          </p:cNvPr>
          <p:cNvSpPr/>
          <p:nvPr/>
        </p:nvSpPr>
        <p:spPr>
          <a:xfrm>
            <a:off x="1066800" y="1066800"/>
            <a:ext cx="433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hangingPunct="0">
              <a:defRPr/>
            </a:pPr>
            <a:r>
              <a:rPr lang="en-US" altLang="zh-CN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CTE’s to be demonstrated at AWA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FC7D23-663E-481E-BF19-A239F3F13265}"/>
              </a:ext>
            </a:extLst>
          </p:cNvPr>
          <p:cNvSpPr txBox="1">
            <a:spLocks/>
          </p:cNvSpPr>
          <p:nvPr/>
        </p:nvSpPr>
        <p:spPr>
          <a:xfrm>
            <a:off x="1066800" y="1424787"/>
            <a:ext cx="7465380" cy="11660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lvl="1" indent="-342900" eaLnBrk="0" fontAlgn="base" hangingPunct="0">
              <a:spcBef>
                <a:spcPts val="600"/>
              </a:spcBef>
              <a:buClr>
                <a:schemeClr val="bg1"/>
              </a:buClr>
              <a:buFont typeface="+mj-lt"/>
              <a:buAutoNum type="arabicPeriod"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Main Beam Acceleration. </a:t>
            </a:r>
            <a:endParaRPr lang="en-US" sz="2800" kern="0" dirty="0">
              <a:solidFill>
                <a:schemeClr val="bg1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342900" lvl="1" indent="-342900" eaLnBrk="0" fontAlgn="base" hangingPunct="0">
              <a:spcBef>
                <a:spcPts val="600"/>
              </a:spcBef>
              <a:buClr>
                <a:schemeClr val="bg1"/>
              </a:buClr>
              <a:buFont typeface="+mj-lt"/>
              <a:buAutoNum type="arabicPeriod"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Drive Beam Power Source. </a:t>
            </a:r>
            <a:endParaRPr lang="en-US" sz="2800" kern="0" dirty="0">
              <a:solidFill>
                <a:schemeClr val="bg1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342900" lvl="1" indent="-342900" eaLnBrk="0" fontAlgn="base" hangingPunct="0">
              <a:spcBef>
                <a:spcPts val="600"/>
              </a:spcBef>
              <a:buClr>
                <a:schemeClr val="bg1"/>
              </a:buClr>
              <a:buFont typeface="+mj-lt"/>
              <a:buAutoNum type="arabicPeriod"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Staging of Multiple Acceleration Stages to High Energy.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FD6DEC-0809-44D7-AAC4-FA25A793D0DE}"/>
              </a:ext>
            </a:extLst>
          </p:cNvPr>
          <p:cNvSpPr txBox="1">
            <a:spLocks/>
          </p:cNvSpPr>
          <p:nvPr/>
        </p:nvSpPr>
        <p:spPr>
          <a:xfrm>
            <a:off x="609602" y="12700"/>
            <a:ext cx="8305798" cy="5849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Development Plan (2021~2030):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084331-84B5-47CC-9598-A9956BB6FD8C}"/>
              </a:ext>
            </a:extLst>
          </p:cNvPr>
          <p:cNvSpPr/>
          <p:nvPr/>
        </p:nvSpPr>
        <p:spPr>
          <a:xfrm>
            <a:off x="1069019" y="3133565"/>
            <a:ext cx="433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hangingPunct="0">
              <a:defRPr/>
            </a:pPr>
            <a:r>
              <a:rPr lang="en-US" altLang="zh-CN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Major experimental efforts at AWA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D1FD330-9E2C-493E-8F23-EAA7FDC951C8}"/>
              </a:ext>
            </a:extLst>
          </p:cNvPr>
          <p:cNvSpPr txBox="1">
            <a:spLocks/>
          </p:cNvSpPr>
          <p:nvPr/>
        </p:nvSpPr>
        <p:spPr>
          <a:xfrm>
            <a:off x="1069018" y="3482187"/>
            <a:ext cx="7465381" cy="11660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1" eaLnBrk="0" fontAlgn="base" hangingPunct="0">
              <a:spcBef>
                <a:spcPts val="600"/>
              </a:spcBef>
              <a:buClr>
                <a:srgbClr val="1F497D"/>
              </a:buClr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 500 MeV AFLC demonstrator inside the AWA existing bunker.</a:t>
            </a:r>
          </a:p>
          <a:p>
            <a:pPr marL="0" lvl="1" eaLnBrk="0" fontAlgn="base" hangingPunct="0">
              <a:spcBef>
                <a:spcPts val="600"/>
              </a:spcBef>
              <a:buClr>
                <a:srgbClr val="1F497D"/>
              </a:buClr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Efficiency improvement with a shaped bunch or modulated bunch train, which is also preparation for a 3 GeV stepping-stone facility. </a:t>
            </a:r>
            <a:endParaRPr lang="en-US" sz="2800" kern="0" dirty="0">
              <a:solidFill>
                <a:schemeClr val="bg1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47AC92-4DF2-4C84-BAE7-3536E0EEDE08}"/>
              </a:ext>
            </a:extLst>
          </p:cNvPr>
          <p:cNvSpPr/>
          <p:nvPr/>
        </p:nvSpPr>
        <p:spPr>
          <a:xfrm>
            <a:off x="1072718" y="5161707"/>
            <a:ext cx="433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hangingPunct="0">
              <a:defRPr/>
            </a:pPr>
            <a:r>
              <a:rPr lang="en-US" altLang="zh-CN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Synergies from Research Community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175CF52-D1D7-4933-BCCB-48057656D3E5}"/>
              </a:ext>
            </a:extLst>
          </p:cNvPr>
          <p:cNvSpPr txBox="1">
            <a:spLocks/>
          </p:cNvSpPr>
          <p:nvPr/>
        </p:nvSpPr>
        <p:spPr>
          <a:xfrm>
            <a:off x="1072717" y="5510329"/>
            <a:ext cx="7465381" cy="8904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1" eaLnBrk="0" fontAlgn="base" hangingPunct="0">
              <a:spcBef>
                <a:spcPts val="600"/>
              </a:spcBef>
              <a:buClr>
                <a:srgbClr val="1F497D"/>
              </a:buClr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 Beam manipulation for high efficiency.</a:t>
            </a:r>
          </a:p>
          <a:p>
            <a:pPr marL="0" lvl="1" eaLnBrk="0" fontAlgn="base" hangingPunct="0">
              <a:spcBef>
                <a:spcPts val="600"/>
              </a:spcBef>
              <a:buClr>
                <a:srgbClr val="1F497D"/>
              </a:buClr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High shunt impedance, high gradient, low cost structure . </a:t>
            </a:r>
            <a:endParaRPr lang="en-US" sz="2800" kern="0" dirty="0">
              <a:solidFill>
                <a:schemeClr val="bg1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8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460</Words>
  <Application>Microsoft Office PowerPoint</Application>
  <PresentationFormat>On-screen Show (4:3)</PresentationFormat>
  <Paragraphs>83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Chunguang Jing</dc:creator>
  <cp:lastModifiedBy>Office Five Subscription</cp:lastModifiedBy>
  <cp:revision>24</cp:revision>
  <dcterms:created xsi:type="dcterms:W3CDTF">2006-08-16T00:00:00Z</dcterms:created>
  <dcterms:modified xsi:type="dcterms:W3CDTF">2020-09-22T15:06:40Z</dcterms:modified>
</cp:coreProperties>
</file>