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94712"/>
  </p:normalViewPr>
  <p:slideViewPr>
    <p:cSldViewPr snapToGrid="0" snapToObjects="1">
      <p:cViewPr>
        <p:scale>
          <a:sx n="112" d="100"/>
          <a:sy n="112" d="100"/>
        </p:scale>
        <p:origin x="1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C657-A0B2-1B4F-8F5E-BED8E9CA3FCE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4DAA3-283A-AB4B-9AFD-DDD2C5641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4DAA3-283A-AB4B-9AFD-DDD2C5641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4DAA3-283A-AB4B-9AFD-DDD2C5641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3399-2AB0-BB45-A531-FCE0ABD82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A57ED-E54E-BA4E-8579-9986D0070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A79C-BF26-D040-93DF-4DB7F66B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726D4-4679-3041-810A-CAADF752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0070-4AD6-F44E-B30B-9DCA5DE9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7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3BAA-B2E5-8848-A3BA-B91741E7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6E731-7522-C444-92AC-35603B427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412C0-F500-3349-BEB0-599558DB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CB05A-1BC1-E945-B4BD-F9084DDF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58B04-325D-0145-A3D1-AD7E4E71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4906F-F038-C64E-9A0F-348B6AA88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521CB-0289-8F44-87A3-0CF8D5F2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6AE49-EE76-E542-8D09-386E7512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0E55-26DC-AA43-9FF6-72AB2689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D86A-ED08-6C4B-9742-DD4BAEBA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EF40-6B15-8B4C-BCC2-B2B6E4F9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51BA-CA3B-664F-9698-BD29B24F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3DF2D-1DD1-184A-9B70-17F0F06D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39A6E-604B-C943-8B3A-DD0E44C6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08E1E-E2B2-144A-8EF4-B459E522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8CD1-2F49-F34B-A9A0-919C2C59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B624-5056-744B-B741-C80A6EC29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E109-148D-AC4E-9EF7-D1BBA0DE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1ED6-9BC2-0F4C-ADC7-1BD71A03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CF74-DAEA-9942-8CDA-959A01E9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7255-C88F-D84D-99FC-F8F3E363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6A13-153E-3C4D-AF62-6B7BBC246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98A25-4CC8-BA44-BD07-3434A6405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4CC4-CD2D-754E-A405-D87EEB62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1340E-6EBE-4D48-86AF-305FA047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26349-2163-3C4D-BBF6-32EB4E31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319A-32E3-DE4E-963E-283BB804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AF2D6-1D36-6C47-90AA-F911A436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EED77-A593-6340-A878-F41EB5B3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8E65D-0BCE-AB42-A73D-04A1CC181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021A0-C406-DF4C-B076-DD801966B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4AF8E-A537-7C44-9A53-A1E99DE0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758D3-022C-5041-BE34-5A77E3AE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2E86E-7316-5346-B1A1-E405057E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4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DBB4-353A-724F-948F-D545945D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CB533-8F0A-A049-95BA-AE6D167B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2A575-51E8-9C47-A8DD-84CB185C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92A2-BA35-B841-9FB4-560C1D11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58C11-C5A4-8641-9330-983B4890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AC579-DE2D-EB45-990B-0D528CC3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CA9A5-6AEA-264C-A87F-06E5E564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62DE-A31A-CA4F-B137-A0050C27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974C-5D51-B648-9E95-2DD4E594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F25A2-C475-D644-8F9B-0FDBD3A7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5974E-DFB7-AA48-AFB4-D161800B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3CD26-559F-2D4B-97BB-38D1FF52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E0EB4-F34B-A949-BC41-28B34FCF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6F7D-7993-CB42-83D8-F9375452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6D4CF-3C48-314F-893C-11E238504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34D14-7028-1F4B-9983-B9AFFB8B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CF4E6-91DA-E64C-BD92-448E7E79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78426-B95F-AE42-AC98-C578F77B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0CC4A-9EFB-B14D-9110-01D57638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CAEC9-ADAE-564A-B693-100729FB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330A2-64F3-AE42-97F4-ECC561ED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12197-1591-3449-AAB8-0805932AC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A51C-450D-F549-8719-AEA5EA6865F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D7E2-BF7D-4A40-A2A4-9587D6A35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4BDD-DD94-F449-8842-58C2DBC12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511B-5B79-1142-A190-5C72D249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867-1FF4-FD4D-B14A-BD68E4CB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70" y="412235"/>
            <a:ext cx="10515600" cy="51774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Optical Energy Recovery for a High Duty Cycle Gamma Ray Source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995EF-DE51-7340-8C74-A17589AB9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570" y="1339731"/>
                <a:ext cx="11488860" cy="106498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Challenge: 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Laser accelerators can achieve very high accelerating gradients, but as a rule require very high peak power.  High peak power lasers are not easily scalable to high average power.  Many HEP applications (i.e. ILC positron source, or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-collider) are not practical with solid state lasers.</a:t>
                </a:r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8995EF-DE51-7340-8C74-A17589AB9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570" y="1339731"/>
                <a:ext cx="11488860" cy="1064986"/>
              </a:xfrm>
              <a:blipFill>
                <a:blip r:embed="rId3"/>
                <a:stretch>
                  <a:fillRect l="-442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20679C-B4D6-2E46-9674-C6A0F697E847}"/>
              </a:ext>
            </a:extLst>
          </p:cNvPr>
          <p:cNvSpPr txBox="1"/>
          <p:nvPr/>
        </p:nvSpPr>
        <p:spPr>
          <a:xfrm>
            <a:off x="351570" y="933560"/>
            <a:ext cx="114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Narrow" panose="020B0604020202020204" pitchFamily="34" charset="0"/>
                <a:cs typeface="Arial Narrow" panose="020B0604020202020204" pitchFamily="34" charset="0"/>
              </a:rPr>
              <a:t>A. Murokh</a:t>
            </a:r>
            <a:r>
              <a:rPr lang="en-US" i="1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*</a:t>
            </a:r>
            <a:r>
              <a:rPr lang="en-US" i="1" dirty="0">
                <a:latin typeface="Arial Narrow" panose="020B0604020202020204" pitchFamily="34" charset="0"/>
                <a:cs typeface="Arial Narrow" panose="020B0604020202020204" pitchFamily="34" charset="0"/>
              </a:rPr>
              <a:t> (RadiaBeam), P. Musumeci, J. B. Rosenzweig (UCLA), F. Zomer, K. Cassou, A. Martens, D. Nutarelli and K. Dupraz (LAL)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3FD15-DAC7-9C45-8C14-6A43ABC87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867"/>
          <a:stretch/>
        </p:blipFill>
        <p:spPr>
          <a:xfrm>
            <a:off x="259990" y="2349134"/>
            <a:ext cx="5088190" cy="3784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D0AEB-1D2A-3D45-9DF4-9BD74F86373B}"/>
              </a:ext>
            </a:extLst>
          </p:cNvPr>
          <p:cNvSpPr txBox="1"/>
          <p:nvPr/>
        </p:nvSpPr>
        <p:spPr>
          <a:xfrm>
            <a:off x="351570" y="6058217"/>
            <a:ext cx="333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L.A. Gizzi et al., </a:t>
            </a:r>
            <a:r>
              <a:rPr lang="en-US" sz="1400" i="1" dirty="0"/>
              <a:t>NIMA</a:t>
            </a:r>
            <a:r>
              <a:rPr lang="en-US" sz="1400" dirty="0"/>
              <a:t> </a:t>
            </a:r>
            <a:r>
              <a:rPr lang="en-US" sz="1400" b="1" dirty="0"/>
              <a:t>909</a:t>
            </a:r>
            <a:r>
              <a:rPr lang="en-US" sz="1400" dirty="0"/>
              <a:t>, 58-66 (2018).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86ABEA-B9EA-7C48-8E72-84C562C35A84}"/>
              </a:ext>
            </a:extLst>
          </p:cNvPr>
          <p:cNvSpPr/>
          <p:nvPr/>
        </p:nvSpPr>
        <p:spPr>
          <a:xfrm>
            <a:off x="3299851" y="2803265"/>
            <a:ext cx="147144" cy="153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3C59C-192F-AD46-9CBF-BE8D6FA60A84}"/>
              </a:ext>
            </a:extLst>
          </p:cNvPr>
          <p:cNvSpPr txBox="1"/>
          <p:nvPr/>
        </p:nvSpPr>
        <p:spPr>
          <a:xfrm>
            <a:off x="2824939" y="2395799"/>
            <a:ext cx="169173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Positron source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3DEA23-9487-AA42-AAB3-AEC0F98326CE}"/>
              </a:ext>
            </a:extLst>
          </p:cNvPr>
          <p:cNvSpPr txBox="1">
            <a:spLocks/>
          </p:cNvSpPr>
          <p:nvPr/>
        </p:nvSpPr>
        <p:spPr>
          <a:xfrm>
            <a:off x="5534942" y="2995124"/>
            <a:ext cx="6524662" cy="340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Inverse free electron laser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(IFEL)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IFEL enables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losses-free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energy exchange between the laser and electron beams at ~ GV/m rate;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Efficient IFEL requires a strongly tapered undulator, and an intense laser seed (~ 10 TW);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IFEL can operate in reverse, so called TESSA (Tapering Enhanced Stimulated Superradiant Amplifier) configuration, where e-beam is decelerated while laser seed is amplified;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Combined with the CW (SCRF) e-beam source, TESSA can enable ~ MHz CW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optical cavity at &gt; TW peak power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E4326-0F6A-214B-BE84-550A48E88A6D}"/>
              </a:ext>
            </a:extLst>
          </p:cNvPr>
          <p:cNvSpPr/>
          <p:nvPr/>
        </p:nvSpPr>
        <p:spPr>
          <a:xfrm>
            <a:off x="5729991" y="2659781"/>
            <a:ext cx="2592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solution: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AA9DD-E9CA-C34B-828A-7519B62D7BE7}"/>
              </a:ext>
            </a:extLst>
          </p:cNvPr>
          <p:cNvSpPr txBox="1"/>
          <p:nvPr/>
        </p:nvSpPr>
        <p:spPr>
          <a:xfrm>
            <a:off x="2601641" y="77497"/>
            <a:ext cx="6818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Snowmass 2021 •  AF6 September Workshop • Collider Concepts • 23 Sep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5667A1-BD37-9346-B5BE-0A3381EB1874}"/>
              </a:ext>
            </a:extLst>
          </p:cNvPr>
          <p:cNvSpPr/>
          <p:nvPr/>
        </p:nvSpPr>
        <p:spPr>
          <a:xfrm>
            <a:off x="5525903" y="5695306"/>
            <a:ext cx="6524662" cy="7294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3D058F-9431-C746-BED1-C03C50D85F2B}"/>
              </a:ext>
            </a:extLst>
          </p:cNvPr>
          <p:cNvGrpSpPr/>
          <p:nvPr/>
        </p:nvGrpSpPr>
        <p:grpSpPr>
          <a:xfrm>
            <a:off x="9116861" y="2038184"/>
            <a:ext cx="2484189" cy="1514692"/>
            <a:chOff x="4610521" y="1923284"/>
            <a:chExt cx="3513672" cy="2284412"/>
          </a:xfrm>
        </p:grpSpPr>
        <p:grpSp>
          <p:nvGrpSpPr>
            <p:cNvPr id="17" name="Group 203">
              <a:extLst>
                <a:ext uri="{FF2B5EF4-FFF2-40B4-BE49-F238E27FC236}">
                  <a16:creationId xmlns:a16="http://schemas.microsoft.com/office/drawing/2014/main" id="{91FD565B-3C01-754D-A192-7F4715088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4193" y="3166294"/>
              <a:ext cx="2298700" cy="533400"/>
              <a:chOff x="3760" y="1288"/>
              <a:chExt cx="1448" cy="336"/>
            </a:xfrm>
          </p:grpSpPr>
          <p:grpSp>
            <p:nvGrpSpPr>
              <p:cNvPr id="45" name="Group 204">
                <a:extLst>
                  <a:ext uri="{FF2B5EF4-FFF2-40B4-BE49-F238E27FC236}">
                    <a16:creationId xmlns:a16="http://schemas.microsoft.com/office/drawing/2014/main" id="{967C2414-4B37-3247-9B06-E3F1C9662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1288"/>
                <a:ext cx="768" cy="336"/>
                <a:chOff x="3728" y="1288"/>
                <a:chExt cx="768" cy="336"/>
              </a:xfrm>
            </p:grpSpPr>
            <p:sp>
              <p:nvSpPr>
                <p:cNvPr id="49" name="AutoShape 205">
                  <a:extLst>
                    <a:ext uri="{FF2B5EF4-FFF2-40B4-BE49-F238E27FC236}">
                      <a16:creationId xmlns:a16="http://schemas.microsoft.com/office/drawing/2014/main" id="{A64B4AFF-AA48-5F45-809F-845A65C02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8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0" name="AutoShape 206">
                  <a:extLst>
                    <a:ext uri="{FF2B5EF4-FFF2-40B4-BE49-F238E27FC236}">
                      <a16:creationId xmlns:a16="http://schemas.microsoft.com/office/drawing/2014/main" id="{37CF3B19-C720-BE4D-BE65-9D0BB1DF4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1" name="AutoShape 207">
                  <a:extLst>
                    <a:ext uri="{FF2B5EF4-FFF2-40B4-BE49-F238E27FC236}">
                      <a16:creationId xmlns:a16="http://schemas.microsoft.com/office/drawing/2014/main" id="{76E84EEF-CA5A-3940-B473-271A17AAB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0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2" name="AutoShape 208">
                  <a:extLst>
                    <a:ext uri="{FF2B5EF4-FFF2-40B4-BE49-F238E27FC236}">
                      <a16:creationId xmlns:a16="http://schemas.microsoft.com/office/drawing/2014/main" id="{BE870E97-DFF2-DF4C-9574-BF3D0FA9B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6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53" name="AutoShape 209">
                  <a:extLst>
                    <a:ext uri="{FF2B5EF4-FFF2-40B4-BE49-F238E27FC236}">
                      <a16:creationId xmlns:a16="http://schemas.microsoft.com/office/drawing/2014/main" id="{526F6EDE-3551-2041-95A4-804447A4C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2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46" name="AutoShape 210">
                <a:extLst>
                  <a:ext uri="{FF2B5EF4-FFF2-40B4-BE49-F238E27FC236}">
                    <a16:creationId xmlns:a16="http://schemas.microsoft.com/office/drawing/2014/main" id="{034CEAAF-A458-D543-9648-5FD6ECCC9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1288"/>
                <a:ext cx="432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7" name="AutoShape 211">
                <a:extLst>
                  <a:ext uri="{FF2B5EF4-FFF2-40B4-BE49-F238E27FC236}">
                    <a16:creationId xmlns:a16="http://schemas.microsoft.com/office/drawing/2014/main" id="{01E01FF9-F30E-3147-814A-B8EF871A7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1288"/>
                <a:ext cx="488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8" name="AutoShape 212">
                <a:extLst>
                  <a:ext uri="{FF2B5EF4-FFF2-40B4-BE49-F238E27FC236}">
                    <a16:creationId xmlns:a16="http://schemas.microsoft.com/office/drawing/2014/main" id="{CDE5FF70-A23C-3843-8A1C-2D418FD0F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288"/>
                <a:ext cx="552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8" name="Group 202">
              <a:extLst>
                <a:ext uri="{FF2B5EF4-FFF2-40B4-BE49-F238E27FC236}">
                  <a16:creationId xmlns:a16="http://schemas.microsoft.com/office/drawing/2014/main" id="{D7879884-CBAC-8F4C-8C88-3CEC2822E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5493" y="2442394"/>
              <a:ext cx="2298700" cy="533400"/>
              <a:chOff x="3760" y="1288"/>
              <a:chExt cx="1448" cy="336"/>
            </a:xfrm>
          </p:grpSpPr>
          <p:grpSp>
            <p:nvGrpSpPr>
              <p:cNvPr id="36" name="Group 201">
                <a:extLst>
                  <a:ext uri="{FF2B5EF4-FFF2-40B4-BE49-F238E27FC236}">
                    <a16:creationId xmlns:a16="http://schemas.microsoft.com/office/drawing/2014/main" id="{FC49F1CA-F3F5-1C4B-823D-411326CD8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" y="1288"/>
                <a:ext cx="768" cy="336"/>
                <a:chOff x="3728" y="1288"/>
                <a:chExt cx="768" cy="336"/>
              </a:xfrm>
            </p:grpSpPr>
            <p:sp>
              <p:nvSpPr>
                <p:cNvPr id="40" name="AutoShape 168">
                  <a:extLst>
                    <a:ext uri="{FF2B5EF4-FFF2-40B4-BE49-F238E27FC236}">
                      <a16:creationId xmlns:a16="http://schemas.microsoft.com/office/drawing/2014/main" id="{95DBD977-CD35-3048-A183-795AD8C84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8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1" name="AutoShape 169">
                  <a:extLst>
                    <a:ext uri="{FF2B5EF4-FFF2-40B4-BE49-F238E27FC236}">
                      <a16:creationId xmlns:a16="http://schemas.microsoft.com/office/drawing/2014/main" id="{9FE1D069-6A54-5341-A1BC-A22D81165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4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2" name="AutoShape 170">
                  <a:extLst>
                    <a:ext uri="{FF2B5EF4-FFF2-40B4-BE49-F238E27FC236}">
                      <a16:creationId xmlns:a16="http://schemas.microsoft.com/office/drawing/2014/main" id="{2FE95B2E-2C26-4A4A-B0AA-993CDDCCD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0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3" name="AutoShape 171">
                  <a:extLst>
                    <a:ext uri="{FF2B5EF4-FFF2-40B4-BE49-F238E27FC236}">
                      <a16:creationId xmlns:a16="http://schemas.microsoft.com/office/drawing/2014/main" id="{7BEDA7DE-7B46-3C42-90D9-01C8BC5DE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6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4" name="AutoShape 172">
                  <a:extLst>
                    <a:ext uri="{FF2B5EF4-FFF2-40B4-BE49-F238E27FC236}">
                      <a16:creationId xmlns:a16="http://schemas.microsoft.com/office/drawing/2014/main" id="{BE0001ED-0C36-2442-AE1E-92ADFF7EF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2" y="1288"/>
                  <a:ext cx="384" cy="336"/>
                </a:xfrm>
                <a:prstGeom prst="cube">
                  <a:avLst>
                    <a:gd name="adj" fmla="val 79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 dirty="0"/>
                </a:p>
              </p:txBody>
            </p:sp>
          </p:grpSp>
          <p:sp>
            <p:nvSpPr>
              <p:cNvPr id="37" name="AutoShape 198">
                <a:extLst>
                  <a:ext uri="{FF2B5EF4-FFF2-40B4-BE49-F238E27FC236}">
                    <a16:creationId xmlns:a16="http://schemas.microsoft.com/office/drawing/2014/main" id="{39710576-4546-6B40-B6D2-53E489F7B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1288"/>
                <a:ext cx="432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8" name="AutoShape 178">
                <a:extLst>
                  <a:ext uri="{FF2B5EF4-FFF2-40B4-BE49-F238E27FC236}">
                    <a16:creationId xmlns:a16="http://schemas.microsoft.com/office/drawing/2014/main" id="{89E9932E-F07F-B045-97C9-9D20F6459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1288"/>
                <a:ext cx="488" cy="336"/>
              </a:xfrm>
              <a:prstGeom prst="cube">
                <a:avLst>
                  <a:gd name="adj" fmla="val 79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9" name="AutoShape 179">
                <a:extLst>
                  <a:ext uri="{FF2B5EF4-FFF2-40B4-BE49-F238E27FC236}">
                    <a16:creationId xmlns:a16="http://schemas.microsoft.com/office/drawing/2014/main" id="{02F599B5-0FC3-DE4F-8AA7-4ACEE02FC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288"/>
                <a:ext cx="552" cy="336"/>
              </a:xfrm>
              <a:prstGeom prst="cube">
                <a:avLst>
                  <a:gd name="adj" fmla="val 79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9" name="Freeform 181">
              <a:extLst>
                <a:ext uri="{FF2B5EF4-FFF2-40B4-BE49-F238E27FC236}">
                  <a16:creationId xmlns:a16="http://schemas.microsoft.com/office/drawing/2014/main" id="{BCA4D38F-5912-8B44-8FBF-CF8E1AC7CA88}"/>
                </a:ext>
              </a:extLst>
            </p:cNvPr>
            <p:cNvSpPr>
              <a:spLocks/>
            </p:cNvSpPr>
            <p:nvPr/>
          </p:nvSpPr>
          <p:spPr bwMode="auto">
            <a:xfrm rot="16633476">
              <a:off x="4865056" y="2575213"/>
              <a:ext cx="2284412" cy="980553"/>
            </a:xfrm>
            <a:custGeom>
              <a:avLst/>
              <a:gdLst/>
              <a:ahLst/>
              <a:cxnLst>
                <a:cxn ang="0">
                  <a:pos x="10" y="2428"/>
                </a:cxn>
                <a:cxn ang="0">
                  <a:pos x="419" y="2246"/>
                </a:cxn>
                <a:cxn ang="0">
                  <a:pos x="9" y="2078"/>
                </a:cxn>
                <a:cxn ang="0">
                  <a:pos x="433" y="1859"/>
                </a:cxn>
                <a:cxn ang="0">
                  <a:pos x="2" y="1677"/>
                </a:cxn>
                <a:cxn ang="0">
                  <a:pos x="433" y="1475"/>
                </a:cxn>
                <a:cxn ang="0">
                  <a:pos x="1" y="1283"/>
                </a:cxn>
                <a:cxn ang="0">
                  <a:pos x="433" y="1091"/>
                </a:cxn>
                <a:cxn ang="0">
                  <a:pos x="1" y="899"/>
                </a:cxn>
                <a:cxn ang="0">
                  <a:pos x="433" y="707"/>
                </a:cxn>
                <a:cxn ang="0">
                  <a:pos x="16" y="488"/>
                </a:cxn>
                <a:cxn ang="0">
                  <a:pos x="432" y="328"/>
                </a:cxn>
                <a:cxn ang="0">
                  <a:pos x="3" y="153"/>
                </a:cxn>
                <a:cxn ang="0">
                  <a:pos x="448" y="0"/>
                </a:cxn>
              </a:cxnLst>
              <a:rect l="0" t="0" r="r" b="b"/>
              <a:pathLst>
                <a:path w="448" h="2428">
                  <a:moveTo>
                    <a:pt x="10" y="2428"/>
                  </a:moveTo>
                  <a:cubicBezTo>
                    <a:pt x="79" y="2398"/>
                    <a:pt x="419" y="2304"/>
                    <a:pt x="419" y="2246"/>
                  </a:cubicBezTo>
                  <a:cubicBezTo>
                    <a:pt x="419" y="2188"/>
                    <a:pt x="7" y="2142"/>
                    <a:pt x="9" y="2078"/>
                  </a:cubicBezTo>
                  <a:cubicBezTo>
                    <a:pt x="11" y="2014"/>
                    <a:pt x="434" y="1926"/>
                    <a:pt x="433" y="1859"/>
                  </a:cubicBezTo>
                  <a:cubicBezTo>
                    <a:pt x="432" y="1792"/>
                    <a:pt x="2" y="1741"/>
                    <a:pt x="2" y="1677"/>
                  </a:cubicBezTo>
                  <a:cubicBezTo>
                    <a:pt x="2" y="1613"/>
                    <a:pt x="433" y="1541"/>
                    <a:pt x="433" y="1475"/>
                  </a:cubicBezTo>
                  <a:cubicBezTo>
                    <a:pt x="433" y="1409"/>
                    <a:pt x="1" y="1347"/>
                    <a:pt x="1" y="1283"/>
                  </a:cubicBezTo>
                  <a:cubicBezTo>
                    <a:pt x="1" y="1219"/>
                    <a:pt x="433" y="1155"/>
                    <a:pt x="433" y="1091"/>
                  </a:cubicBezTo>
                  <a:cubicBezTo>
                    <a:pt x="433" y="1027"/>
                    <a:pt x="1" y="963"/>
                    <a:pt x="1" y="899"/>
                  </a:cubicBezTo>
                  <a:cubicBezTo>
                    <a:pt x="1" y="835"/>
                    <a:pt x="431" y="775"/>
                    <a:pt x="433" y="707"/>
                  </a:cubicBezTo>
                  <a:cubicBezTo>
                    <a:pt x="435" y="639"/>
                    <a:pt x="16" y="551"/>
                    <a:pt x="16" y="488"/>
                  </a:cubicBezTo>
                  <a:cubicBezTo>
                    <a:pt x="16" y="425"/>
                    <a:pt x="434" y="384"/>
                    <a:pt x="432" y="328"/>
                  </a:cubicBezTo>
                  <a:cubicBezTo>
                    <a:pt x="430" y="272"/>
                    <a:pt x="0" y="208"/>
                    <a:pt x="3" y="153"/>
                  </a:cubicBezTo>
                  <a:cubicBezTo>
                    <a:pt x="6" y="98"/>
                    <a:pt x="355" y="32"/>
                    <a:pt x="448" y="0"/>
                  </a:cubicBezTo>
                </a:path>
              </a:pathLst>
            </a:custGeom>
            <a:noFill/>
            <a:ln w="15875" cap="flat" cmpd="sng">
              <a:solidFill>
                <a:srgbClr val="D0481F"/>
              </a:solidFill>
              <a:prstDash val="solid"/>
              <a:round/>
              <a:headEnd/>
              <a:tailEnd/>
            </a:ln>
            <a:effectLst/>
            <a:scene3d>
              <a:camera prst="legacyObliqueTopRight">
                <a:rot lat="480000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lIns="274320" bIns="502920">
              <a:spAutoFit/>
              <a:flatTx/>
            </a:bodyPr>
            <a:lstStyle/>
            <a:p>
              <a:endParaRPr lang="en-US" sz="1600" dirty="0"/>
            </a:p>
          </p:txBody>
        </p:sp>
        <p:sp>
          <p:nvSpPr>
            <p:cNvPr id="20" name="Text Box 196">
              <a:extLst>
                <a:ext uri="{FF2B5EF4-FFF2-40B4-BE49-F238E27FC236}">
                  <a16:creationId xmlns:a16="http://schemas.microsoft.com/office/drawing/2014/main" id="{72A8EEFA-2C81-734A-BA8C-A7DDDFD93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521" y="2155944"/>
              <a:ext cx="1405076" cy="719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High power</a:t>
              </a:r>
              <a:r>
                <a:rPr lang="en-US" sz="1600" b="0" dirty="0"/>
                <a:t> </a:t>
              </a:r>
            </a:p>
            <a:p>
              <a:pPr algn="ctr"/>
              <a:r>
                <a:rPr lang="en-US" sz="1600" b="0" dirty="0"/>
                <a:t>laser</a:t>
              </a:r>
            </a:p>
          </p:txBody>
        </p:sp>
        <p:sp>
          <p:nvSpPr>
            <p:cNvPr id="21" name="Line 197">
              <a:extLst>
                <a:ext uri="{FF2B5EF4-FFF2-40B4-BE49-F238E27FC236}">
                  <a16:creationId xmlns:a16="http://schemas.microsoft.com/office/drawing/2014/main" id="{3627EAB8-BCE5-9045-9553-0DC7372A3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8831" y="2732615"/>
              <a:ext cx="59913" cy="357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 dirty="0"/>
            </a:p>
          </p:txBody>
        </p:sp>
        <p:grpSp>
          <p:nvGrpSpPr>
            <p:cNvPr id="22" name="Group 182">
              <a:extLst>
                <a:ext uri="{FF2B5EF4-FFF2-40B4-BE49-F238E27FC236}">
                  <a16:creationId xmlns:a16="http://schemas.microsoft.com/office/drawing/2014/main" id="{1F5BCC27-3B89-B64E-B920-004A88C75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8993" y="3102794"/>
              <a:ext cx="330200" cy="165100"/>
              <a:chOff x="1248" y="2880"/>
              <a:chExt cx="480" cy="288"/>
            </a:xfrm>
          </p:grpSpPr>
          <p:grpSp>
            <p:nvGrpSpPr>
              <p:cNvPr id="24" name="Group 183">
                <a:extLst>
                  <a:ext uri="{FF2B5EF4-FFF2-40B4-BE49-F238E27FC236}">
                    <a16:creationId xmlns:a16="http://schemas.microsoft.com/office/drawing/2014/main" id="{3D1EBD62-C797-C548-84E4-194CCF657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880"/>
                <a:ext cx="240" cy="288"/>
                <a:chOff x="1488" y="2880"/>
                <a:chExt cx="240" cy="288"/>
              </a:xfrm>
            </p:grpSpPr>
            <p:sp>
              <p:nvSpPr>
                <p:cNvPr id="31" name="Oval 184">
                  <a:extLst>
                    <a:ext uri="{FF2B5EF4-FFF2-40B4-BE49-F238E27FC236}">
                      <a16:creationId xmlns:a16="http://schemas.microsoft.com/office/drawing/2014/main" id="{76661979-3C5C-5B4B-B1C4-36698F515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192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2" name="Oval 185">
                  <a:extLst>
                    <a:ext uri="{FF2B5EF4-FFF2-40B4-BE49-F238E27FC236}">
                      <a16:creationId xmlns:a16="http://schemas.microsoft.com/office/drawing/2014/main" id="{3F478EBD-23DD-454A-84D7-314EDB46E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3000"/>
                  <a:ext cx="48" cy="48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3" name="Oval 186">
                  <a:extLst>
                    <a:ext uri="{FF2B5EF4-FFF2-40B4-BE49-F238E27FC236}">
                      <a16:creationId xmlns:a16="http://schemas.microsoft.com/office/drawing/2014/main" id="{F1C43CE6-45CD-9D44-8749-47FE418C4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952"/>
                  <a:ext cx="48" cy="144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4" name="Oval 187">
                  <a:extLst>
                    <a:ext uri="{FF2B5EF4-FFF2-40B4-BE49-F238E27FC236}">
                      <a16:creationId xmlns:a16="http://schemas.microsoft.com/office/drawing/2014/main" id="{275948F9-BE4D-B946-A13E-6795F703C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2904"/>
                  <a:ext cx="48" cy="240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5" name="Oval 188">
                  <a:extLst>
                    <a:ext uri="{FF2B5EF4-FFF2-40B4-BE49-F238E27FC236}">
                      <a16:creationId xmlns:a16="http://schemas.microsoft.com/office/drawing/2014/main" id="{D253B021-9C93-B84F-B57D-0463B260A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48" cy="288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grpSp>
            <p:nvGrpSpPr>
              <p:cNvPr id="25" name="Group 189">
                <a:extLst>
                  <a:ext uri="{FF2B5EF4-FFF2-40B4-BE49-F238E27FC236}">
                    <a16:creationId xmlns:a16="http://schemas.microsoft.com/office/drawing/2014/main" id="{E5289AD6-9343-934C-8FDD-0E3D897F3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248" y="2880"/>
                <a:ext cx="240" cy="288"/>
                <a:chOff x="1488" y="2880"/>
                <a:chExt cx="240" cy="288"/>
              </a:xfrm>
            </p:grpSpPr>
            <p:sp>
              <p:nvSpPr>
                <p:cNvPr id="26" name="Oval 190">
                  <a:extLst>
                    <a:ext uri="{FF2B5EF4-FFF2-40B4-BE49-F238E27FC236}">
                      <a16:creationId xmlns:a16="http://schemas.microsoft.com/office/drawing/2014/main" id="{02ABBDA0-54BE-CA49-BCAA-46EAE30BD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928"/>
                  <a:ext cx="48" cy="192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7" name="Oval 191">
                  <a:extLst>
                    <a:ext uri="{FF2B5EF4-FFF2-40B4-BE49-F238E27FC236}">
                      <a16:creationId xmlns:a16="http://schemas.microsoft.com/office/drawing/2014/main" id="{A8A26EED-D581-7849-A2D0-D4782BE62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3000"/>
                  <a:ext cx="48" cy="48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8" name="Oval 192">
                  <a:extLst>
                    <a:ext uri="{FF2B5EF4-FFF2-40B4-BE49-F238E27FC236}">
                      <a16:creationId xmlns:a16="http://schemas.microsoft.com/office/drawing/2014/main" id="{DDBB5D9C-7286-6940-935B-51D97217D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952"/>
                  <a:ext cx="48" cy="144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9" name="Oval 193">
                  <a:extLst>
                    <a:ext uri="{FF2B5EF4-FFF2-40B4-BE49-F238E27FC236}">
                      <a16:creationId xmlns:a16="http://schemas.microsoft.com/office/drawing/2014/main" id="{2B952F67-93C1-654E-BF8B-AD716C748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2904"/>
                  <a:ext cx="48" cy="240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30" name="Oval 194">
                  <a:extLst>
                    <a:ext uri="{FF2B5EF4-FFF2-40B4-BE49-F238E27FC236}">
                      <a16:creationId xmlns:a16="http://schemas.microsoft.com/office/drawing/2014/main" id="{F1C9A284-0ECC-694C-AB98-F977A13FC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48" cy="288"/>
                </a:xfrm>
                <a:prstGeom prst="ellipse">
                  <a:avLst/>
                </a:prstGeom>
                <a:solidFill>
                  <a:srgbClr val="B31E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9C924E92-ECF9-CD4F-A6B1-7B8171C6F11C}"/>
              </a:ext>
            </a:extLst>
          </p:cNvPr>
          <p:cNvSpPr/>
          <p:nvPr/>
        </p:nvSpPr>
        <p:spPr>
          <a:xfrm>
            <a:off x="351570" y="6424761"/>
            <a:ext cx="2140330" cy="307777"/>
          </a:xfrm>
          <a:prstGeom prst="rect">
            <a:avLst/>
          </a:prstGeom>
          <a:ln w="6350">
            <a:noFill/>
          </a:ln>
        </p:spPr>
        <p:txBody>
          <a:bodyPr wrap="none">
            <a:spAutoFit/>
          </a:bodyPr>
          <a:lstStyle/>
          <a:p>
            <a:r>
              <a:rPr lang="en-US" sz="1400" dirty="0"/>
              <a:t>*murokh@radiabeam.com</a:t>
            </a:r>
          </a:p>
        </p:txBody>
      </p:sp>
    </p:spTree>
    <p:extLst>
      <p:ext uri="{BB962C8B-B14F-4D97-AF65-F5344CB8AC3E}">
        <p14:creationId xmlns:p14="http://schemas.microsoft.com/office/powerpoint/2010/main" val="35214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95EF-DE51-7340-8C74-A17589AB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70" y="4160982"/>
            <a:ext cx="7612216" cy="24773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term R&amp;D needs: 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TESSA demonstration at the optical wavelength.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IFEL/TESSA pulse train dynamics.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Seed laser injection into the optical cavity.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MW-class CW optical cavity development.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Electron beam optimization (high peak current, low emittance, etc.)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AA9DD-E9CA-C34B-828A-7519B62D7BE7}"/>
              </a:ext>
            </a:extLst>
          </p:cNvPr>
          <p:cNvSpPr txBox="1"/>
          <p:nvPr/>
        </p:nvSpPr>
        <p:spPr>
          <a:xfrm>
            <a:off x="2601641" y="77497"/>
            <a:ext cx="6818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Snowmass 2021 •  AF6 September Workshop • Collider Concepts • 23 Sep 2020</a:t>
            </a:r>
          </a:p>
        </p:txBody>
      </p:sp>
      <p:pic>
        <p:nvPicPr>
          <p:cNvPr id="54" name="image1.png">
            <a:extLst>
              <a:ext uri="{FF2B5EF4-FFF2-40B4-BE49-F238E27FC236}">
                <a16:creationId xmlns:a16="http://schemas.microsoft.com/office/drawing/2014/main" id="{3D0D966F-8BFF-0E4E-8F58-D67A8AABDD2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9473" y="1218243"/>
            <a:ext cx="9800377" cy="2638315"/>
          </a:xfrm>
          <a:prstGeom prst="rect">
            <a:avLst/>
          </a:prstGeom>
          <a:ln/>
        </p:spPr>
      </p:pic>
      <p:pic>
        <p:nvPicPr>
          <p:cNvPr id="55" name="TRIG_ps_hTTXnu.mp4">
            <a:hlinkClick r:id="" action="ppaction://media"/>
            <a:extLst>
              <a:ext uri="{FF2B5EF4-FFF2-40B4-BE49-F238E27FC236}">
                <a16:creationId xmlns:a16="http://schemas.microsoft.com/office/drawing/2014/main" id="{FD729FD9-B654-B043-9255-35AC266568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4444" y="3902278"/>
            <a:ext cx="3648083" cy="2736063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660E8673-084F-0146-A1D8-47D2F2AA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70" y="532468"/>
            <a:ext cx="11578857" cy="5741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Intracavity IFEL-ICS-TESSA offers a promising path to very compact and high intensity gamma ray source (with TESSA replenishing the optical cavity losses: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F1B54-0DDE-4F47-B2EC-1CE154C320AB}"/>
              </a:ext>
            </a:extLst>
          </p:cNvPr>
          <p:cNvSpPr txBox="1"/>
          <p:nvPr/>
        </p:nvSpPr>
        <p:spPr>
          <a:xfrm>
            <a:off x="8438880" y="2744725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~ 100 MeV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CD166D-743E-AC49-9DB7-D02BF97C5C25}"/>
              </a:ext>
            </a:extLst>
          </p:cNvPr>
          <p:cNvSpPr txBox="1"/>
          <p:nvPr/>
        </p:nvSpPr>
        <p:spPr>
          <a:xfrm>
            <a:off x="4752411" y="3199204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~ 600 MeV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D18A36-69A1-A846-B801-7ECC7BFE5C27}"/>
              </a:ext>
            </a:extLst>
          </p:cNvPr>
          <p:cNvSpPr txBox="1"/>
          <p:nvPr/>
        </p:nvSpPr>
        <p:spPr>
          <a:xfrm>
            <a:off x="1329062" y="3410243"/>
            <a:ext cx="8899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~ 80 MeV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35EEE-7A17-294A-8A51-0CBFCA581750}"/>
              </a:ext>
            </a:extLst>
          </p:cNvPr>
          <p:cNvSpPr txBox="1"/>
          <p:nvPr/>
        </p:nvSpPr>
        <p:spPr>
          <a:xfrm>
            <a:off x="9648840" y="1122278"/>
            <a:ext cx="2395888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IFEL stage is not strictly necessary, but makes the system more compact and reduces the beam dump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810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362</Words>
  <Application>Microsoft Macintosh PowerPoint</Application>
  <PresentationFormat>Widescreen</PresentationFormat>
  <Paragraphs>29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Cambria Math</vt:lpstr>
      <vt:lpstr>Office Theme</vt:lpstr>
      <vt:lpstr>Optical Energy Recovery for a High Duty Cycle Gamma Ray Source</vt:lpstr>
      <vt:lpstr>Intracavity IFEL-ICS-TESSA offers a promising path to very compact and high intensity gamma ray source (with TESSA replenishing the optical cavity losses: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Energy Recovery for a High Duty Cycle Gamma Ray Source</dc:title>
  <dc:creator>Alex Murokh</dc:creator>
  <cp:lastModifiedBy>Alex Murokh</cp:lastModifiedBy>
  <cp:revision>17</cp:revision>
  <dcterms:created xsi:type="dcterms:W3CDTF">2020-09-22T03:40:53Z</dcterms:created>
  <dcterms:modified xsi:type="dcterms:W3CDTF">2020-09-22T08:08:11Z</dcterms:modified>
</cp:coreProperties>
</file>