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 snapToGrid="0">
      <p:cViewPr varScale="1">
        <p:scale>
          <a:sx n="48" d="100"/>
          <a:sy n="48" d="100"/>
        </p:scale>
        <p:origin x="11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02C8B-C333-451C-98D2-EC2073729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8851E6-9D60-4BBC-8CC1-0B5706B5E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0A475-174E-41BF-9D4B-11CE2477F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C3AC-AFDB-44DC-83C9-FD0EF6E3D02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1CA0B-F659-46D5-A275-061C5A46E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1DD57-2829-481B-A379-88962C0C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BF95-685F-4B29-B725-64AE52146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27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14810-ED3E-4ADA-941F-CAFEC18B1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D31489-D59C-473F-928A-B7700D3F7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CA47E-4FE1-4FC4-8EA7-E0F7D32D4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C3AC-AFDB-44DC-83C9-FD0EF6E3D02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1CC8D-6309-4A9F-B1A4-D5D627CD2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6C66D-3265-43CA-A46D-AA216AEB9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BF95-685F-4B29-B725-64AE52146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43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2F6DD4-7DBB-488D-8407-B89534997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8603B0-2640-4CA9-BDDD-E2ECB38FA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6EFF6-D366-409C-AACD-065B3E87D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C3AC-AFDB-44DC-83C9-FD0EF6E3D02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D3802-8878-49A4-9170-71FFC9197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E600C-8CF5-4855-BE32-0CB34A5CC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BF95-685F-4B29-B725-64AE52146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A4A7F-891D-4FA2-842E-68841DE7D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FFB1C-4D86-4844-9E8D-E71BC3D52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01A36-9646-4580-9B65-2F5DCE62C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C3AC-AFDB-44DC-83C9-FD0EF6E3D02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4ADE2-2AF4-4BC1-B784-2A6533E7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BED64-DD02-493E-9C84-CBAC168B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BF95-685F-4B29-B725-64AE52146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415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E3EFC-EAB0-44C0-9562-E76CB1029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02801-CFCF-4C2F-8B95-D09C0D2AF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3B6E9-CE24-4B76-985A-A21B99050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C3AC-AFDB-44DC-83C9-FD0EF6E3D02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4782E-1074-4EC9-AE90-EF122F293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48B45-9D9A-4C22-85D4-717B068F6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BF95-685F-4B29-B725-64AE52146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3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B345-C74A-4A8F-B99A-1B5778174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D9983-4AE5-4563-853E-2848B4D6C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1A556-3B16-4708-B125-5AFE718D3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CCAE7C-FA62-4358-BF49-594B6A29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C3AC-AFDB-44DC-83C9-FD0EF6E3D02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BA1FC-4B14-4EFC-8509-601A7336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2E117-709D-41FE-9242-00501871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BF95-685F-4B29-B725-64AE52146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32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CE711-F5C0-4B2C-A6F4-CB3BC699A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A859E-FFAB-47DE-8C37-7796698A8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C3C4F-F585-4265-BB93-54DD48215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C3A270-653F-4016-A717-0C59DC1171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A93F48-ED1F-4051-9A68-B71156BCDA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3B64D9-C9E7-46A3-A190-17881C97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C3AC-AFDB-44DC-83C9-FD0EF6E3D02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545EC0-B6D2-42C8-B045-3073F6B73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CF42B7-F73B-41DF-BEA3-E9BC154AE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BF95-685F-4B29-B725-64AE52146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631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82205-A453-437D-A45C-02467EE1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CD2341-DE9E-4F41-8CFD-71EF1CAC3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C3AC-AFDB-44DC-83C9-FD0EF6E3D02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CDF145-CA8F-46D5-9325-7982C4FB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C9BFC3-1F7A-43C9-83EE-F3B6132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BF95-685F-4B29-B725-64AE52146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61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DA8A3A-5A49-4379-B9F9-A2CEF3AF2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C3AC-AFDB-44DC-83C9-FD0EF6E3D02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E46138-E675-416E-91B3-6C2F0BCD5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FCC049-E244-4F3A-B6A6-A3400A1E8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BF95-685F-4B29-B725-64AE52146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64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1870B-8C52-43AC-9DE0-13F3E4E0F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1D790-8119-46EA-8B2D-2BCBECDFE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078496-A0AC-4DF5-8B49-378FE330C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6FD26B-E66F-4528-8325-8939FCA4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C3AC-AFDB-44DC-83C9-FD0EF6E3D02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7DF00-F327-4315-823F-5E0670950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B1EFA8-7547-47CE-9D29-02038FEA3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BF95-685F-4B29-B725-64AE52146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49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84932-AD2C-4CFF-AE80-BE451470B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E288DB-1EA4-4E1D-85FB-7320B4ED3F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9FD1DE-E5E1-46E0-A812-7FC145C0BB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24F049-06A1-44C2-BF1B-320C3ED47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C3AC-AFDB-44DC-83C9-FD0EF6E3D02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4BAAE-E40F-4E89-AFB3-8BBEE8BB8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356EA-4B6E-4A88-B80A-C6DA29F1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CBF95-685F-4B29-B725-64AE52146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01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FF005A-A81A-4C17-B569-C5830B299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81193-DBD8-4DD6-98C7-1FD14262B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A1837-2402-4C13-8C17-0E2A85C3E6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EC3AC-AFDB-44DC-83C9-FD0EF6E3D027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9DB34-A3E3-495F-A8CE-C64BB77BBC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EF202-615D-4687-99DE-D9B7EE93F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CBF95-685F-4B29-B725-64AE52146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33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ries.web.cern.ch/wp6" TargetMode="External"/><Relationship Id="rId2" Type="http://schemas.openxmlformats.org/officeDocument/2006/relationships/hyperlink" Target="http://xbeam.web.cern.ch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6FB60D-84FB-45F8-B111-8B60E4A4C18E}"/>
              </a:ext>
            </a:extLst>
          </p:cNvPr>
          <p:cNvSpPr/>
          <p:nvPr/>
        </p:nvSpPr>
        <p:spPr>
          <a:xfrm>
            <a:off x="106017" y="86916"/>
            <a:ext cx="11979965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40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Strategy Towards Ultimate Limits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2000" b="1" i="1" dirty="0">
                <a:solidFill>
                  <a:srgbClr val="0070C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 Bai (GSI), </a:t>
            </a:r>
            <a:r>
              <a:rPr lang="en-US" sz="2000" i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 Brooks (BNL), </a:t>
            </a:r>
            <a:r>
              <a:rPr lang="en-US" sz="2000" b="1" i="1" dirty="0">
                <a:solidFill>
                  <a:srgbClr val="0070C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G. Franchetti (GSI), </a:t>
            </a:r>
            <a:r>
              <a:rPr lang="en-US" sz="2000" i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Z. Huang (SLAC), V. Lebedev (FNAL), V. Shiltsev (FNAL), G. </a:t>
            </a:r>
            <a:r>
              <a:rPr lang="en-US" sz="2000" i="1" dirty="0" err="1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Stupakov</a:t>
            </a:r>
            <a:r>
              <a:rPr lang="en-US" sz="2000" i="1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(SLAC), U. Wienands (ANL), </a:t>
            </a:r>
            <a:r>
              <a:rPr lang="en-US" sz="2000" b="1" i="1" dirty="0">
                <a:solidFill>
                  <a:srgbClr val="0070C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F. Zimmermann (CERN) </a:t>
            </a:r>
            <a:endParaRPr lang="en-GB" sz="1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US" sz="1600" dirty="0"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US" dirty="0"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2400" b="1" dirty="0">
                <a:solidFill>
                  <a:srgbClr val="FF000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Limits: </a:t>
            </a:r>
            <a:endParaRPr lang="en-GB" sz="2800" b="1" dirty="0">
              <a:solidFill>
                <a:srgbClr val="FF0000"/>
              </a:solidFill>
              <a:latin typeface="Garamond" panose="02020404030301010803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spcAft>
                <a:spcPts val="0"/>
              </a:spcAft>
              <a:tabLst>
                <a:tab pos="2971800" algn="ctr"/>
                <a:tab pos="5943600" algn="r"/>
              </a:tabLst>
            </a:pPr>
            <a:endParaRPr lang="en-GB" sz="2400" dirty="0">
              <a:solidFill>
                <a:srgbClr val="0070C0"/>
              </a:solidFill>
              <a:latin typeface="Garamond" panose="02020404030301010803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  <a:tabLst>
                <a:tab pos="2971800" algn="ctr"/>
                <a:tab pos="5943600" algn="r"/>
              </a:tabLst>
            </a:pPr>
            <a:r>
              <a:rPr lang="en-GB" sz="24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Ultimate limits for extreme beams, such as limits on high-gradient acceleration, high-field bending, beam size, beam brightness, and luminosity. </a:t>
            </a:r>
            <a:endParaRPr lang="en-GB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  <a:tabLst>
                <a:tab pos="2971800" algn="ctr"/>
                <a:tab pos="5943600" algn="r"/>
              </a:tabLst>
            </a:pPr>
            <a:r>
              <a:rPr lang="en-GB" sz="24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Overcoming limits on hadron beam brightness</a:t>
            </a:r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space-charge compensation, various types of </a:t>
            </a:r>
            <a:r>
              <a:rPr lang="en-GB" sz="24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cooling</a:t>
            </a:r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(including coherent electron cooling, optical stochastic cooling, enhancement of synchrotron radiation), and by exploring the wider production and use of </a:t>
            </a:r>
            <a:r>
              <a:rPr lang="en-GB" sz="24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crystalline beams</a:t>
            </a:r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  <a:tabLst>
                <a:tab pos="2971800" algn="ctr"/>
                <a:tab pos="5943600" algn="r"/>
              </a:tabLst>
            </a:pPr>
            <a:r>
              <a:rPr lang="en-GB" sz="24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Technology-dependent limits on the magnetic field </a:t>
            </a:r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may be set by </a:t>
            </a:r>
            <a:r>
              <a:rPr lang="en-GB" sz="24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material properties </a:t>
            </a:r>
            <a:r>
              <a:rPr lang="en-GB" sz="2400" dirty="0"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(critical current, tensile properties, …) or</a:t>
            </a:r>
            <a:r>
              <a:rPr lang="en-GB" sz="2400" b="1" dirty="0"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GB" sz="24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by physics (break-up of the proton, or breakdown of the QED vacuum, …). </a:t>
            </a:r>
            <a:endParaRPr lang="en-GB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indent="-342900" algn="just">
              <a:buFont typeface="+mj-lt"/>
              <a:buAutoNum type="arabicPeriod"/>
              <a:tabLst>
                <a:tab pos="2971800" algn="ctr"/>
                <a:tab pos="5943600" algn="r"/>
              </a:tabLst>
            </a:pPr>
            <a:r>
              <a:rPr lang="en-US" sz="2400" b="1" dirty="0">
                <a:solidFill>
                  <a:srgbClr val="0070C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Societal imprints </a:t>
            </a:r>
            <a:r>
              <a:rPr lang="en-US" sz="2400" dirty="0">
                <a:latin typeface="Garamond" panose="02020404030301010803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of future frontier accelerators: </a:t>
            </a:r>
            <a:r>
              <a:rPr lang="en-US" sz="2400" b="1" dirty="0">
                <a:solidFill>
                  <a:srgbClr val="0070C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energy consumption, length, cost, technology transfer </a:t>
            </a:r>
            <a:r>
              <a:rPr lang="en-US" sz="2400" dirty="0">
                <a:solidFill>
                  <a:srgbClr val="0070C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and increasing the </a:t>
            </a:r>
            <a:r>
              <a:rPr lang="en-US" sz="2400" b="1" dirty="0">
                <a:solidFill>
                  <a:srgbClr val="0070C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Mangal" panose="02040503050203030202" pitchFamily="18" charset="0"/>
              </a:rPr>
              <a:t>“human capital” of the world.</a:t>
            </a:r>
            <a:endParaRPr lang="en-GB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89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0CFF3C-F72C-4D57-8B37-2268968A887F}"/>
              </a:ext>
            </a:extLst>
          </p:cNvPr>
          <p:cNvSpPr/>
          <p:nvPr/>
        </p:nvSpPr>
        <p:spPr>
          <a:xfrm>
            <a:off x="142460" y="151179"/>
            <a:ext cx="119070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2971800" algn="ctr"/>
                <a:tab pos="5943600" algn="r"/>
              </a:tabLst>
            </a:pPr>
            <a:r>
              <a:rPr lang="en-GB" sz="2800" b="1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Proposed initiative :</a:t>
            </a:r>
          </a:p>
          <a:p>
            <a:pPr lvl="0" algn="just">
              <a:tabLst>
                <a:tab pos="2971800" algn="ctr"/>
                <a:tab pos="5943600" algn="r"/>
              </a:tabLst>
            </a:pPr>
            <a:endParaRPr lang="en-GB" sz="28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lvl="0" algn="just">
              <a:tabLst>
                <a:tab pos="2971800" algn="ctr"/>
                <a:tab pos="5943600" algn="r"/>
              </a:tabLst>
            </a:pP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Joint </a:t>
            </a:r>
            <a:r>
              <a:rPr lang="en-GB" sz="28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global brainstorming and R&amp;D effort 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to identify and quantify, in a structured way, the ultimate limits for extreme beams. </a:t>
            </a:r>
          </a:p>
          <a:p>
            <a:pPr lvl="0" algn="just">
              <a:tabLst>
                <a:tab pos="2971800" algn="ctr"/>
                <a:tab pos="5943600" algn="r"/>
              </a:tabLst>
            </a:pPr>
            <a:endParaRPr lang="en-GB" sz="28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lvl="0" algn="just">
              <a:tabLst>
                <a:tab pos="2971800" algn="ctr"/>
                <a:tab pos="5943600" algn="r"/>
              </a:tabLst>
            </a:pP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Developing </a:t>
            </a:r>
            <a:r>
              <a:rPr lang="en-GB" sz="28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overall assessment and roadmap 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with discussion and ranking of various relevant limits. The overcoming of the present limits through “</a:t>
            </a:r>
            <a:r>
              <a:rPr lang="en-GB" sz="28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ultimate scenarios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”, for example ones based on nanotubes or crystals. </a:t>
            </a:r>
          </a:p>
          <a:p>
            <a:pPr lvl="0" algn="just">
              <a:tabLst>
                <a:tab pos="2971800" algn="ctr"/>
                <a:tab pos="5943600" algn="r"/>
              </a:tabLst>
            </a:pPr>
            <a:endParaRPr lang="en-GB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lvl="0" algn="just">
              <a:tabLst>
                <a:tab pos="2971800" algn="ctr"/>
                <a:tab pos="5943600" algn="r"/>
              </a:tabLst>
            </a:pP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Even </a:t>
            </a:r>
            <a:r>
              <a:rPr lang="en-GB" sz="28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extremely-long-term vision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hypothetical options to go beyond the Schwinger critical field, such as a </a:t>
            </a:r>
            <a:r>
              <a:rPr lang="en-GB" sz="28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quantum plasma accelerator 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and acceleration using a different force, e.g. </a:t>
            </a:r>
            <a:r>
              <a:rPr lang="en-GB" sz="28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“black hole acceleration”</a:t>
            </a:r>
            <a:r>
              <a:rPr lang="en-GB" sz="2800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</a:p>
          <a:p>
            <a:pPr lvl="0" algn="just">
              <a:tabLst>
                <a:tab pos="2971800" algn="ctr"/>
                <a:tab pos="5943600" algn="r"/>
              </a:tabLst>
            </a:pPr>
            <a:endParaRPr lang="en-GB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lvl="0" algn="just">
              <a:tabLst>
                <a:tab pos="2971800" algn="ctr"/>
                <a:tab pos="5943600" algn="r"/>
              </a:tabLst>
            </a:pP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Feasibility and potential of all proposed options will be reviewed, ranked, clustered &amp; structured into long-term “</a:t>
            </a:r>
            <a:r>
              <a:rPr lang="en-GB" sz="28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Ultimate R&amp;D plan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” (R&amp;D towards ultimate beams).</a:t>
            </a:r>
          </a:p>
        </p:txBody>
      </p:sp>
    </p:spTree>
    <p:extLst>
      <p:ext uri="{BB962C8B-B14F-4D97-AF65-F5344CB8AC3E}">
        <p14:creationId xmlns:p14="http://schemas.microsoft.com/office/powerpoint/2010/main" val="2538580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3D93ED-34BF-4DF3-8E1A-52605FBF5B79}"/>
              </a:ext>
            </a:extLst>
          </p:cNvPr>
          <p:cNvSpPr/>
          <p:nvPr/>
        </p:nvSpPr>
        <p:spPr>
          <a:xfrm>
            <a:off x="1020417" y="845332"/>
            <a:ext cx="1046921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2971800" algn="ctr"/>
                <a:tab pos="5943600" algn="r"/>
              </a:tabLst>
            </a:pPr>
            <a:endParaRPr lang="en-GB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lvl="0" algn="just">
              <a:tabLst>
                <a:tab pos="2971800" algn="ctr"/>
                <a:tab pos="5943600" algn="r"/>
              </a:tabLst>
            </a:pPr>
            <a:r>
              <a:rPr lang="en-GB" sz="32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proposed effort can profit from the results of the past and ongoing European projects </a:t>
            </a:r>
            <a:r>
              <a:rPr lang="en-GB" sz="32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EuCARD-2 WP5 XBEAM </a:t>
            </a:r>
            <a:r>
              <a:rPr lang="en-GB" sz="32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[1] and </a:t>
            </a:r>
            <a:r>
              <a:rPr lang="en-GB" sz="32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ARIES WP6 APEC </a:t>
            </a:r>
            <a:r>
              <a:rPr lang="en-GB" sz="32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[2]. </a:t>
            </a:r>
          </a:p>
          <a:p>
            <a:pPr lvl="0" algn="just">
              <a:tabLst>
                <a:tab pos="2971800" algn="ctr"/>
                <a:tab pos="5943600" algn="r"/>
              </a:tabLst>
            </a:pPr>
            <a:endParaRPr lang="en-GB" sz="32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lvl="0" algn="just">
              <a:tabLst>
                <a:tab pos="2971800" algn="ctr"/>
                <a:tab pos="5943600" algn="r"/>
              </a:tabLst>
            </a:pPr>
            <a:endParaRPr lang="en-GB" sz="32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lvl="0" algn="just">
              <a:tabLst>
                <a:tab pos="2971800" algn="ctr"/>
                <a:tab pos="5943600" algn="r"/>
              </a:tabLst>
            </a:pPr>
            <a:r>
              <a:rPr lang="en-GB" sz="32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It would be synergetic with the </a:t>
            </a:r>
            <a:r>
              <a:rPr lang="en-GB" sz="32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future I.FAST project </a:t>
            </a:r>
            <a:r>
              <a:rPr lang="en-GB" sz="32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[3] and, especially, with the widening of I.FAST, as proposed in a separate Snowmasss2021 </a:t>
            </a:r>
            <a:r>
              <a:rPr lang="en-GB" sz="3200" b="1" dirty="0">
                <a:solidFill>
                  <a:srgbClr val="0070C0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LOI #156 </a:t>
            </a:r>
            <a:r>
              <a:rPr lang="en-GB" sz="32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[4] (tomorrow!). </a:t>
            </a:r>
            <a:endParaRPr lang="en-GB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FC56BB-B228-457D-8093-AD069EFD8AB8}"/>
              </a:ext>
            </a:extLst>
          </p:cNvPr>
          <p:cNvSpPr txBox="1"/>
          <p:nvPr/>
        </p:nvSpPr>
        <p:spPr>
          <a:xfrm>
            <a:off x="8643421" y="2624642"/>
            <a:ext cx="27260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all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</a:rPr>
              <a:t>HORIZON 2020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42846B-F74D-4F87-8C21-94AACB7A19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037" y="2330645"/>
            <a:ext cx="1652159" cy="12497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B065CF-FEE9-4C90-B6D6-6051A2328A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5877" y="2297660"/>
            <a:ext cx="1914310" cy="13412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EE76F2-88D5-4545-8FAA-8DB619071327}"/>
              </a:ext>
            </a:extLst>
          </p:cNvPr>
          <p:cNvSpPr txBox="1"/>
          <p:nvPr/>
        </p:nvSpPr>
        <p:spPr>
          <a:xfrm>
            <a:off x="8643420" y="5459099"/>
            <a:ext cx="27260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all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</a:rPr>
              <a:t>HORIZON 2020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78988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3E1FB1-500F-4CA2-973E-07D8C9E19F62}"/>
              </a:ext>
            </a:extLst>
          </p:cNvPr>
          <p:cNvSpPr/>
          <p:nvPr/>
        </p:nvSpPr>
        <p:spPr>
          <a:xfrm>
            <a:off x="940904" y="820507"/>
            <a:ext cx="10310191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400" dirty="0">
                <a:solidFill>
                  <a:prstClr val="black"/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References</a:t>
            </a:r>
            <a:endParaRPr lang="en-GB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Clr>
                <a:srgbClr val="000000"/>
              </a:buClr>
              <a:buFont typeface="+mj-lt"/>
              <a:buAutoNum type="arabicPeriod"/>
              <a:tabLst>
                <a:tab pos="228600" algn="l"/>
              </a:tabLst>
            </a:pPr>
            <a:r>
              <a:rPr lang="en-GB" sz="2800" u="sng" dirty="0">
                <a:solidFill>
                  <a:srgbClr val="0563C1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http://xbeam.web.cern.ch/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buClr>
                <a:srgbClr val="000000"/>
              </a:buClr>
              <a:buFont typeface="+mj-lt"/>
              <a:buAutoNum type="arabicPeriod"/>
              <a:tabLst>
                <a:tab pos="228600" algn="l"/>
              </a:tabLst>
            </a:pPr>
            <a:r>
              <a:rPr lang="en-GB" sz="2800" u="sng" dirty="0">
                <a:solidFill>
                  <a:srgbClr val="0563C1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https://aries.web.cern.ch/wp6</a:t>
            </a: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buClr>
                <a:srgbClr val="000000"/>
              </a:buClr>
              <a:buFont typeface="+mj-lt"/>
              <a:buAutoNum type="arabicPeriod"/>
              <a:tabLst>
                <a:tab pos="228600" algn="l"/>
              </a:tabLst>
            </a:pP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M. Vretenar et al., “Innovation Fostering in Accelerator Science and Technology (I.FAST)”, proposal no. 101004730, submitted to the European Commission’s H2020 Call H2020-INFRAINNOV-2019-2020 (Demonstrating the role of Research Infrastructures in the translation of Open Science into Open Innovation) on 17 March 2020.</a:t>
            </a:r>
            <a:endParaRPr lang="en-GB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lvl="0" indent="-342900">
              <a:buClr>
                <a:srgbClr val="000000"/>
              </a:buClr>
              <a:buFont typeface="+mj-lt"/>
              <a:buAutoNum type="arabicPeriod"/>
              <a:tabLst>
                <a:tab pos="228600" algn="l"/>
              </a:tabLst>
            </a:pPr>
            <a:r>
              <a:rPr lang="en-GB" sz="2800" dirty="0">
                <a:solidFill>
                  <a:prstClr val="black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G. Franchetti et al., “Exploiting Global Accelerator Network Synergies”, LOI#156 submitted to Snowmass2021</a:t>
            </a:r>
            <a:endParaRPr lang="en-GB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83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492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Garamond</vt:lpstr>
      <vt:lpstr>Palatino Linotype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Zimmermann</dc:creator>
  <cp:lastModifiedBy>Frank Zimmermann</cp:lastModifiedBy>
  <cp:revision>21</cp:revision>
  <dcterms:created xsi:type="dcterms:W3CDTF">2020-09-23T14:47:40Z</dcterms:created>
  <dcterms:modified xsi:type="dcterms:W3CDTF">2020-09-23T17:25:40Z</dcterms:modified>
</cp:coreProperties>
</file>