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8ED4A1-2F69-214E-AAAE-A8439A5656CE}" v="15" dt="2020-09-21T17:49:43.754"/>
    <p1510:client id="{A4E532C8-DCF2-634C-80A3-D46E8C3B88C3}" v="3" dt="2020-09-21T21:44:15.838"/>
    <p1510:client id="{BBCD4A6C-2CF2-4ED3-84DB-7515EC952AFB}" v="8" dt="2020-09-21T17:31:44.7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83"/>
    <p:restoredTop sz="95909"/>
  </p:normalViewPr>
  <p:slideViewPr>
    <p:cSldViewPr snapToGrid="0" snapToObjects="1">
      <p:cViewPr varScale="1">
        <p:scale>
          <a:sx n="114" d="100"/>
          <a:sy n="114" d="100"/>
        </p:scale>
        <p:origin x="5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6DE26-1522-0843-9FBF-2507C94E55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304D2E-FE51-C145-B725-7F5D3EA56D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5B140-9411-2147-B99E-BBE134065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23F1-7E25-4645-8822-554C07A162AC}" type="datetimeFigureOut">
              <a:rPr lang="en-US" smtClean="0"/>
              <a:t>9/21/20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16167-6C58-634E-A431-91EC8C8B9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A51C0-987B-EC45-BD68-F90CEACC0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6E2-CD28-C040-A32D-6585B227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663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15597-B7C4-0840-88BC-E353E39F8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94A587-3257-DC41-8FB0-F6C9F3F7BA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F3421-8ED7-5F40-8EA0-E6357726C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23F1-7E25-4645-8822-554C07A162AC}" type="datetimeFigureOut">
              <a:rPr lang="en-US" smtClean="0"/>
              <a:t>9/21/20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27A24-8F14-3346-9F24-54FA8B327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4C870-66E3-D243-AC0A-5504444DB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6E2-CD28-C040-A32D-6585B227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45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48AFC5-FE42-134D-9925-7295987462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86ECC8-C425-1A45-A974-8096AA2D40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E466A-3A23-4341-BCD3-98E59E218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23F1-7E25-4645-8822-554C07A162AC}" type="datetimeFigureOut">
              <a:rPr lang="en-US" smtClean="0"/>
              <a:t>9/21/20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81AB4-CDC8-5E4F-B283-CD2C338B2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AA830-40D1-FD42-95C9-2194781A3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6E2-CD28-C040-A32D-6585B227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12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5B0DF-2234-A64A-9C9D-458670CF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A7BF6-8273-E341-9E33-448DE308A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A8F25C-1BB6-204A-97E0-CCAEFCAEE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23F1-7E25-4645-8822-554C07A162AC}" type="datetimeFigureOut">
              <a:rPr lang="en-US" smtClean="0"/>
              <a:t>9/21/20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765ED6-4DC2-B449-97B0-53CA787F1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5CD13-604B-7C44-BEE6-EBEC0BFB3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6E2-CD28-C040-A32D-6585B227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65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9CA5F-4BFA-5E41-8EB9-359BC5DD1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51DE2B-C403-994D-A12E-E8F132CEDE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BD3BB-6134-344E-96A1-E8611248E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23F1-7E25-4645-8822-554C07A162AC}" type="datetimeFigureOut">
              <a:rPr lang="en-US" smtClean="0"/>
              <a:t>9/21/20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FC3A98-FAA1-B949-A502-7B93A9CDB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B1929-FE22-1442-9107-306487DD6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6E2-CD28-C040-A32D-6585B227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19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3B174-9CDE-104D-9B1B-228D06FE2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519E4-970A-B840-A4F7-D7F0204539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BFAB1D-1D1B-6A41-A3F8-EC3D646384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D021BC-9487-3D44-ACB9-9BD27C25D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23F1-7E25-4645-8822-554C07A162AC}" type="datetimeFigureOut">
              <a:rPr lang="en-US" smtClean="0"/>
              <a:t>9/21/20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D1643-8224-2340-86B1-D735EF24A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8BEEBC-5585-8149-9F49-6C5779B71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6E2-CD28-C040-A32D-6585B227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59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198CE-D4C9-9942-92E1-18B85F123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165C6F-90B9-3449-BE1F-3A0F8B5C5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C6A6BA-266E-1D46-8BFE-8A40160ED5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5CC358-4F46-0B49-A79E-9F7CB76FB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2B6A7F-D109-5641-ADB9-929B539FD9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40ECF4-6219-DB4B-B492-25DF2837F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23F1-7E25-4645-8822-554C07A162AC}" type="datetimeFigureOut">
              <a:rPr lang="en-US" smtClean="0"/>
              <a:t>9/21/20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6FEF24-1673-F945-AC87-56C91F41B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E339F1-5B41-FB4F-B793-1690F0E0D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6E2-CD28-C040-A32D-6585B227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77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107E6-881B-4B45-86FB-4DDB49FB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B6788B-3463-AC42-A1CF-1879E378B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23F1-7E25-4645-8822-554C07A162AC}" type="datetimeFigureOut">
              <a:rPr lang="en-US" smtClean="0"/>
              <a:t>9/21/20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E53323-DB7A-4E4A-82B1-902BC99B0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64AAE9-99DE-AA4D-B6FD-DDEB233EA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6E2-CD28-C040-A32D-6585B227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407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FD6194-A770-8C48-8A7B-99242A53D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23F1-7E25-4645-8822-554C07A162AC}" type="datetimeFigureOut">
              <a:rPr lang="en-US" smtClean="0"/>
              <a:t>9/21/20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3581F4-8815-8446-9A07-7B506DFBF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DF9A5D-EF0A-4A46-8E0A-FE41E9C46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6E2-CD28-C040-A32D-6585B227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25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28D5C-994D-4D4B-950D-E4E7BDBC3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08911-4DFD-004D-B04F-3402DB2B1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903CDD-BFFC-C543-9FC1-ADBD96F5E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2D9DEC-0F26-7142-83C5-30FD982F2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23F1-7E25-4645-8822-554C07A162AC}" type="datetimeFigureOut">
              <a:rPr lang="en-US" smtClean="0"/>
              <a:t>9/21/20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DB2BEC-D1BC-7648-8521-C38BBC864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39B7CD-254E-884E-9BB1-2F52AC124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6E2-CD28-C040-A32D-6585B227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470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F0234-C8A8-DF48-86E7-6E2B44E6B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519A60-15D9-374E-9B78-2EFC164DF3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408A9E-95A6-6344-B19D-EE9B2FF6EF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98D923-ED1B-BF46-B133-BF80A8B8B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23F1-7E25-4645-8822-554C07A162AC}" type="datetimeFigureOut">
              <a:rPr lang="en-US" smtClean="0"/>
              <a:t>9/21/20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568681-5BEE-5145-A731-9FA736D58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9D1178-54D8-1B4D-BBFF-098765139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6E2-CD28-C040-A32D-6585B227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258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E905F5-BD84-8B4F-ADC5-DE2B03BCA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963613-9653-574E-A0E8-92B79535F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BB2E9-3BC7-8B48-95A6-1BB1922F33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823F1-7E25-4645-8822-554C07A162AC}" type="datetimeFigureOut">
              <a:rPr lang="en-US" smtClean="0"/>
              <a:t>9/21/20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C1D0-DDFB-4940-BD91-C05FD37A35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FD264-2F10-0B4F-BAE8-82A8AAB9D5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DC6E2-CD28-C040-A32D-6585B227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93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AC1C7-3D5C-FE4A-98EB-8EF47D53C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394"/>
            <a:ext cx="10515600" cy="900004"/>
          </a:xfrm>
        </p:spPr>
        <p:txBody>
          <a:bodyPr>
            <a:normAutofit/>
          </a:bodyPr>
          <a:lstStyle/>
          <a:p>
            <a:r>
              <a:rPr lang="en-US" sz="3600" u="sng" dirty="0">
                <a:latin typeface="Arial" panose="020B0604020202020204" pitchFamily="34" charset="0"/>
                <a:cs typeface="Arial" panose="020B0604020202020204" pitchFamily="34" charset="0"/>
              </a:rPr>
              <a:t>Laser-driven Injectors for Future Colliders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(M.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Fuchs</a:t>
            </a:r>
            <a:r>
              <a:rPr lang="en-US" sz="16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UNL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BA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Shadwick</a:t>
            </a:r>
            <a:r>
              <a:rPr lang="en-US" sz="16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UNL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CB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Schroeder</a:t>
            </a:r>
            <a:r>
              <a:rPr lang="en-US" sz="16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LBNL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0653D-C9CC-1D4F-B14E-FB09FB43B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83" y="1084812"/>
            <a:ext cx="10515599" cy="561488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latin typeface="Arial"/>
                <a:ea typeface="Palatino" pitchFamily="2" charset="77"/>
                <a:cs typeface="Arial"/>
              </a:rPr>
              <a:t>Further improvements of LWFA beams are required (energy spread, efficiency, emittance, repetition rate, reproducibility, …)</a:t>
            </a:r>
          </a:p>
          <a:p>
            <a: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Electron beam parameters mainly determined by injection and acceleration</a:t>
            </a:r>
          </a:p>
          <a:p>
            <a:r>
              <a:rPr lang="en-US" sz="2000" u="sng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Bubble-regime challenging:</a:t>
            </a:r>
            <a:br>
              <a:rPr lang="en-US" sz="2000" u="sng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- control of self-injection </a:t>
            </a:r>
            <a:b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- control of acceleration</a:t>
            </a:r>
            <a:b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ea typeface="Palatino" pitchFamily="2" charset="77"/>
              <a:cs typeface="Arial" panose="020B0604020202020204" pitchFamily="34" charset="0"/>
            </a:endParaRPr>
          </a:p>
          <a:p>
            <a:r>
              <a:rPr lang="en-US" sz="2000" u="sng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Required driver laser challenging:</a:t>
            </a:r>
            <a:br>
              <a:rPr lang="en-US" sz="2000" u="sng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- laser evolution has big impact on electron properties</a:t>
            </a:r>
            <a:b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- rapid, highly nonlinear evolution of relativistic laser pulses</a:t>
            </a:r>
            <a:br>
              <a:rPr lang="en-US" sz="2000" u="sng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- high peak power (&gt; few 100 TW) difficult to scale to high repetition rates</a:t>
            </a:r>
          </a:p>
          <a:p>
            <a:endParaRPr lang="en-US" sz="2000" u="sng" dirty="0">
              <a:latin typeface="Arial" panose="020B0604020202020204" pitchFamily="34" charset="0"/>
              <a:ea typeface="Palatino" pitchFamily="2" charset="77"/>
              <a:cs typeface="Arial" panose="020B0604020202020204" pitchFamily="34" charset="0"/>
            </a:endParaRPr>
          </a:p>
          <a:p>
            <a:r>
              <a:rPr lang="en-US" sz="2000" u="sng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Novel approaches required</a:t>
            </a:r>
            <a:b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- improve electron beam properties</a:t>
            </a:r>
            <a:b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- control over 6D phase-space with high accuracy</a:t>
            </a:r>
            <a:b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ea typeface="Palatino" pitchFamily="2" charset="77"/>
              <a:cs typeface="Arial" panose="020B0604020202020204" pitchFamily="34" charset="0"/>
            </a:endParaRPr>
          </a:p>
          <a:p>
            <a:r>
              <a:rPr lang="en-US" sz="2000" u="sng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Novel diagnostics required to fully characterize 6D phase space</a:t>
            </a:r>
          </a:p>
          <a:p>
            <a:endParaRPr lang="en-US" sz="2000" dirty="0">
              <a:latin typeface="Arial" panose="020B0604020202020204" pitchFamily="34" charset="0"/>
              <a:ea typeface="Palatino" pitchFamily="2" charset="77"/>
              <a:cs typeface="Arial" panose="020B06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3704654-3087-0A4A-B47F-1EC42701F776}"/>
              </a:ext>
            </a:extLst>
          </p:cNvPr>
          <p:cNvGrpSpPr/>
          <p:nvPr/>
        </p:nvGrpSpPr>
        <p:grpSpPr>
          <a:xfrm>
            <a:off x="9417840" y="2104965"/>
            <a:ext cx="2383053" cy="1787290"/>
            <a:chOff x="9050482" y="1589650"/>
            <a:chExt cx="2895884" cy="2171913"/>
          </a:xfrm>
        </p:grpSpPr>
        <p:pic>
          <p:nvPicPr>
            <p:cNvPr id="1028" name="Picture 4" descr="Blackboard Texture - Free Vector">
              <a:extLst>
                <a:ext uri="{FF2B5EF4-FFF2-40B4-BE49-F238E27FC236}">
                  <a16:creationId xmlns:a16="http://schemas.microsoft.com/office/drawing/2014/main" id="{B72ED293-635F-3E48-9D01-3195BA83A8C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50482" y="1589650"/>
              <a:ext cx="2895884" cy="21719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5D917E37-6717-8345-8847-ACAE048F7B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37517" y="1589650"/>
              <a:ext cx="2679103" cy="212392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74687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AC1C7-3D5C-FE4A-98EB-8EF47D53C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394"/>
            <a:ext cx="10515600" cy="900004"/>
          </a:xfrm>
        </p:spPr>
        <p:txBody>
          <a:bodyPr>
            <a:normAutofit/>
          </a:bodyPr>
          <a:lstStyle/>
          <a:p>
            <a:r>
              <a:rPr lang="en-US" sz="3600" u="sng" dirty="0">
                <a:latin typeface="Arial" panose="020B0604020202020204" pitchFamily="34" charset="0"/>
                <a:cs typeface="Arial" panose="020B0604020202020204" pitchFamily="34" charset="0"/>
              </a:rPr>
              <a:t>Laser-driven Injectors for Future Colliders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(M.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Fuchs</a:t>
            </a:r>
            <a:r>
              <a:rPr lang="en-US" sz="16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UNL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BA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Shadwick</a:t>
            </a:r>
            <a:r>
              <a:rPr lang="en-US" sz="16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UNL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CB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Schroeder</a:t>
            </a:r>
            <a:r>
              <a:rPr lang="en-US" sz="16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LBNL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0653D-C9CC-1D4F-B14E-FB09FB43B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83" y="1084812"/>
            <a:ext cx="11398881" cy="5614886"/>
          </a:xfrm>
        </p:spPr>
        <p:txBody>
          <a:bodyPr>
            <a:normAutofit lnSpcReduction="10000"/>
          </a:bodyPr>
          <a:lstStyle/>
          <a:p>
            <a:r>
              <a:rPr lang="en-US" sz="2000" u="sng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Phase-space Shaping</a:t>
            </a:r>
            <a:br>
              <a:rPr lang="en-US" sz="2000" u="sng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- control over electron beam phase space with high temporal and spatial precision</a:t>
            </a:r>
            <a:b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- separate control over injection and acceleration processes</a:t>
            </a:r>
            <a:b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- advanced target design</a:t>
            </a:r>
            <a:b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- control over laser evolution </a:t>
            </a:r>
            <a:b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- methods to improve efficiency</a:t>
            </a:r>
            <a:b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- determination of properties for best-suited driver laser (higher-order spatial &amp; temporal modes, multiple laser pulses, multi-colors, incoherent addition, … )</a:t>
            </a:r>
            <a:b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ea typeface="Palatino" pitchFamily="2" charset="77"/>
              <a:cs typeface="Arial" panose="020B0604020202020204" pitchFamily="34" charset="0"/>
            </a:endParaRPr>
          </a:p>
          <a:p>
            <a:r>
              <a:rPr lang="en-US" sz="2000" u="sng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Novel diagnostics </a:t>
            </a:r>
            <a:br>
              <a:rPr lang="en-US" sz="2000" u="sng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- information on 6D electron bunch phase-space (temporal and spatial) with sub-pulse resolution</a:t>
            </a:r>
            <a:b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- high-resolution diagnostics of plasma and accelerating structure</a:t>
            </a:r>
            <a:b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- ideally single-shot</a:t>
            </a:r>
          </a:p>
          <a:p>
            <a:endParaRPr lang="en-US" sz="2000" dirty="0">
              <a:latin typeface="Arial" panose="020B0604020202020204" pitchFamily="34" charset="0"/>
              <a:ea typeface="Palatino" pitchFamily="2" charset="77"/>
              <a:cs typeface="Arial" panose="020B0604020202020204" pitchFamily="34" charset="0"/>
            </a:endParaRPr>
          </a:p>
          <a:p>
            <a:r>
              <a:rPr lang="en-US" sz="2000" u="sng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Combined experimental &amp; theoretical/simulation efforts</a:t>
            </a:r>
            <a:br>
              <a:rPr lang="en-US" sz="2000" u="sng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- experiments guided by simulations </a:t>
            </a:r>
            <a:br>
              <a:rPr lang="en-US" sz="2000" u="sng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- high-accuracy experimental measurements enable refinement of theoretical models and simulations</a:t>
            </a:r>
            <a:b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- improve ability of predictions</a:t>
            </a:r>
            <a:b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- also requires development of high-accuracy/low-noise simulation methods</a:t>
            </a:r>
          </a:p>
        </p:txBody>
      </p:sp>
    </p:spTree>
    <p:extLst>
      <p:ext uri="{BB962C8B-B14F-4D97-AF65-F5344CB8AC3E}">
        <p14:creationId xmlns:p14="http://schemas.microsoft.com/office/powerpoint/2010/main" val="2228739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292</Words>
  <Application>Microsoft Macintosh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Laser-driven Injectors for Future Colliders (M. FuchsUNL, BA ShadwickUNL, CB SchroederLBNL)</vt:lpstr>
      <vt:lpstr>Laser-driven Injectors for Future Colliders (M. FuchsUNL, BA ShadwickUNL, CB SchroederLBNL)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Matthias Fuchs</dc:creator>
  <cp:lastModifiedBy>Matthias Fuchs</cp:lastModifiedBy>
  <cp:revision>29</cp:revision>
  <dcterms:created xsi:type="dcterms:W3CDTF">2020-09-21T15:36:34Z</dcterms:created>
  <dcterms:modified xsi:type="dcterms:W3CDTF">2020-09-21T21:44:15Z</dcterms:modified>
</cp:coreProperties>
</file>