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5" r:id="rId2"/>
    <p:sldId id="326" r:id="rId3"/>
    <p:sldId id="305" r:id="rId4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Winklehner" initials="DW" lastIdx="2" clrIdx="0">
    <p:extLst>
      <p:ext uri="{19B8F6BF-5375-455C-9EA6-DF929625EA0E}">
        <p15:presenceInfo xmlns:p15="http://schemas.microsoft.com/office/powerpoint/2012/main" userId="Daniel Winkleh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B8C"/>
    <a:srgbClr val="A31F34"/>
    <a:srgbClr val="BD3D5F"/>
    <a:srgbClr val="836131"/>
    <a:srgbClr val="11728D"/>
    <a:srgbClr val="3333FF"/>
    <a:srgbClr val="41719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0116" autoAdjust="0"/>
  </p:normalViewPr>
  <p:slideViewPr>
    <p:cSldViewPr snapToGrid="0">
      <p:cViewPr varScale="1">
        <p:scale>
          <a:sx n="92" d="100"/>
          <a:sy n="92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8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426E01-1178-4CD4-BABC-573804E508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7246B-D6A2-46AC-8499-7DF1C94FFF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6F26FFD-D752-496F-ADAB-E8B8353F746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C8D03-7D5E-43D4-947B-F87E266735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67960-791F-425D-8BFF-9F4895F5C5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0582BA3-0B35-44E5-AD33-3759492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11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BC2F0CD-9D1A-40C9-8673-538EECE1917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1EAA87C-D383-44C8-93C5-C73BC6BD3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84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01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Space charge compensation.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Mirror charge effects.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Residual gas interaction.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Multipacting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999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8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073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7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41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57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48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5846A2-3892-4BAE-8DE6-1F377CAE0450}"/>
              </a:ext>
            </a:extLst>
          </p:cNvPr>
          <p:cNvSpPr/>
          <p:nvPr userDrawn="1"/>
        </p:nvSpPr>
        <p:spPr>
          <a:xfrm>
            <a:off x="10851502" y="0"/>
            <a:ext cx="1340498" cy="6858000"/>
          </a:xfrm>
          <a:prstGeom prst="rect">
            <a:avLst/>
          </a:prstGeom>
          <a:solidFill>
            <a:srgbClr val="A31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993" y="320675"/>
            <a:ext cx="968673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8992" y="6487700"/>
            <a:ext cx="10246567" cy="365125"/>
          </a:xfrm>
        </p:spPr>
        <p:txBody>
          <a:bodyPr/>
          <a:lstStyle/>
          <a:p>
            <a:r>
              <a:rPr lang="en-US" dirty="0"/>
              <a:t>Daniel Winklehner, MIT, for the </a:t>
            </a:r>
            <a:r>
              <a:rPr lang="en-US" dirty="0" err="1"/>
              <a:t>IsoDAR</a:t>
            </a:r>
            <a:r>
              <a:rPr lang="en-US" dirty="0"/>
              <a:t>/DAE</a:t>
            </a:r>
            <a:r>
              <a:rPr lang="el-GR" dirty="0">
                <a:cs typeface="Calibri" panose="020F0502020204030204" pitchFamily="34" charset="0"/>
              </a:rPr>
              <a:t>δ</a:t>
            </a:r>
            <a:r>
              <a:rPr lang="en-US" dirty="0"/>
              <a:t>ALUS Collaboration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 w="25400">
            <a:noFill/>
          </a:ln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72F3FC66-924A-453A-AF8E-B11586EA51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B1E2C29-9D63-4D59-9E9D-A111785482FC}"/>
              </a:ext>
            </a:extLst>
          </p:cNvPr>
          <p:cNvSpPr/>
          <p:nvPr userDrawn="1"/>
        </p:nvSpPr>
        <p:spPr>
          <a:xfrm>
            <a:off x="10093926" y="206216"/>
            <a:ext cx="1554480" cy="1554480"/>
          </a:xfrm>
          <a:prstGeom prst="ellipse">
            <a:avLst/>
          </a:prstGeom>
          <a:solidFill>
            <a:schemeClr val="bg1"/>
          </a:solidFill>
          <a:ln w="25400">
            <a:solidFill>
              <a:srgbClr val="A31F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67493E-A7B1-4C3F-8B56-6EAC7F057D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666" y="681037"/>
            <a:ext cx="1172158" cy="60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1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5846A2-3892-4BAE-8DE6-1F377CAE0450}"/>
              </a:ext>
            </a:extLst>
          </p:cNvPr>
          <p:cNvSpPr/>
          <p:nvPr userDrawn="1"/>
        </p:nvSpPr>
        <p:spPr>
          <a:xfrm>
            <a:off x="10851502" y="0"/>
            <a:ext cx="1340498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993" y="320675"/>
            <a:ext cx="96867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92" y="1864954"/>
            <a:ext cx="10246567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8992" y="6372290"/>
            <a:ext cx="10246567" cy="365125"/>
          </a:xfrm>
        </p:spPr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 w="25400">
            <a:noFill/>
          </a:ln>
        </p:spPr>
        <p:txBody>
          <a:bodyPr/>
          <a:lstStyle>
            <a:lvl1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72F3FC66-924A-453A-AF8E-B11586EA51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B1E2C29-9D63-4D59-9E9D-A111785482FC}"/>
              </a:ext>
            </a:extLst>
          </p:cNvPr>
          <p:cNvSpPr/>
          <p:nvPr userDrawn="1"/>
        </p:nvSpPr>
        <p:spPr>
          <a:xfrm>
            <a:off x="10093926" y="206216"/>
            <a:ext cx="1554480" cy="155448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 rot="5400000">
            <a:off x="10789848" y="967423"/>
            <a:ext cx="2281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2249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5846A2-3892-4BAE-8DE6-1F377CAE0450}"/>
              </a:ext>
            </a:extLst>
          </p:cNvPr>
          <p:cNvSpPr/>
          <p:nvPr userDrawn="1"/>
        </p:nvSpPr>
        <p:spPr>
          <a:xfrm>
            <a:off x="10851502" y="0"/>
            <a:ext cx="1340498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993" y="320675"/>
            <a:ext cx="96867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8992" y="6372290"/>
            <a:ext cx="10246567" cy="365125"/>
          </a:xfrm>
        </p:spPr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 w="25400">
            <a:noFill/>
          </a:ln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72F3FC66-924A-453A-AF8E-B11586EA51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B1E2C29-9D63-4D59-9E9D-A111785482FC}"/>
              </a:ext>
            </a:extLst>
          </p:cNvPr>
          <p:cNvSpPr/>
          <p:nvPr userDrawn="1"/>
        </p:nvSpPr>
        <p:spPr>
          <a:xfrm>
            <a:off x="10093926" y="206216"/>
            <a:ext cx="1554480" cy="155448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 rot="5400000">
            <a:off x="10160583" y="1596687"/>
            <a:ext cx="3539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205838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5846A2-3892-4BAE-8DE6-1F377CAE0450}"/>
              </a:ext>
            </a:extLst>
          </p:cNvPr>
          <p:cNvSpPr/>
          <p:nvPr userDrawn="1"/>
        </p:nvSpPr>
        <p:spPr>
          <a:xfrm>
            <a:off x="10851502" y="0"/>
            <a:ext cx="134049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993" y="320675"/>
            <a:ext cx="96867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8992" y="6372290"/>
            <a:ext cx="10246567" cy="365125"/>
          </a:xfrm>
        </p:spPr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 w="25400">
            <a:noFill/>
          </a:ln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72F3FC66-924A-453A-AF8E-B11586EA51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B1E2C29-9D63-4D59-9E9D-A111785482FC}"/>
              </a:ext>
            </a:extLst>
          </p:cNvPr>
          <p:cNvSpPr/>
          <p:nvPr userDrawn="1"/>
        </p:nvSpPr>
        <p:spPr>
          <a:xfrm>
            <a:off x="10093926" y="206216"/>
            <a:ext cx="1554480" cy="155448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 rot="5400000">
            <a:off x="9503282" y="2253988"/>
            <a:ext cx="4854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Cyclotron Design</a:t>
            </a:r>
          </a:p>
        </p:txBody>
      </p:sp>
    </p:spTree>
    <p:extLst>
      <p:ext uri="{BB962C8B-B14F-4D97-AF65-F5344CB8AC3E}">
        <p14:creationId xmlns:p14="http://schemas.microsoft.com/office/powerpoint/2010/main" val="134930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0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9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6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2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8992" y="320675"/>
            <a:ext cx="10246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992" y="1825625"/>
            <a:ext cx="10246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8992" y="63713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4875" y="63722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Daniel Winklehner, MIT, for the IsoDAR/DAE</a:t>
            </a:r>
            <a:r>
              <a:rPr lang="el-GR"/>
              <a:t>δ</a:t>
            </a:r>
            <a:r>
              <a:rPr lang="en-US"/>
              <a:t>ALUS Collaboration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30474" y="6371317"/>
            <a:ext cx="382554" cy="365125"/>
          </a:xfrm>
          <a:prstGeom prst="ellipse">
            <a:avLst/>
          </a:prstGeom>
          <a:solidFill>
            <a:schemeClr val="bg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3FC66-924A-453A-AF8E-B11586EA51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4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s://doi.org/10.1186/s41181-020-0090-3" TargetMode="External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12" Type="http://schemas.openxmlformats.org/officeDocument/2006/relationships/hyperlink" Target="https://arxiv.org/abs/1307.2949" TargetMode="Externa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15" Type="http://schemas.openxmlformats.org/officeDocument/2006/relationships/hyperlink" Target="https://arxiv.org/abs/1205.4419" TargetMode="External"/><Relationship Id="rId10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image" Target="../media/image4.jpeg"/><Relationship Id="rId14" Type="http://schemas.openxmlformats.org/officeDocument/2006/relationships/hyperlink" Target="https://doi.org/10.1016/j.scriptamat.2017.06.04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arxiv.org/abs/2002.11264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10" Type="http://schemas.openxmlformats.org/officeDocument/2006/relationships/hyperlink" Target="https://arxiv.org/abs/1205.4419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s://arxiv.org/abs/1807.0375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ight Brace 73"/>
          <p:cNvSpPr/>
          <p:nvPr/>
        </p:nvSpPr>
        <p:spPr>
          <a:xfrm rot="5400000">
            <a:off x="1272790" y="4455024"/>
            <a:ext cx="352923" cy="1332126"/>
          </a:xfrm>
          <a:prstGeom prst="rightBrace">
            <a:avLst>
              <a:gd name="adj1" fmla="val 54487"/>
              <a:gd name="adj2" fmla="val 50000"/>
            </a:avLst>
          </a:prstGeom>
          <a:ln w="38100">
            <a:solidFill>
              <a:srgbClr val="A31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4078" y="164293"/>
            <a:ext cx="968673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There are many applications that require high intensity beams!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4488E9-879F-4C1C-9852-0FFDAF8F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230796" y="3618919"/>
            <a:ext cx="10299297" cy="1340487"/>
            <a:chOff x="106428" y="5426507"/>
            <a:chExt cx="10299297" cy="1340487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658824" y="6216292"/>
              <a:ext cx="974690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455846" y="6224523"/>
              <a:ext cx="93166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1.0 MW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3695" y="6224523"/>
              <a:ext cx="93166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5.0 MW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047038" y="6224523"/>
              <a:ext cx="104868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10.0 MW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58824" y="6079253"/>
              <a:ext cx="0" cy="282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405350" y="5847966"/>
              <a:ext cx="103265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100 MeV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03199" y="5847966"/>
              <a:ext cx="103265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500 MeV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110356" y="5847966"/>
              <a:ext cx="922047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1.0 GeV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6428" y="5426507"/>
              <a:ext cx="11047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+mj-lt"/>
                </a:rPr>
                <a:t>Protons </a:t>
              </a:r>
              <a:br>
                <a:rPr lang="en-US" dirty="0">
                  <a:latin typeface="+mj-lt"/>
                </a:rPr>
              </a:br>
              <a:r>
                <a:rPr lang="en-US" dirty="0">
                  <a:latin typeface="+mj-lt"/>
                </a:rPr>
                <a:t>10 mA </a:t>
              </a:r>
              <a:r>
                <a:rPr lang="en-US" dirty="0" err="1">
                  <a:latin typeface="+mj-lt"/>
                </a:rPr>
                <a:t>cw</a:t>
              </a:r>
              <a:endParaRPr lang="en-US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9710" y="6397662"/>
              <a:ext cx="778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j-lt"/>
                </a:rPr>
                <a:t>Power</a:t>
              </a: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30796" y="5336996"/>
            <a:ext cx="504778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10-100 MeV: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  <a:sym typeface="Wingdings" panose="05000000000000000000" pitchFamily="2" charset="2"/>
              </a:rPr>
              <a:t> </a:t>
            </a:r>
            <a:r>
              <a:rPr lang="en-US" dirty="0">
                <a:latin typeface="+mj-lt"/>
              </a:rPr>
              <a:t>Production of much needed medical isotopes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  <a:sym typeface="Wingdings" panose="05000000000000000000" pitchFamily="2" charset="2"/>
              </a:rPr>
              <a:t>Material research for Fusion</a:t>
            </a:r>
            <a:endParaRPr lang="en-US" dirty="0">
              <a:latin typeface="+mj-lt"/>
            </a:endParaRPr>
          </a:p>
        </p:txBody>
      </p:sp>
      <p:sp>
        <p:nvSpPr>
          <p:cNvPr id="76" name="Right Brace 75"/>
          <p:cNvSpPr/>
          <p:nvPr/>
        </p:nvSpPr>
        <p:spPr>
          <a:xfrm rot="5400000">
            <a:off x="7484350" y="3068823"/>
            <a:ext cx="352923" cy="4016951"/>
          </a:xfrm>
          <a:prstGeom prst="rightBrace">
            <a:avLst>
              <a:gd name="adj1" fmla="val 54487"/>
              <a:gd name="adj2" fmla="val 50000"/>
            </a:avLst>
          </a:prstGeom>
          <a:ln w="38100">
            <a:solidFill>
              <a:srgbClr val="A31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80595" y="5320316"/>
            <a:ext cx="4215128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500 MeV to 1.0 GeV: Demonstrations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for Accelerator Driven Systems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and Accelerator Driven Subcritical Reactors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1493003" y="3438220"/>
            <a:ext cx="0" cy="930859"/>
          </a:xfrm>
          <a:prstGeom prst="straightConnector1">
            <a:avLst/>
          </a:prstGeom>
          <a:ln w="38100">
            <a:solidFill>
              <a:srgbClr val="A31F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84967" y="2506794"/>
            <a:ext cx="16895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60 MeV: </a:t>
            </a:r>
            <a:r>
              <a:rPr lang="en-US" dirty="0" err="1">
                <a:latin typeface="+mj-lt"/>
              </a:rPr>
              <a:t>IsoDAR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Discovery level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particle physics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4A3754F-77C4-4BA7-A038-74D1B49C3F41}"/>
              </a:ext>
            </a:extLst>
          </p:cNvPr>
          <p:cNvCxnSpPr>
            <a:cxnSpLocks/>
          </p:cNvCxnSpPr>
          <p:nvPr/>
        </p:nvCxnSpPr>
        <p:spPr>
          <a:xfrm>
            <a:off x="8231476" y="3792573"/>
            <a:ext cx="0" cy="592480"/>
          </a:xfrm>
          <a:prstGeom prst="straightConnector1">
            <a:avLst/>
          </a:prstGeom>
          <a:ln w="38100">
            <a:solidFill>
              <a:srgbClr val="A31F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08DD56E-ED10-403B-9135-4E888DF1A93B}"/>
              </a:ext>
            </a:extLst>
          </p:cNvPr>
          <p:cNvSpPr txBox="1"/>
          <p:nvPr/>
        </p:nvSpPr>
        <p:spPr>
          <a:xfrm>
            <a:off x="8225218" y="1956452"/>
            <a:ext cx="2123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800 MeV: DAE</a:t>
            </a:r>
            <a:r>
              <a:rPr lang="el-GR" dirty="0">
                <a:latin typeface="+mj-lt"/>
              </a:rPr>
              <a:t>δ</a:t>
            </a:r>
            <a:r>
              <a:rPr lang="en-US" dirty="0">
                <a:latin typeface="+mj-lt"/>
              </a:rPr>
              <a:t>ALUS</a:t>
            </a:r>
          </a:p>
          <a:p>
            <a:r>
              <a:rPr lang="en-US" dirty="0">
                <a:latin typeface="+mj-lt"/>
              </a:rPr>
              <a:t>CP-violation in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neutrino sector</a:t>
            </a:r>
          </a:p>
        </p:txBody>
      </p:sp>
      <p:pic>
        <p:nvPicPr>
          <p:cNvPr id="34" name="Picture 2" descr="Image result for standard model">
            <a:extLst>
              <a:ext uri="{FF2B5EF4-FFF2-40B4-BE49-F238E27FC236}">
                <a16:creationId xmlns:a16="http://schemas.microsoft.com/office/drawing/2014/main" id="{157E5339-1F8A-49E9-A04B-C2394104B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83" y="2118263"/>
            <a:ext cx="1574620" cy="1574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73D88CE-F9E8-4104-9830-C1ECEBA19DD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062" y="2861884"/>
            <a:ext cx="1518688" cy="55150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F93B8ED-7EA7-4B99-8A14-68D5DEDBD2D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4" t="10404" r="9724" b="12119"/>
          <a:stretch/>
        </p:blipFill>
        <p:spPr>
          <a:xfrm>
            <a:off x="2555997" y="2393763"/>
            <a:ext cx="1290952" cy="12173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CD811A-B7C2-4AA9-A591-89F1A9D8F10C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949" y="5194699"/>
            <a:ext cx="632835" cy="2254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0B308C-932D-484D-95FB-E339038BB5A5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7" y="5377360"/>
            <a:ext cx="1076588" cy="24897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154267" y="3455509"/>
            <a:ext cx="21609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  <a:hlinkClick r:id="rId12"/>
              </a:rPr>
              <a:t>https://arxiv.org/abs/1307.2949</a:t>
            </a:r>
            <a:endParaRPr lang="en-US" sz="12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8708" y="5885643"/>
            <a:ext cx="29677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  <a:hlinkClick r:id="rId13"/>
              </a:rPr>
              <a:t>https://doi.org/10.1186/s41181-020-0090-3</a:t>
            </a:r>
            <a:r>
              <a:rPr lang="en-US" sz="1200" dirty="0">
                <a:latin typeface="+mj-lt"/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2A5CF4C-3748-4303-AFA2-1CC8A5E3BB60}"/>
              </a:ext>
            </a:extLst>
          </p:cNvPr>
          <p:cNvSpPr/>
          <p:nvPr/>
        </p:nvSpPr>
        <p:spPr>
          <a:xfrm>
            <a:off x="178708" y="6452950"/>
            <a:ext cx="32604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  <a:hlinkClick r:id="rId14" tooltip="Persistent link using digital object identifier"/>
              </a:rPr>
              <a:t>https://doi.org/10.1016/j.scriptamat.2017.06.041</a:t>
            </a:r>
            <a:endParaRPr lang="en-US" sz="1200" dirty="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183114-AA5D-466F-87D5-FB7D33FECA63}"/>
              </a:ext>
            </a:extLst>
          </p:cNvPr>
          <p:cNvSpPr/>
          <p:nvPr/>
        </p:nvSpPr>
        <p:spPr>
          <a:xfrm>
            <a:off x="2105100" y="3626650"/>
            <a:ext cx="22314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https://arxiv.org/abs/1205.4419</a:t>
            </a: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20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661A50-174B-4C80-9E0B-47801D1B0FCC}"/>
              </a:ext>
            </a:extLst>
          </p:cNvPr>
          <p:cNvSpPr txBox="1"/>
          <p:nvPr/>
        </p:nvSpPr>
        <p:spPr>
          <a:xfrm>
            <a:off x="394078" y="1430839"/>
            <a:ext cx="853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(Pulsed beams: Spallation Neutron Sources, Future Colliders,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CW Beams:</a:t>
            </a:r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5725602A-54B1-4116-8CF0-B8644A10A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Daniel Winklehner, MIT, for the </a:t>
            </a:r>
            <a:r>
              <a:rPr lang="en-US" dirty="0" err="1">
                <a:latin typeface="+mj-lt"/>
              </a:rPr>
              <a:t>IsoDAR</a:t>
            </a:r>
            <a:r>
              <a:rPr lang="en-US" dirty="0">
                <a:latin typeface="+mj-lt"/>
              </a:rPr>
              <a:t>/DAE</a:t>
            </a:r>
            <a:r>
              <a:rPr lang="el-GR" dirty="0">
                <a:latin typeface="+mj-lt"/>
                <a:cs typeface="Calibri" panose="020F0502020204030204" pitchFamily="34" charset="0"/>
              </a:rPr>
              <a:t>δ</a:t>
            </a:r>
            <a:r>
              <a:rPr lang="en-US" dirty="0">
                <a:latin typeface="+mj-lt"/>
              </a:rPr>
              <a:t>ALUS Collaboration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150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916"/>
    </mc:Choice>
    <mc:Fallback xmlns="">
      <p:transition spd="slow" advTm="6891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3876D-550B-4F82-9E68-0C1B04E3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521" y="0"/>
            <a:ext cx="968673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Needed Developments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A6C4F-D617-48A4-A94B-CEC1152E5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Daniel Winklehner, MIT, for the </a:t>
            </a:r>
            <a:r>
              <a:rPr lang="en-US" dirty="0" err="1"/>
              <a:t>IsoDAR</a:t>
            </a:r>
            <a:r>
              <a:rPr lang="en-US" dirty="0"/>
              <a:t>/DAE</a:t>
            </a:r>
            <a:r>
              <a:rPr lang="el-GR" dirty="0">
                <a:cs typeface="Calibri" panose="020F0502020204030204" pitchFamily="34" charset="0"/>
              </a:rPr>
              <a:t>δ</a:t>
            </a:r>
            <a:r>
              <a:rPr lang="en-US" dirty="0"/>
              <a:t>ALUS Collaboration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F0CF40-7DFC-4A00-9727-5FC43897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9AB397-07F1-408B-8CB1-C5DAEF67E790}"/>
              </a:ext>
            </a:extLst>
          </p:cNvPr>
          <p:cNvSpPr txBox="1"/>
          <p:nvPr/>
        </p:nvSpPr>
        <p:spPr>
          <a:xfrm>
            <a:off x="324521" y="1040893"/>
            <a:ext cx="9422152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u="sng" dirty="0">
                <a:latin typeface="+mj-lt"/>
              </a:rPr>
              <a:t>Compactness: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Cost-effective, smaller footprint, potential for underground installation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Important to allow smaller labs and universities to participate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+mj-lt"/>
              </a:rPr>
              <a:t>Teaching opportunity, broader impact, intellectual exchange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6ACFC8-3CB3-4166-9271-38C55E235475}"/>
              </a:ext>
            </a:extLst>
          </p:cNvPr>
          <p:cNvSpPr txBox="1"/>
          <p:nvPr/>
        </p:nvSpPr>
        <p:spPr>
          <a:xfrm>
            <a:off x="324521" y="2548619"/>
            <a:ext cx="4754880" cy="38404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latin typeface="+mj-lt"/>
              </a:rPr>
              <a:t>Hardware: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Developing WFA further and finding ways of chaining them together to achieve higher energies. Improve their duty cycle.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Continuing development of high gradient RF cavities for linear and circular machines.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Exploring how existing technology can be combined in new ways to overcome beam current limitations.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Developing high power cyclotrons.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0800C-FEC0-49E4-80DA-F76B4B600AEA}"/>
              </a:ext>
            </a:extLst>
          </p:cNvPr>
          <p:cNvSpPr txBox="1"/>
          <p:nvPr/>
        </p:nvSpPr>
        <p:spPr>
          <a:xfrm>
            <a:off x="5659213" y="2547459"/>
            <a:ext cx="4754880" cy="3840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u="sng" dirty="0">
                <a:latin typeface="+mj-lt"/>
              </a:rPr>
              <a:t>Software: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Accurate treatment of physics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Inclusion into existing widely used simulation codes.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Unification of codes and interfaces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Application of Machine Learning in large scale accelerator simulations (e.</a:t>
            </a:r>
            <a:r>
              <a:rPr lang="en-US" sz="2000">
                <a:latin typeface="+mj-lt"/>
              </a:rPr>
              <a:t>g. to </a:t>
            </a:r>
            <a:r>
              <a:rPr lang="en-US" sz="2000" dirty="0">
                <a:latin typeface="+mj-lt"/>
              </a:rPr>
              <a:t>construct surrogate- and inverse models)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Research towards realistic </a:t>
            </a:r>
            <a:r>
              <a:rPr lang="en-US" sz="2000" dirty="0" err="1">
                <a:latin typeface="+mj-lt"/>
              </a:rPr>
              <a:t>multiobjective</a:t>
            </a:r>
            <a:r>
              <a:rPr lang="en-US" sz="2000" dirty="0">
                <a:latin typeface="+mj-lt"/>
              </a:rPr>
              <a:t> optimization with surrogate models.</a:t>
            </a:r>
          </a:p>
        </p:txBody>
      </p:sp>
    </p:spTree>
    <p:extLst>
      <p:ext uri="{BB962C8B-B14F-4D97-AF65-F5344CB8AC3E}">
        <p14:creationId xmlns:p14="http://schemas.microsoft.com/office/powerpoint/2010/main" val="1850885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>
            <a:extLst>
              <a:ext uri="{FF2B5EF4-FFF2-40B4-BE49-F238E27FC236}">
                <a16:creationId xmlns:a16="http://schemas.microsoft.com/office/drawing/2014/main" id="{7D7A51FD-289E-4821-B161-E77F7DA698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1" t="16403" r="4428" b="11889"/>
          <a:stretch/>
        </p:blipFill>
        <p:spPr>
          <a:xfrm>
            <a:off x="6804423" y="2693126"/>
            <a:ext cx="3771435" cy="1741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52" y="60285"/>
            <a:ext cx="9686730" cy="1325563"/>
          </a:xfrm>
        </p:spPr>
        <p:txBody>
          <a:bodyPr>
            <a:noAutofit/>
          </a:bodyPr>
          <a:lstStyle/>
          <a:p>
            <a:r>
              <a:rPr lang="en-US" sz="3200" dirty="0" err="1"/>
              <a:t>IsoDAR</a:t>
            </a:r>
            <a:r>
              <a:rPr lang="en-US" sz="3200" dirty="0"/>
              <a:t>: Pushing the intensity frontier through cost-effective, compact accelerators, leading to MW beams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55D8A6-9998-4865-950D-BBBCE29C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FC66-924A-453A-AF8E-B11586EA51F1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1BEB1F7-4073-4571-95F3-DCE844915610}"/>
              </a:ext>
            </a:extLst>
          </p:cNvPr>
          <p:cNvGrpSpPr/>
          <p:nvPr/>
        </p:nvGrpSpPr>
        <p:grpSpPr>
          <a:xfrm>
            <a:off x="3848293" y="3321214"/>
            <a:ext cx="3129059" cy="2168167"/>
            <a:chOff x="3967745" y="3429000"/>
            <a:chExt cx="3129059" cy="2168167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7DF0A63-1971-43B3-993D-1249B7FC29F2}"/>
                </a:ext>
              </a:extLst>
            </p:cNvPr>
            <p:cNvGrpSpPr/>
            <p:nvPr/>
          </p:nvGrpSpPr>
          <p:grpSpPr>
            <a:xfrm>
              <a:off x="3967745" y="3429000"/>
              <a:ext cx="3129059" cy="2168167"/>
              <a:chOff x="10200622" y="447453"/>
              <a:chExt cx="1326352" cy="91904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F762966A-621F-470F-98B1-AAD5F284AB56}"/>
                  </a:ext>
                </a:extLst>
              </p:cNvPr>
              <p:cNvGrpSpPr/>
              <p:nvPr/>
            </p:nvGrpSpPr>
            <p:grpSpPr>
              <a:xfrm>
                <a:off x="10200622" y="447453"/>
                <a:ext cx="1326352" cy="919047"/>
                <a:chOff x="3607525" y="1377341"/>
                <a:chExt cx="4909035" cy="3401535"/>
              </a:xfrm>
            </p:grpSpPr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D2953800-9AC9-4E84-BE34-B16E0694FF77}"/>
                    </a:ext>
                  </a:extLst>
                </p:cNvPr>
                <p:cNvGrpSpPr/>
                <p:nvPr/>
              </p:nvGrpSpPr>
              <p:grpSpPr>
                <a:xfrm>
                  <a:off x="5151181" y="2580349"/>
                  <a:ext cx="1860204" cy="981565"/>
                  <a:chOff x="5135100" y="2580349"/>
                  <a:chExt cx="1860204" cy="981565"/>
                </a:xfrm>
              </p:grpSpPr>
              <p:sp>
                <p:nvSpPr>
                  <p:cNvPr id="43" name="Left-Right Arrow 6">
                    <a:extLst>
                      <a:ext uri="{FF2B5EF4-FFF2-40B4-BE49-F238E27FC236}">
                        <a16:creationId xmlns:a16="http://schemas.microsoft.com/office/drawing/2014/main" id="{2F74AC88-C4E3-4062-B26F-E9E6387B3BA9}"/>
                      </a:ext>
                    </a:extLst>
                  </p:cNvPr>
                  <p:cNvSpPr/>
                  <p:nvPr/>
                </p:nvSpPr>
                <p:spPr>
                  <a:xfrm rot="18460881">
                    <a:off x="4761102" y="2954347"/>
                    <a:ext cx="975657" cy="227662"/>
                  </a:xfrm>
                  <a:prstGeom prst="leftRightArrow">
                    <a:avLst>
                      <a:gd name="adj1" fmla="val 50000"/>
                      <a:gd name="adj2" fmla="val 72569"/>
                    </a:avLst>
                  </a:prstGeom>
                  <a:solidFill>
                    <a:srgbClr val="41719C"/>
                  </a:solidFill>
                  <a:ln w="15875">
                    <a:solidFill>
                      <a:srgbClr val="41719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"/>
                  </a:p>
                </p:txBody>
              </p:sp>
              <p:sp>
                <p:nvSpPr>
                  <p:cNvPr id="44" name="Left-Right Arrow 12">
                    <a:extLst>
                      <a:ext uri="{FF2B5EF4-FFF2-40B4-BE49-F238E27FC236}">
                        <a16:creationId xmlns:a16="http://schemas.microsoft.com/office/drawing/2014/main" id="{0844145D-560B-4B4D-B0D3-48DE8D2D7A4E}"/>
                      </a:ext>
                    </a:extLst>
                  </p:cNvPr>
                  <p:cNvSpPr/>
                  <p:nvPr/>
                </p:nvSpPr>
                <p:spPr>
                  <a:xfrm rot="3139119" flipH="1">
                    <a:off x="6394984" y="2961594"/>
                    <a:ext cx="973485" cy="227155"/>
                  </a:xfrm>
                  <a:prstGeom prst="leftRightArrow">
                    <a:avLst>
                      <a:gd name="adj1" fmla="val 50000"/>
                      <a:gd name="adj2" fmla="val 72569"/>
                    </a:avLst>
                  </a:prstGeom>
                  <a:solidFill>
                    <a:srgbClr val="41719C"/>
                  </a:solidFill>
                  <a:ln w="15875">
                    <a:solidFill>
                      <a:srgbClr val="41719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"/>
                  </a:p>
                </p:txBody>
              </p:sp>
            </p:grpSp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0DD4F199-56BB-419E-81BB-E8D7C5117986}"/>
                    </a:ext>
                  </a:extLst>
                </p:cNvPr>
                <p:cNvGrpSpPr/>
                <p:nvPr/>
              </p:nvGrpSpPr>
              <p:grpSpPr>
                <a:xfrm>
                  <a:off x="5130874" y="1377341"/>
                  <a:ext cx="1930258" cy="1223713"/>
                  <a:chOff x="4954501" y="521925"/>
                  <a:chExt cx="2331516" cy="1223710"/>
                </a:xfrm>
              </p:grpSpPr>
              <p:sp>
                <p:nvSpPr>
                  <p:cNvPr id="39" name="Rounded Rectangle 3">
                    <a:extLst>
                      <a:ext uri="{FF2B5EF4-FFF2-40B4-BE49-F238E27FC236}">
                        <a16:creationId xmlns:a16="http://schemas.microsoft.com/office/drawing/2014/main" id="{264E6A0A-D342-48CE-A5A3-3E94F6798269}"/>
                      </a:ext>
                    </a:extLst>
                  </p:cNvPr>
                  <p:cNvSpPr/>
                  <p:nvPr/>
                </p:nvSpPr>
                <p:spPr>
                  <a:xfrm>
                    <a:off x="4996962" y="521926"/>
                    <a:ext cx="2198077" cy="1186962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381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"/>
                  </a:p>
                </p:txBody>
              </p:sp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0F934C29-5FB1-4A33-9BEB-CD03F5B95B64}"/>
                      </a:ext>
                    </a:extLst>
                  </p:cNvPr>
                  <p:cNvSpPr txBox="1"/>
                  <p:nvPr/>
                </p:nvSpPr>
                <p:spPr>
                  <a:xfrm>
                    <a:off x="5572248" y="521925"/>
                    <a:ext cx="1047474" cy="65016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endParaRPr lang="en-US" sz="300" dirty="0"/>
                  </a:p>
                </p:txBody>
              </p:sp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E7230842-034B-47B6-AAAA-7DE05958C843}"/>
                      </a:ext>
                    </a:extLst>
                  </p:cNvPr>
                  <p:cNvSpPr/>
                  <p:nvPr/>
                </p:nvSpPr>
                <p:spPr>
                  <a:xfrm>
                    <a:off x="4954501" y="891258"/>
                    <a:ext cx="2331516" cy="85437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"/>
                  </a:p>
                </p:txBody>
              </p:sp>
              <p:sp>
                <p:nvSpPr>
                  <p:cNvPr id="42" name="Rounded Rectangle 16">
                    <a:extLst>
                      <a:ext uri="{FF2B5EF4-FFF2-40B4-BE49-F238E27FC236}">
                        <a16:creationId xmlns:a16="http://schemas.microsoft.com/office/drawing/2014/main" id="{09421A0E-1194-4999-B418-9D21B71E5A80}"/>
                      </a:ext>
                    </a:extLst>
                  </p:cNvPr>
                  <p:cNvSpPr/>
                  <p:nvPr/>
                </p:nvSpPr>
                <p:spPr>
                  <a:xfrm>
                    <a:off x="4995026" y="521925"/>
                    <a:ext cx="2198077" cy="1186962"/>
                  </a:xfrm>
                  <a:prstGeom prst="roundRect">
                    <a:avLst/>
                  </a:prstGeom>
                  <a:noFill/>
                  <a:ln w="381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"/>
                  </a:p>
                </p:txBody>
              </p:sp>
            </p:grp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5D741DEF-E8A6-4559-ABBC-F2DC300CAC52}"/>
                    </a:ext>
                  </a:extLst>
                </p:cNvPr>
                <p:cNvGrpSpPr/>
                <p:nvPr/>
              </p:nvGrpSpPr>
              <p:grpSpPr>
                <a:xfrm>
                  <a:off x="3607525" y="3555164"/>
                  <a:ext cx="4909035" cy="1223712"/>
                  <a:chOff x="3653254" y="2476172"/>
                  <a:chExt cx="4909035" cy="1223712"/>
                </a:xfrm>
              </p:grpSpPr>
              <p:grpSp>
                <p:nvGrpSpPr>
                  <p:cNvPr id="28" name="Group 27">
                    <a:extLst>
                      <a:ext uri="{FF2B5EF4-FFF2-40B4-BE49-F238E27FC236}">
                        <a16:creationId xmlns:a16="http://schemas.microsoft.com/office/drawing/2014/main" id="{7764143A-F1CC-41DD-91F0-EC1EE42B705D}"/>
                      </a:ext>
                    </a:extLst>
                  </p:cNvPr>
                  <p:cNvGrpSpPr/>
                  <p:nvPr/>
                </p:nvGrpSpPr>
                <p:grpSpPr>
                  <a:xfrm>
                    <a:off x="6733500" y="2476172"/>
                    <a:ext cx="1828789" cy="1186961"/>
                    <a:chOff x="4995026" y="521925"/>
                    <a:chExt cx="2208958" cy="1186963"/>
                  </a:xfrm>
                </p:grpSpPr>
                <p:sp>
                  <p:nvSpPr>
                    <p:cNvPr id="35" name="Rounded Rectangle 44">
                      <a:extLst>
                        <a:ext uri="{FF2B5EF4-FFF2-40B4-BE49-F238E27FC236}">
                          <a16:creationId xmlns:a16="http://schemas.microsoft.com/office/drawing/2014/main" id="{074A7B8E-FADF-4A37-A5CF-8A78DF98E7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96962" y="521926"/>
                      <a:ext cx="2198077" cy="1186962"/>
                    </a:xfrm>
                    <a:prstGeom prst="roundRect">
                      <a:avLst/>
                    </a:pr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381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00"/>
                    </a:p>
                  </p:txBody>
                </p:sp>
                <p:sp>
                  <p:nvSpPr>
                    <p:cNvPr id="36" name="TextBox 35">
                      <a:extLst>
                        <a:ext uri="{FF2B5EF4-FFF2-40B4-BE49-F238E27FC236}">
                          <a16:creationId xmlns:a16="http://schemas.microsoft.com/office/drawing/2014/main" id="{68DC1AEC-4AC2-40A3-8F71-7844408A69D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572254" y="521925"/>
                      <a:ext cx="1047475" cy="65017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endParaRPr lang="en-US" sz="300" dirty="0"/>
                    </a:p>
                  </p:txBody>
                </p:sp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id="{0A4A615B-137C-4883-8113-F73ABDDC02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4449" y="891260"/>
                      <a:ext cx="2179535" cy="81762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00"/>
                    </a:p>
                  </p:txBody>
                </p:sp>
                <p:sp>
                  <p:nvSpPr>
                    <p:cNvPr id="38" name="Rounded Rectangle 47">
                      <a:extLst>
                        <a:ext uri="{FF2B5EF4-FFF2-40B4-BE49-F238E27FC236}">
                          <a16:creationId xmlns:a16="http://schemas.microsoft.com/office/drawing/2014/main" id="{EAB40B7E-4CB0-4086-830F-47C1D85325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95026" y="521925"/>
                      <a:ext cx="2198077" cy="1186962"/>
                    </a:xfrm>
                    <a:prstGeom prst="roundRect">
                      <a:avLst/>
                    </a:prstGeom>
                    <a:noFill/>
                    <a:ln w="38100">
                      <a:solidFill>
                        <a:srgbClr val="41719C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00"/>
                    </a:p>
                  </p:txBody>
                </p:sp>
              </p:grpSp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B4278DE-9725-4D4D-A5CF-053F25EAF491}"/>
                      </a:ext>
                    </a:extLst>
                  </p:cNvPr>
                  <p:cNvGrpSpPr/>
                  <p:nvPr/>
                </p:nvGrpSpPr>
                <p:grpSpPr>
                  <a:xfrm>
                    <a:off x="3653254" y="2476172"/>
                    <a:ext cx="1930258" cy="1223712"/>
                    <a:chOff x="4954501" y="521925"/>
                    <a:chExt cx="2331516" cy="1223710"/>
                  </a:xfrm>
                </p:grpSpPr>
                <p:sp>
                  <p:nvSpPr>
                    <p:cNvPr id="31" name="Rounded Rectangle 51">
                      <a:extLst>
                        <a:ext uri="{FF2B5EF4-FFF2-40B4-BE49-F238E27FC236}">
                          <a16:creationId xmlns:a16="http://schemas.microsoft.com/office/drawing/2014/main" id="{84AF9E22-5274-49DF-9BC5-8C5B2A140D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96962" y="521926"/>
                      <a:ext cx="2198077" cy="1186962"/>
                    </a:xfrm>
                    <a:prstGeom prst="roundRect">
                      <a:avLst/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 w="381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00"/>
                    </a:p>
                  </p:txBody>
                </p:sp>
                <p:sp>
                  <p:nvSpPr>
                    <p:cNvPr id="32" name="TextBox 31">
                      <a:extLst>
                        <a:ext uri="{FF2B5EF4-FFF2-40B4-BE49-F238E27FC236}">
                          <a16:creationId xmlns:a16="http://schemas.microsoft.com/office/drawing/2014/main" id="{3D55B681-664E-4A71-AC83-192BAC33B02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572254" y="521925"/>
                      <a:ext cx="1047473" cy="6501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endParaRPr lang="en-US" sz="300" dirty="0"/>
                    </a:p>
                  </p:txBody>
                </p:sp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3BA53586-A1E0-4114-8DE6-871E0C072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54501" y="891258"/>
                      <a:ext cx="2331516" cy="85437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00"/>
                    </a:p>
                  </p:txBody>
                </p:sp>
                <p:sp>
                  <p:nvSpPr>
                    <p:cNvPr id="34" name="Rounded Rectangle 54">
                      <a:extLst>
                        <a:ext uri="{FF2B5EF4-FFF2-40B4-BE49-F238E27FC236}">
                          <a16:creationId xmlns:a16="http://schemas.microsoft.com/office/drawing/2014/main" id="{7678EFC3-ACC5-412A-8F46-2E6C0E5587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95011" y="521925"/>
                      <a:ext cx="2198072" cy="1186962"/>
                    </a:xfrm>
                    <a:prstGeom prst="roundRect">
                      <a:avLst/>
                    </a:prstGeom>
                    <a:noFill/>
                    <a:ln w="3810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00"/>
                    </a:p>
                  </p:txBody>
                </p:sp>
              </p:grpSp>
              <p:sp>
                <p:nvSpPr>
                  <p:cNvPr id="30" name="Left-Right Arrow 60">
                    <a:extLst>
                      <a:ext uri="{FF2B5EF4-FFF2-40B4-BE49-F238E27FC236}">
                        <a16:creationId xmlns:a16="http://schemas.microsoft.com/office/drawing/2014/main" id="{DC2E956B-0159-472A-ADBF-61603B79D8A0}"/>
                      </a:ext>
                    </a:extLst>
                  </p:cNvPr>
                  <p:cNvSpPr/>
                  <p:nvPr/>
                </p:nvSpPr>
                <p:spPr>
                  <a:xfrm>
                    <a:off x="5574394" y="2982667"/>
                    <a:ext cx="1092833" cy="262282"/>
                  </a:xfrm>
                  <a:prstGeom prst="leftRightArrow">
                    <a:avLst>
                      <a:gd name="adj1" fmla="val 50000"/>
                      <a:gd name="adj2" fmla="val 72569"/>
                    </a:avLst>
                  </a:prstGeom>
                  <a:solidFill>
                    <a:srgbClr val="41719C"/>
                  </a:solidFill>
                  <a:ln w="12700">
                    <a:solidFill>
                      <a:srgbClr val="41719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"/>
                  </a:p>
                </p:txBody>
              </p:sp>
            </p:grpSp>
          </p:grpSp>
          <p:pic>
            <p:nvPicPr>
              <p:cNvPr id="22" name="Picture 2" descr="Image result for wrench icon">
                <a:extLst>
                  <a:ext uri="{FF2B5EF4-FFF2-40B4-BE49-F238E27FC236}">
                    <a16:creationId xmlns:a16="http://schemas.microsoft.com/office/drawing/2014/main" id="{F1D9F3B2-648D-4704-89C5-48BC5D4427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V="1">
                <a:off x="11184045" y="1144235"/>
                <a:ext cx="186519" cy="1865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4" descr="Image result for computer icon">
                <a:extLst>
                  <a:ext uri="{FF2B5EF4-FFF2-40B4-BE49-F238E27FC236}">
                    <a16:creationId xmlns:a16="http://schemas.microsoft.com/office/drawing/2014/main" id="{E4F7DC5C-4016-49E7-8274-1FE3EE88B9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8148"/>
              <a:stretch/>
            </p:blipFill>
            <p:spPr bwMode="auto">
              <a:xfrm>
                <a:off x="10715114" y="565215"/>
                <a:ext cx="290696" cy="1798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0405CCF-2F47-4BB0-927D-1BA8FB7A61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886"/>
            <a:stretch/>
          </p:blipFill>
          <p:spPr>
            <a:xfrm>
              <a:off x="4382719" y="5080600"/>
              <a:ext cx="400413" cy="453176"/>
            </a:xfrm>
            <a:prstGeom prst="rect">
              <a:avLst/>
            </a:prstGeom>
          </p:spPr>
        </p:pic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ACDDC4FE-B7A2-47D4-A24D-33B36D384DAD}"/>
              </a:ext>
            </a:extLst>
          </p:cNvPr>
          <p:cNvSpPr/>
          <p:nvPr/>
        </p:nvSpPr>
        <p:spPr>
          <a:xfrm>
            <a:off x="3937292" y="1861139"/>
            <a:ext cx="1440000" cy="108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Understand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High Intensity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313DFE6-1867-4A10-A1B2-019957EA7DFA}"/>
              </a:ext>
            </a:extLst>
          </p:cNvPr>
          <p:cNvSpPr/>
          <p:nvPr/>
        </p:nvSpPr>
        <p:spPr>
          <a:xfrm>
            <a:off x="5526240" y="1861142"/>
            <a:ext cx="1440000" cy="108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Explore New Methods (AI/ML)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23EB6E-514E-4EF2-AD42-908B45680AC1}"/>
              </a:ext>
            </a:extLst>
          </p:cNvPr>
          <p:cNvSpPr/>
          <p:nvPr/>
        </p:nvSpPr>
        <p:spPr>
          <a:xfrm>
            <a:off x="365252" y="4236041"/>
            <a:ext cx="144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Medical Isotopes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D33BE4D-D1D6-44A5-A1C5-9B8580D26320}"/>
              </a:ext>
            </a:extLst>
          </p:cNvPr>
          <p:cNvSpPr/>
          <p:nvPr/>
        </p:nvSpPr>
        <p:spPr>
          <a:xfrm>
            <a:off x="1954200" y="4236044"/>
            <a:ext cx="144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Neutron Sources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8C5831F-3A2E-45A9-A71E-2921C9ACD2F4}"/>
              </a:ext>
            </a:extLst>
          </p:cNvPr>
          <p:cNvSpPr/>
          <p:nvPr/>
        </p:nvSpPr>
        <p:spPr>
          <a:xfrm>
            <a:off x="1954200" y="5457325"/>
            <a:ext cx="144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Particle Physics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95EBE04-041A-45A5-A6A4-37C657C12A84}"/>
              </a:ext>
            </a:extLst>
          </p:cNvPr>
          <p:cNvSpPr/>
          <p:nvPr/>
        </p:nvSpPr>
        <p:spPr>
          <a:xfrm>
            <a:off x="365252" y="5457325"/>
            <a:ext cx="1440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ADS(R)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6448BD7-941D-4608-808A-9E826FD44E76}"/>
              </a:ext>
            </a:extLst>
          </p:cNvPr>
          <p:cNvSpPr/>
          <p:nvPr/>
        </p:nvSpPr>
        <p:spPr>
          <a:xfrm>
            <a:off x="372916" y="3720940"/>
            <a:ext cx="3021284" cy="3738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Impact on other fields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E6C5A36-76B2-4023-925A-44125247E0C7}"/>
              </a:ext>
            </a:extLst>
          </p:cNvPr>
          <p:cNvSpPr/>
          <p:nvPr/>
        </p:nvSpPr>
        <p:spPr>
          <a:xfrm>
            <a:off x="7468878" y="5313653"/>
            <a:ext cx="1440000" cy="108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RFQ-DIP Prototype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0DCB25F-D1DC-4C02-8232-5A1F1A889562}"/>
              </a:ext>
            </a:extLst>
          </p:cNvPr>
          <p:cNvSpPr/>
          <p:nvPr/>
        </p:nvSpPr>
        <p:spPr>
          <a:xfrm>
            <a:off x="9059259" y="5301460"/>
            <a:ext cx="1440000" cy="108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Hands-On Teaching</a:t>
            </a:r>
            <a:endParaRPr lang="de-AT" dirty="0">
              <a:solidFill>
                <a:schemeClr val="tx1"/>
              </a:solidFill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18623BF-25BC-4260-8661-52E8E09BE76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0" t="29170" r="59282" b="23977"/>
          <a:stretch/>
        </p:blipFill>
        <p:spPr>
          <a:xfrm>
            <a:off x="383754" y="1715665"/>
            <a:ext cx="2284352" cy="1708521"/>
          </a:xfrm>
          <a:prstGeom prst="roundRect">
            <a:avLst>
              <a:gd name="adj" fmla="val 37973"/>
            </a:avLst>
          </a:prstGeom>
        </p:spPr>
      </p:pic>
      <p:sp>
        <p:nvSpPr>
          <p:cNvPr id="4" name="TextBox 3"/>
          <p:cNvSpPr txBox="1"/>
          <p:nvPr/>
        </p:nvSpPr>
        <p:spPr>
          <a:xfrm>
            <a:off x="2460902" y="2767729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60 MeV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678731" y="437316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800 MeV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F2D66F6-AFDF-4D0A-B727-8461557C8430}"/>
              </a:ext>
            </a:extLst>
          </p:cNvPr>
          <p:cNvSpPr/>
          <p:nvPr/>
        </p:nvSpPr>
        <p:spPr>
          <a:xfrm>
            <a:off x="3944956" y="1370339"/>
            <a:ext cx="3021284" cy="3751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Computation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DC38037-1E39-4433-A4D2-D42295C5FD8C}"/>
              </a:ext>
            </a:extLst>
          </p:cNvPr>
          <p:cNvSpPr/>
          <p:nvPr/>
        </p:nvSpPr>
        <p:spPr>
          <a:xfrm>
            <a:off x="7468878" y="4817230"/>
            <a:ext cx="3021284" cy="3751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Hardware Development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DE857E-1C9E-4146-AE73-FFBB7CE0459F}"/>
              </a:ext>
            </a:extLst>
          </p:cNvPr>
          <p:cNvSpPr/>
          <p:nvPr/>
        </p:nvSpPr>
        <p:spPr>
          <a:xfrm>
            <a:off x="4362938" y="5609317"/>
            <a:ext cx="2274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https://arxiv.org/abs/2002.11264</a:t>
            </a:r>
            <a:endParaRPr lang="en-US" sz="1200" u="sng" dirty="0">
              <a:solidFill>
                <a:srgbClr val="0563C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+mj-lt"/>
                <a:hlinkClick r:id="rId9"/>
              </a:rPr>
              <a:t>https://arxiv.org/abs/1807.03759</a:t>
            </a:r>
            <a:r>
              <a:rPr lang="en-US" sz="1200" dirty="0">
                <a:latin typeface="+mj-lt"/>
              </a:rPr>
              <a:t> </a:t>
            </a:r>
          </a:p>
          <a:p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https://arxiv.org/abs/1205.4419</a:t>
            </a:r>
            <a:r>
              <a:rPr lang="en-US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200" dirty="0">
              <a:latin typeface="+mj-lt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7156CE3-205E-41A4-AD8D-3F6C13828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Daniel Winklehner, MIT, for the </a:t>
            </a:r>
            <a:r>
              <a:rPr lang="en-US" dirty="0" err="1"/>
              <a:t>IsoDAR</a:t>
            </a:r>
            <a:r>
              <a:rPr lang="en-US" dirty="0"/>
              <a:t>/DAE</a:t>
            </a:r>
            <a:r>
              <a:rPr lang="el-GR" dirty="0">
                <a:cs typeface="Calibri" panose="020F0502020204030204" pitchFamily="34" charset="0"/>
              </a:rPr>
              <a:t>δ</a:t>
            </a:r>
            <a:r>
              <a:rPr lang="en-US" dirty="0"/>
              <a:t>ALUS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73046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908"/>
    </mc:Choice>
    <mc:Fallback xmlns="">
      <p:transition spd="slow" advTm="53908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8|10.7|8.4|1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2.2309"/>
  <p:tag name="ORIGINALWIDTH" val="419.1976"/>
  <p:tag name="LATEXADDIN" val="\documentclass{article}&#10;\usepackage{amsmath}&#10;\pagestyle{empty}&#10;\begin{document}&#10;\begin{equation*}&#10;\delta_\mathrm{CP} &#10;\stackrel{?}{=} 0&#10;\end{equation*}&#10;\end{document}"/>
  <p:tag name="IGUANATEXSIZE" val="20"/>
  <p:tag name="IGUANATEXCURSOR" val="135"/>
  <p:tag name="TRANSPARENCY" val="True"/>
  <p:tag name="FILENAME" val=""/>
  <p:tag name="LATEXENGINEID" val="0"/>
  <p:tag name="TEMPFOLDER" val="C:\Users\Daniel Winklehner\Documents\IgunanaTeX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294.7131"/>
  <p:tag name="LATEXADDIN" val="\documentclass{article}&#10;\usepackage{amsmath}&#10;\pagestyle{empty}&#10;\begin{document}&#10;$^{225}\mathrm{Ac}$&#10;\end{document}"/>
  <p:tag name="IGUANATEXSIZE" val="20"/>
  <p:tag name="IGUANATEXCURSOR" val="99"/>
  <p:tag name="TRANSPARENCY" val="True"/>
  <p:tag name="FILENAME" val=""/>
  <p:tag name="LATEXENGINEID" val="0"/>
  <p:tag name="TEMPFOLDER" val="C:\Users\Daniel Winklehner\Documents\IgunanaTeX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4.2332"/>
  <p:tag name="ORIGINALWIDTH" val="580.4274"/>
  <p:tag name="LATEXADDIN" val="\documentclass{article}&#10;\usepackage{amsmath}&#10;\pagestyle{empty}&#10;\begin{document}&#10;$^{68}\mathrm{Ge}/^{68}\mathrm{Ga}$&#10;\end{document}"/>
  <p:tag name="IGUANATEXSIZE" val="20"/>
  <p:tag name="IGUANATEXCURSOR" val="113"/>
  <p:tag name="TRANSPARENCY" val="True"/>
  <p:tag name="FILENAME" val=""/>
  <p:tag name="LATEXENGINEID" val="0"/>
  <p:tag name="TEMPFOLDER" val="C:\Users\Daniel Winklehner\Documents\IgunanaTeX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409</Words>
  <Application>Microsoft Office PowerPoint</Application>
  <PresentationFormat>Widescreen</PresentationFormat>
  <Paragraphs>65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There are many applications that require high intensity beams!</vt:lpstr>
      <vt:lpstr>Needed Developments</vt:lpstr>
      <vt:lpstr>IsoDAR: Pushing the intensity frontier through cost-effective, compact accelerators, leading to MW beams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RFQ-DIP</dc:title>
  <dc:creator>Daniel Winklehner</dc:creator>
  <cp:lastModifiedBy>Daniel</cp:lastModifiedBy>
  <cp:revision>320</cp:revision>
  <cp:lastPrinted>2019-06-05T06:44:21Z</cp:lastPrinted>
  <dcterms:created xsi:type="dcterms:W3CDTF">2019-05-14T02:34:56Z</dcterms:created>
  <dcterms:modified xsi:type="dcterms:W3CDTF">2020-09-23T03:11:04Z</dcterms:modified>
</cp:coreProperties>
</file>