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8"/>
    <p:restoredTop sz="97214"/>
  </p:normalViewPr>
  <p:slideViewPr>
    <p:cSldViewPr snapToGrid="0" snapToObjects="1">
      <p:cViewPr varScale="1">
        <p:scale>
          <a:sx n="162" d="100"/>
          <a:sy n="162" d="100"/>
        </p:scale>
        <p:origin x="216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1DA91-91D0-694F-9836-BBEEC926D639}" type="datetimeFigureOut">
              <a:rPr lang="en-US" smtClean="0"/>
              <a:t>9/17/20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FC018-DA64-8044-96DE-7A983052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7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are you looking down here? Look back at the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DFC018-DA64-8044-96DE-7A98305266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79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8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7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6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0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6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9/17/20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2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9/17/20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2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9/17/20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9/17/20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0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9/17/20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7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9/17/20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A13ED-DA73-2B44-B3AF-49A557C7FA7F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6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A1CD-57D5-394E-A642-D6AEB51CA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1737"/>
          </a:xfrm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RunCo Report for IOTA/FAST Meeting 09/18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D1B79-D90A-644B-ADDB-25CEBE957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262" y="1016876"/>
            <a:ext cx="8623738" cy="5941484"/>
          </a:xfrm>
        </p:spPr>
        <p:txBody>
          <a:bodyPr>
            <a:normAutofit fontScale="92500" lnSpcReduction="10000"/>
          </a:bodyPr>
          <a:lstStyle/>
          <a:p>
            <a:r>
              <a:rPr lang="en-US" sz="3000" b="1" dirty="0"/>
              <a:t>FAST Startup </a:t>
            </a:r>
            <a:r>
              <a:rPr lang="en-US" sz="3000" dirty="0"/>
              <a:t>has </a:t>
            </a:r>
            <a:r>
              <a:rPr lang="en-US" sz="3000" u="sng" dirty="0"/>
              <a:t>started</a:t>
            </a:r>
            <a:r>
              <a:rPr lang="en-US" sz="3000" dirty="0"/>
              <a:t>. (will run off-hours)</a:t>
            </a:r>
          </a:p>
          <a:p>
            <a:pPr lvl="1"/>
            <a:r>
              <a:rPr lang="en-US" sz="2800" b="1" dirty="0"/>
              <a:t>Tasks before beam</a:t>
            </a:r>
            <a:r>
              <a:rPr lang="en-US" sz="2800" dirty="0"/>
              <a:t>: Laser ORC • HLRF • Cooldown • 	System check-outs •  SRF conditioning  </a:t>
            </a:r>
          </a:p>
          <a:p>
            <a:pPr lvl="1"/>
            <a:r>
              <a:rPr lang="en-US" sz="2800" b="1" dirty="0"/>
              <a:t>ES&amp;H</a:t>
            </a:r>
            <a:r>
              <a:rPr lang="en-US" sz="2800" dirty="0"/>
              <a:t> is (still) working on a way for electronic signatures</a:t>
            </a:r>
            <a:endParaRPr lang="en-US" sz="2800" b="1" dirty="0"/>
          </a:p>
          <a:p>
            <a:r>
              <a:rPr lang="en-US" sz="3000" b="1" dirty="0"/>
              <a:t>Cryo:</a:t>
            </a:r>
            <a:r>
              <a:rPr lang="en-US" sz="3000" dirty="0"/>
              <a:t>  Delays due to South Dry Engine (&amp; other) issues</a:t>
            </a:r>
          </a:p>
          <a:p>
            <a:pPr lvl="1"/>
            <a:r>
              <a:rPr lang="en-US" sz="2600" u="sng" dirty="0"/>
              <a:t>Cool-down </a:t>
            </a:r>
            <a:r>
              <a:rPr lang="en-US" sz="2600" dirty="0"/>
              <a:t>continues • CM @5K (delayed several times)</a:t>
            </a:r>
          </a:p>
          <a:p>
            <a:pPr lvl="1"/>
            <a:r>
              <a:rPr lang="en-US" sz="2600" dirty="0"/>
              <a:t>CC1 &amp; CC2 cooldown in progress</a:t>
            </a:r>
          </a:p>
          <a:p>
            <a:r>
              <a:rPr lang="en-US" sz="3000" b="1" dirty="0"/>
              <a:t>IOTA:</a:t>
            </a:r>
            <a:r>
              <a:rPr lang="en-US" sz="3000" dirty="0"/>
              <a:t>  B-R spool • E-Straight disintegration</a:t>
            </a:r>
            <a:endParaRPr lang="en-US" sz="3000" b="1" dirty="0"/>
          </a:p>
          <a:p>
            <a:r>
              <a:rPr lang="en-US" sz="3000" b="1" dirty="0"/>
              <a:t>FESS</a:t>
            </a:r>
            <a:r>
              <a:rPr lang="en-US" sz="3000" b="1"/>
              <a:t>:</a:t>
            </a:r>
            <a:r>
              <a:rPr lang="en-US" sz="3000"/>
              <a:t>  </a:t>
            </a:r>
            <a:r>
              <a:rPr lang="en-US" sz="3000" u="sng" dirty="0"/>
              <a:t>G</a:t>
            </a:r>
            <a:r>
              <a:rPr lang="en-US" sz="3000" u="sng"/>
              <a:t>as </a:t>
            </a:r>
            <a:r>
              <a:rPr lang="en-US" sz="3000" u="sng" dirty="0"/>
              <a:t>leak</a:t>
            </a:r>
            <a:r>
              <a:rPr lang="en-US" sz="3000" dirty="0"/>
              <a:t> work outside NML next </a:t>
            </a:r>
            <a:r>
              <a:rPr lang="en-US" sz="3000"/>
              <a:t>week • </a:t>
            </a:r>
            <a:r>
              <a:rPr lang="en-US" sz="3000" dirty="0"/>
              <a:t>ESB </a:t>
            </a:r>
            <a:r>
              <a:rPr lang="en-US" sz="3000" u="sng" dirty="0"/>
              <a:t>A/C</a:t>
            </a:r>
            <a:r>
              <a:rPr lang="en-US" sz="3000" dirty="0"/>
              <a:t> out (again</a:t>
            </a:r>
            <a:r>
              <a:rPr lang="en-US" sz="3000"/>
              <a:t>) </a:t>
            </a:r>
            <a:r>
              <a:rPr lang="en-US" sz="3000" dirty="0"/>
              <a:t>•</a:t>
            </a:r>
            <a:r>
              <a:rPr lang="en-US" sz="3000"/>
              <a:t> </a:t>
            </a:r>
            <a:r>
              <a:rPr lang="en-US" sz="3000" dirty="0"/>
              <a:t>25t </a:t>
            </a:r>
            <a:r>
              <a:rPr lang="en-US" sz="3000" u="sng" dirty="0"/>
              <a:t>portable</a:t>
            </a:r>
            <a:r>
              <a:rPr lang="en-US" sz="3000" dirty="0"/>
              <a:t> @</a:t>
            </a:r>
            <a:r>
              <a:rPr lang="en-US" sz="3000"/>
              <a:t>ESB •  </a:t>
            </a:r>
            <a:r>
              <a:rPr lang="en-US" sz="3000" dirty="0"/>
              <a:t>ICW-AS fixed (again)</a:t>
            </a:r>
          </a:p>
          <a:p>
            <a:r>
              <a:rPr lang="en-US" sz="3000" b="1" dirty="0"/>
              <a:t>ACNET</a:t>
            </a:r>
            <a:r>
              <a:rPr lang="en-US" sz="3000" dirty="0"/>
              <a:t> computer room </a:t>
            </a:r>
            <a:r>
              <a:rPr lang="en-US" sz="3000" u="sng" dirty="0"/>
              <a:t>outages</a:t>
            </a:r>
            <a:r>
              <a:rPr lang="en-US" sz="3000" dirty="0"/>
              <a:t>:  9/19-20 &amp; 9/23</a:t>
            </a:r>
          </a:p>
          <a:p>
            <a:r>
              <a:rPr lang="en-US" sz="2600" dirty="0"/>
              <a:t>Reminders:</a:t>
            </a:r>
          </a:p>
          <a:p>
            <a:pPr lvl="1"/>
            <a:r>
              <a:rPr lang="en-US" sz="2200" dirty="0"/>
              <a:t>Cave will remain </a:t>
            </a:r>
            <a:r>
              <a:rPr lang="en-US" sz="2200" b="1" dirty="0"/>
              <a:t>Controlled Access</a:t>
            </a:r>
            <a:r>
              <a:rPr lang="en-US" sz="2200" dirty="0"/>
              <a:t> (unless cleared with RunCo)</a:t>
            </a:r>
          </a:p>
          <a:p>
            <a:pPr lvl="1"/>
            <a:r>
              <a:rPr lang="en-US" sz="2200" b="1" u="sng" dirty="0"/>
              <a:t>Document </a:t>
            </a:r>
            <a:r>
              <a:rPr lang="en-US" sz="2200" b="1" u="sng" dirty="0">
                <a:solidFill>
                  <a:srgbClr val="FF0000"/>
                </a:solidFill>
              </a:rPr>
              <a:t>everything</a:t>
            </a:r>
            <a:r>
              <a:rPr lang="en-US" sz="2200" b="1" u="sng" dirty="0"/>
              <a:t> in the </a:t>
            </a:r>
            <a:r>
              <a:rPr lang="en-US" sz="2200" b="1" u="sng" dirty="0" err="1"/>
              <a:t>eLog</a:t>
            </a:r>
            <a:r>
              <a:rPr lang="en-US" sz="2200" b="1" dirty="0"/>
              <a:t>!!!</a:t>
            </a:r>
          </a:p>
          <a:p>
            <a:pPr lvl="1"/>
            <a:r>
              <a:rPr lang="en-US" sz="2200" dirty="0"/>
              <a:t>Tomorrow is “Talk Like a Pirate Day”</a:t>
            </a:r>
          </a:p>
        </p:txBody>
      </p:sp>
    </p:spTree>
    <p:extLst>
      <p:ext uri="{BB962C8B-B14F-4D97-AF65-F5344CB8AC3E}">
        <p14:creationId xmlns:p14="http://schemas.microsoft.com/office/powerpoint/2010/main" val="103474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3176F-08EE-5948-81C3-D2ECA74CF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67" y="398581"/>
            <a:ext cx="3945045" cy="2400376"/>
          </a:xfrm>
        </p:spPr>
        <p:txBody>
          <a:bodyPr>
            <a:normAutofit fontScale="90000"/>
          </a:bodyPr>
          <a:lstStyle/>
          <a:p>
            <a:r>
              <a:rPr lang="en-US" dirty="0"/>
              <a:t>NML Cryo </a:t>
            </a:r>
            <a:br>
              <a:rPr lang="en-US" dirty="0"/>
            </a:br>
            <a:r>
              <a:rPr lang="en-US" dirty="0"/>
              <a:t>South Fridge </a:t>
            </a:r>
            <a:br>
              <a:rPr lang="en-US" dirty="0"/>
            </a:br>
            <a:r>
              <a:rPr lang="en-US" dirty="0"/>
              <a:t>Dry Engine </a:t>
            </a:r>
            <a:br>
              <a:rPr lang="en-US" dirty="0"/>
            </a:br>
            <a:r>
              <a:rPr lang="en-US" dirty="0"/>
              <a:t>piston failed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7FBF69C-5801-6F4A-B485-8128F13BDA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0"/>
            <a:ext cx="5143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F1093BE-0B4E-F640-9B6A-C1421875B47B}"/>
              </a:ext>
            </a:extLst>
          </p:cNvPr>
          <p:cNvSpPr txBox="1"/>
          <p:nvPr/>
        </p:nvSpPr>
        <p:spPr>
          <a:xfrm>
            <a:off x="4112213" y="2542478"/>
            <a:ext cx="16626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00B050"/>
                </a:solidFill>
              </a:rPr>
              <a:t>GOOD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A53647-4A65-464F-B4F9-1F5BDD0C2102}"/>
              </a:ext>
            </a:extLst>
          </p:cNvPr>
          <p:cNvSpPr txBox="1"/>
          <p:nvPr/>
        </p:nvSpPr>
        <p:spPr>
          <a:xfrm>
            <a:off x="4112213" y="3429000"/>
            <a:ext cx="11922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BAD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9993A07-185C-034C-8822-58C493D07032}"/>
              </a:ext>
            </a:extLst>
          </p:cNvPr>
          <p:cNvCxnSpPr/>
          <p:nvPr/>
        </p:nvCxnSpPr>
        <p:spPr>
          <a:xfrm>
            <a:off x="5774848" y="2927198"/>
            <a:ext cx="1239269" cy="306656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EA92BC1-2CA5-CF4B-9924-7DF83C1AA91D}"/>
              </a:ext>
            </a:extLst>
          </p:cNvPr>
          <p:cNvCxnSpPr>
            <a:cxnSpLocks/>
          </p:cNvCxnSpPr>
          <p:nvPr/>
        </p:nvCxnSpPr>
        <p:spPr>
          <a:xfrm>
            <a:off x="5242388" y="3858332"/>
            <a:ext cx="444734" cy="115971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85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2012</TotalTime>
  <Words>177</Words>
  <Application>Microsoft Macintosh PowerPoint</Application>
  <PresentationFormat>Letter Paper (8.5x11 in)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RunCo Report for IOTA/FAST Meeting 09/18</vt:lpstr>
      <vt:lpstr>NML Cryo  South Fridge  Dry Engine  piston failed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IOTA/FAST: Shutdown for upgrade Shutdown Coordinator: Jamie Santucci</dc:title>
  <dc:creator>James K Santucci</dc:creator>
  <cp:lastModifiedBy>James K Santucci</cp:lastModifiedBy>
  <cp:revision>99</cp:revision>
  <dcterms:created xsi:type="dcterms:W3CDTF">2020-05-08T13:38:44Z</dcterms:created>
  <dcterms:modified xsi:type="dcterms:W3CDTF">2020-09-18T15:04:11Z</dcterms:modified>
</cp:coreProperties>
</file>